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8" r:id="rId2"/>
    <p:sldId id="304" r:id="rId3"/>
    <p:sldId id="279" r:id="rId4"/>
    <p:sldId id="338" r:id="rId5"/>
    <p:sldId id="306" r:id="rId6"/>
    <p:sldId id="325" r:id="rId7"/>
    <p:sldId id="331" r:id="rId8"/>
    <p:sldId id="332" r:id="rId9"/>
    <p:sldId id="340" r:id="rId10"/>
    <p:sldId id="281" r:id="rId11"/>
    <p:sldId id="317" r:id="rId12"/>
    <p:sldId id="305" r:id="rId13"/>
    <p:sldId id="282" r:id="rId14"/>
    <p:sldId id="333" r:id="rId15"/>
    <p:sldId id="334" r:id="rId16"/>
    <p:sldId id="336" r:id="rId17"/>
    <p:sldId id="335" r:id="rId18"/>
    <p:sldId id="329" r:id="rId19"/>
    <p:sldId id="327" r:id="rId20"/>
    <p:sldId id="330" r:id="rId21"/>
    <p:sldId id="341" r:id="rId22"/>
    <p:sldId id="337" r:id="rId23"/>
  </p:sldIdLst>
  <p:sldSz cx="9144000" cy="6858000" type="screen4x3"/>
  <p:notesSz cx="6858000" cy="9144000"/>
  <p:embeddedFontLst>
    <p:embeddedFont>
      <p:font typeface="Yoon 윤고딕 550_TT" panose="02090603020101020101" pitchFamily="18" charset="-127"/>
      <p:regular r:id="rId25"/>
    </p:embeddedFont>
    <p:embeddedFont>
      <p:font typeface="Yoon 윤고딕 520_TT" panose="020B0600000101010101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3D"/>
    <a:srgbClr val="AF9061"/>
    <a:srgbClr val="272123"/>
    <a:srgbClr val="FDA800"/>
    <a:srgbClr val="F2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9" autoAdjust="0"/>
    <p:restoredTop sz="98113" autoAdjust="0"/>
  </p:normalViewPr>
  <p:slideViewPr>
    <p:cSldViewPr>
      <p:cViewPr varScale="1">
        <p:scale>
          <a:sx n="82" d="100"/>
          <a:sy n="82" d="100"/>
        </p:scale>
        <p:origin x="148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/>
              <a:t>장애인 고용률 추이</a:t>
            </a:r>
            <a:endParaRPr lang="en-US"/>
          </a:p>
        </c:rich>
      </c:tx>
      <c:layout>
        <c:manualLayout>
          <c:xMode val="edge"/>
          <c:yMode val="edge"/>
          <c:x val="0.350694444444444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32716049382732E-2"/>
          <c:y val="0.14437046841613096"/>
          <c:w val="0.90776234567901237"/>
          <c:h val="0.64821763347984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공공기관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2.04</c:v>
                </c:pt>
                <c:pt idx="1">
                  <c:v>2.25</c:v>
                </c:pt>
                <c:pt idx="2">
                  <c:v>1.5</c:v>
                </c:pt>
                <c:pt idx="3">
                  <c:v>1.6</c:v>
                </c:pt>
                <c:pt idx="4">
                  <c:v>1.7600000000000002</c:v>
                </c:pt>
                <c:pt idx="5">
                  <c:v>1.97</c:v>
                </c:pt>
                <c:pt idx="6">
                  <c:v>2.4</c:v>
                </c:pt>
                <c:pt idx="7">
                  <c:v>2.52</c:v>
                </c:pt>
                <c:pt idx="8">
                  <c:v>2.57</c:v>
                </c:pt>
                <c:pt idx="9">
                  <c:v>2.63</c:v>
                </c:pt>
                <c:pt idx="10">
                  <c:v>2.65</c:v>
                </c:pt>
                <c:pt idx="11">
                  <c:v>2.8</c:v>
                </c:pt>
                <c:pt idx="12">
                  <c:v>2.8099999999999996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2A-472C-9D6F-174BB6A9F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74848"/>
        <c:axId val="138176384"/>
      </c:lineChart>
      <c:catAx>
        <c:axId val="13817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8176384"/>
        <c:crosses val="autoZero"/>
        <c:auto val="1"/>
        <c:lblAlgn val="ctr"/>
        <c:lblOffset val="100"/>
        <c:noMultiLvlLbl val="0"/>
      </c:catAx>
      <c:valAx>
        <c:axId val="13817638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/>
                  <a:t>고용률</a:t>
                </a:r>
                <a:r>
                  <a:rPr lang="en-US"/>
                  <a:t>(%)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"/>
              <c:y val="1.726310919916002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8174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Yoon 윤고딕 550_TT" panose="02090603020101020101" pitchFamily="18" charset="-127"/>
          <a:ea typeface="Yoon 윤고딕 550_TT" panose="02090603020101020101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/>
              <a:t>장애인 고용률 추이</a:t>
            </a:r>
            <a:endParaRPr lang="en-US"/>
          </a:p>
        </c:rich>
      </c:tx>
      <c:layout>
        <c:manualLayout>
          <c:xMode val="edge"/>
          <c:yMode val="edge"/>
          <c:x val="0.33217592592592604"/>
          <c:y val="8.67389962135354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32716049382732E-2"/>
          <c:y val="0.14437046841613096"/>
          <c:w val="0.90776234567901237"/>
          <c:h val="0.6482176334798499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민간기업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1.31</c:v>
                </c:pt>
                <c:pt idx="1">
                  <c:v>1.49</c:v>
                </c:pt>
                <c:pt idx="2">
                  <c:v>1.35</c:v>
                </c:pt>
                <c:pt idx="3">
                  <c:v>1.53</c:v>
                </c:pt>
                <c:pt idx="4">
                  <c:v>1.72</c:v>
                </c:pt>
                <c:pt idx="5">
                  <c:v>1.86</c:v>
                </c:pt>
                <c:pt idx="6">
                  <c:v>2.21</c:v>
                </c:pt>
                <c:pt idx="7">
                  <c:v>2.2400000000000002</c:v>
                </c:pt>
                <c:pt idx="8">
                  <c:v>2.2999999999999998</c:v>
                </c:pt>
                <c:pt idx="9">
                  <c:v>2.4099999999999997</c:v>
                </c:pt>
                <c:pt idx="10">
                  <c:v>2.48</c:v>
                </c:pt>
                <c:pt idx="11">
                  <c:v>2.5099999999999998</c:v>
                </c:pt>
                <c:pt idx="12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8C-42A2-93F7-AE7E1C89A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45376"/>
        <c:axId val="141451264"/>
      </c:lineChart>
      <c:catAx>
        <c:axId val="14144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1451264"/>
        <c:crosses val="autoZero"/>
        <c:auto val="1"/>
        <c:lblAlgn val="ctr"/>
        <c:lblOffset val="100"/>
        <c:noMultiLvlLbl val="0"/>
      </c:catAx>
      <c:valAx>
        <c:axId val="1414512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/>
                  <a:t>고용률</a:t>
                </a:r>
                <a:r>
                  <a:rPr lang="en-US"/>
                  <a:t>(%)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"/>
              <c:y val="1.726310919916001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1445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Yoon 윤고딕 550_TT" panose="02090603020101020101" pitchFamily="18" charset="-127"/>
          <a:ea typeface="Yoon 윤고딕 550_TT" panose="02090603020101020101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/>
              <a:t>장애인 고용률 추이</a:t>
            </a:r>
            <a:endParaRPr lang="en-US"/>
          </a:p>
        </c:rich>
      </c:tx>
      <c:layout>
        <c:manualLayout>
          <c:xMode val="edge"/>
          <c:yMode val="edge"/>
          <c:x val="0.32291666666666685"/>
          <c:y val="2.89129987378451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32716049382732E-2"/>
          <c:y val="0.14437046841613096"/>
          <c:w val="0.90776234567901237"/>
          <c:h val="0.648217633479849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공공기관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2.04</c:v>
                </c:pt>
                <c:pt idx="1">
                  <c:v>2.25</c:v>
                </c:pt>
                <c:pt idx="2">
                  <c:v>1.5</c:v>
                </c:pt>
                <c:pt idx="3">
                  <c:v>1.6</c:v>
                </c:pt>
                <c:pt idx="4">
                  <c:v>1.76</c:v>
                </c:pt>
                <c:pt idx="5">
                  <c:v>1.9700000000000002</c:v>
                </c:pt>
                <c:pt idx="6">
                  <c:v>2.4</c:v>
                </c:pt>
                <c:pt idx="7">
                  <c:v>2.52</c:v>
                </c:pt>
                <c:pt idx="8">
                  <c:v>2.57</c:v>
                </c:pt>
                <c:pt idx="9">
                  <c:v>2.63</c:v>
                </c:pt>
                <c:pt idx="10">
                  <c:v>2.65</c:v>
                </c:pt>
                <c:pt idx="11">
                  <c:v>2.8</c:v>
                </c:pt>
                <c:pt idx="12">
                  <c:v>2.8099999999999996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33-423B-8EB8-FD1A3EEC73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민간기업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1.31</c:v>
                </c:pt>
                <c:pt idx="1">
                  <c:v>1.49</c:v>
                </c:pt>
                <c:pt idx="2">
                  <c:v>1.35</c:v>
                </c:pt>
                <c:pt idx="3">
                  <c:v>1.53</c:v>
                </c:pt>
                <c:pt idx="4">
                  <c:v>1.72</c:v>
                </c:pt>
                <c:pt idx="5">
                  <c:v>1.86</c:v>
                </c:pt>
                <c:pt idx="6">
                  <c:v>2.21</c:v>
                </c:pt>
                <c:pt idx="7">
                  <c:v>2.2400000000000002</c:v>
                </c:pt>
                <c:pt idx="8">
                  <c:v>2.2999999999999998</c:v>
                </c:pt>
                <c:pt idx="9">
                  <c:v>2.4099999999999997</c:v>
                </c:pt>
                <c:pt idx="10">
                  <c:v>2.48</c:v>
                </c:pt>
                <c:pt idx="11">
                  <c:v>2.5099999999999998</c:v>
                </c:pt>
                <c:pt idx="12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33-423B-8EB8-FD1A3EEC7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48160"/>
        <c:axId val="141558144"/>
      </c:lineChart>
      <c:catAx>
        <c:axId val="1415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1558144"/>
        <c:crosses val="autoZero"/>
        <c:auto val="1"/>
        <c:lblAlgn val="ctr"/>
        <c:lblOffset val="100"/>
        <c:noMultiLvlLbl val="0"/>
      </c:catAx>
      <c:valAx>
        <c:axId val="14155814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ko-KR"/>
                  <a:t>고용률</a:t>
                </a:r>
                <a:r>
                  <a:rPr lang="en-US"/>
                  <a:t>(%)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0"/>
              <c:y val="1.726310919916001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15481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Yoon 윤고딕 550_TT" panose="02090603020101020101" pitchFamily="18" charset="-127"/>
          <a:ea typeface="Yoon 윤고딕 550_TT" panose="02090603020101020101" pitchFamily="18" charset="-127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9D9E6-3CE3-4D14-A071-5D728C347687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3352-AFF9-454A-AC54-70F3DF4B970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50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43352-AFF9-454A-AC54-70F3DF4B970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F41EC1C-46E6-4B66-BE3F-522F73E666C8}"/>
              </a:ext>
            </a:extLst>
          </p:cNvPr>
          <p:cNvSpPr/>
          <p:nvPr/>
        </p:nvSpPr>
        <p:spPr>
          <a:xfrm>
            <a:off x="3203848" y="2780928"/>
            <a:ext cx="4104456" cy="202107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431412"/>
            <a:ext cx="828092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7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장애인 </a:t>
            </a:r>
            <a:endParaRPr lang="en-US" altLang="ko-KR" sz="4700" dirty="0">
              <a:ln>
                <a:solidFill>
                  <a:schemeClr val="tx1">
                    <a:alpha val="3000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  <a:p>
            <a:r>
              <a:rPr lang="ko-KR" altLang="en-US" sz="47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Yoon 윤고딕 550_TT" pitchFamily="18" charset="-127"/>
                <a:ea typeface="Yoon 윤고딕 550_TT" pitchFamily="18" charset="-127"/>
              </a:rPr>
              <a:t>      의무고용제도</a:t>
            </a:r>
            <a:endParaRPr lang="en-US" altLang="ko-KR" sz="4700" dirty="0">
              <a:ln>
                <a:solidFill>
                  <a:schemeClr val="tx1">
                    <a:alpha val="30000"/>
                  </a:schemeClr>
                </a:solidFill>
              </a:ln>
              <a:latin typeface="Yoon 윤고딕 550_TT" pitchFamily="18" charset="-127"/>
              <a:ea typeface="Yoon 윤고딕 550_TT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5636276-8765-451E-8513-C840EFB2E025}"/>
              </a:ext>
            </a:extLst>
          </p:cNvPr>
          <p:cNvSpPr/>
          <p:nvPr/>
        </p:nvSpPr>
        <p:spPr>
          <a:xfrm>
            <a:off x="1979712" y="1844824"/>
            <a:ext cx="5112568" cy="27120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13A5-97A1-4E85-B3F3-6F40B79EA459}"/>
              </a:ext>
            </a:extLst>
          </p:cNvPr>
          <p:cNvSpPr txBox="1"/>
          <p:nvPr/>
        </p:nvSpPr>
        <p:spPr>
          <a:xfrm>
            <a:off x="5076056" y="5373216"/>
            <a:ext cx="520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201428013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안정훈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자료정리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ppt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발표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201628011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정  훈 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자료정리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ppt)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201628006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장미송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자료정리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ppt)</a:t>
            </a:r>
            <a:endParaRPr lang="ko-KR" altLang="en-US" sz="20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>
              <a:lnSpc>
                <a:spcPct val="150000"/>
              </a:lnSpc>
            </a:pPr>
            <a:endParaRPr lang="ko-KR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A9044-576C-49C4-8707-A8F306CFBD88}"/>
              </a:ext>
            </a:extLst>
          </p:cNvPr>
          <p:cNvSpPr txBox="1"/>
          <p:nvPr/>
        </p:nvSpPr>
        <p:spPr>
          <a:xfrm>
            <a:off x="8460432" y="641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4</a:t>
            </a:r>
            <a:r>
              <a:rPr lang="ko-KR" altLang="en-US" sz="24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2996952"/>
            <a:ext cx="2079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고용부담금</a:t>
            </a:r>
            <a:endParaRPr lang="en-US" altLang="ko-KR" sz="30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50711" y="8823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고용부담금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1357307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68737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8408" y="2520052"/>
            <a:ext cx="8114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 인원에 미달할 경우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미달하는 수에 따라 사업주가 부담하는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</a:t>
            </a:r>
            <a:r>
              <a:rPr lang="ko-KR" altLang="en-US" sz="20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금액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9" name="갈매기형 수장 14">
            <a:extLst>
              <a:ext uri="{FF2B5EF4-FFF2-40B4-BE49-F238E27FC236}">
                <a16:creationId xmlns:a16="http://schemas.microsoft.com/office/drawing/2014/main" id="{370D2DC0-C1E0-4262-9B0C-84F4B52167B8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5">
            <a:extLst>
              <a:ext uri="{FF2B5EF4-FFF2-40B4-BE49-F238E27FC236}">
                <a16:creationId xmlns:a16="http://schemas.microsoft.com/office/drawing/2014/main" id="{E7715161-4F46-474A-9D8A-96D5E314FD74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F991DA-276F-45CF-9C0E-204BA56DE898}"/>
              </a:ext>
            </a:extLst>
          </p:cNvPr>
          <p:cNvSpPr txBox="1"/>
          <p:nvPr/>
        </p:nvSpPr>
        <p:spPr>
          <a:xfrm>
            <a:off x="554933" y="1988840"/>
            <a:ext cx="283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고용부담금 이란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E2F20E-80DD-49B2-B66F-32D424C977D0}"/>
              </a:ext>
            </a:extLst>
          </p:cNvPr>
          <p:cNvSpPr txBox="1"/>
          <p:nvPr/>
        </p:nvSpPr>
        <p:spPr>
          <a:xfrm>
            <a:off x="899592" y="3855238"/>
            <a:ext cx="310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2.  </a:t>
            </a:r>
            <a:r>
              <a:rPr lang="ko-KR" altLang="en-US" b="1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 고용부담금 산정기준 </a:t>
            </a:r>
          </a:p>
          <a:p>
            <a:pPr algn="ctr"/>
            <a:endParaRPr lang="en-US" altLang="ko-KR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EAEEC9-B3B7-4192-B54E-2A9325200089}"/>
              </a:ext>
            </a:extLst>
          </p:cNvPr>
          <p:cNvSpPr txBox="1"/>
          <p:nvPr/>
        </p:nvSpPr>
        <p:spPr>
          <a:xfrm>
            <a:off x="825042" y="4346167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○ 월 부담금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=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해당 월 의무고용 </a:t>
            </a:r>
            <a:r>
              <a:rPr lang="ko-KR" altLang="en-US" sz="2000" dirty="0">
                <a:solidFill>
                  <a:srgbClr val="0070C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미달인원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×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 고용률에 따른 </a:t>
            </a:r>
            <a:r>
              <a:rPr lang="ko-KR" altLang="en-US" sz="2000" dirty="0">
                <a:solidFill>
                  <a:srgbClr val="0070C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부담기초액</a:t>
            </a:r>
            <a:b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</a:b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○ 부담금 납부총액 </a:t>
            </a:r>
            <a:r>
              <a:rPr lang="en-US" altLang="ko-KR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= </a:t>
            </a:r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매월 부담금의 연간 합계액 </a:t>
            </a:r>
          </a:p>
        </p:txBody>
      </p:sp>
    </p:spTree>
    <p:extLst>
      <p:ext uri="{BB962C8B-B14F-4D97-AF65-F5344CB8AC3E}">
        <p14:creationId xmlns:p14="http://schemas.microsoft.com/office/powerpoint/2010/main" val="115414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357307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678245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908720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5" name="갈매기형 수장 14"/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9093" y="850409"/>
            <a:ext cx="146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고용부담금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C4F464D-B7AB-4576-AD6F-84560843E3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233" y="3909300"/>
            <a:ext cx="8320681" cy="196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4F58A43-4BD9-4691-9140-C3C2CAA5391F}"/>
              </a:ext>
            </a:extLst>
          </p:cNvPr>
          <p:cNvSpPr txBox="1"/>
          <p:nvPr/>
        </p:nvSpPr>
        <p:spPr>
          <a:xfrm>
            <a:off x="407879" y="1621872"/>
            <a:ext cx="283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부담기초액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E8443F-F9BE-4C12-9D50-B00C50E99BAC}"/>
              </a:ext>
            </a:extLst>
          </p:cNvPr>
          <p:cNvSpPr txBox="1"/>
          <p:nvPr/>
        </p:nvSpPr>
        <p:spPr>
          <a:xfrm>
            <a:off x="1206059" y="2216253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 장애인 의무고용인원 대비 고용하고 있는 장애인 근로자 비율이</a:t>
            </a: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     </a:t>
            </a:r>
            <a:r>
              <a:rPr lang="en-US" altLang="ko-KR" dirty="0">
                <a:solidFill>
                  <a:srgbClr val="0070C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3/4</a:t>
            </a:r>
            <a:r>
              <a:rPr lang="ko-KR" altLang="en-US" dirty="0">
                <a:solidFill>
                  <a:srgbClr val="0070C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이상인 경우 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적용</a:t>
            </a: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부담기초액 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: 812,000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원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39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2996952"/>
            <a:ext cx="258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고용장려금</a:t>
            </a:r>
            <a:endParaRPr lang="en-US" altLang="ko-KR" sz="30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9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39752" y="2276872"/>
            <a:ext cx="4824536" cy="2185501"/>
          </a:xfrm>
          <a:prstGeom prst="rect">
            <a:avLst/>
          </a:prstGeom>
          <a:noFill/>
          <a:ln w="6350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789355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1029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75000"/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311860" y="2047297"/>
            <a:ext cx="2880320" cy="37785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956168" y="2051556"/>
            <a:ext cx="267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고용장려금 이란</a:t>
            </a:r>
            <a:r>
              <a:rPr lang="en-US" altLang="ko-KR" b="1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75756" y="2944395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의무고용률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(2.7%)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을 초과하여 장애인을 고용하는 사업주에게 일정액의 지원금을 지급하는 제도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.</a:t>
            </a:r>
            <a:endParaRPr lang="ko-KR" altLang="en-US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29" name="갈매기형 수장 28"/>
          <p:cNvSpPr/>
          <p:nvPr/>
        </p:nvSpPr>
        <p:spPr>
          <a:xfrm>
            <a:off x="1695315" y="4961228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>
            <a:off x="1547664" y="4961228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50357" y="4869160"/>
            <a:ext cx="607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장애인근로자의 직업생활 안정을 도모하고 고용촉진을 유도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504" y="277511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6176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1772816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102890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갈매기형 수장 14"/>
          <p:cNvSpPr/>
          <p:nvPr/>
        </p:nvSpPr>
        <p:spPr>
          <a:xfrm>
            <a:off x="3639531" y="2519935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>
            <a:off x="3491880" y="2519935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8549" y="2422049"/>
            <a:ext cx="2333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rgbClr val="7AB53D">
                      <a:alpha val="30000"/>
                    </a:srgbClr>
                  </a:solidFill>
                </a:ln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고용장려금 기준</a:t>
            </a:r>
            <a:endParaRPr lang="en-US" altLang="ko-KR" sz="2200" dirty="0">
              <a:ln>
                <a:solidFill>
                  <a:srgbClr val="7AB53D">
                    <a:alpha val="30000"/>
                  </a:srgbClr>
                </a:solidFill>
              </a:ln>
              <a:solidFill>
                <a:srgbClr val="7AB53D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3134337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월별 상시근로자에서 </a:t>
            </a:r>
            <a:r>
              <a:rPr lang="ko-KR" altLang="en-US" sz="1600" dirty="0" err="1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의무고용률을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초과하는 경우 계속</a:t>
            </a:r>
            <a:endParaRPr lang="en-US" altLang="ko-KR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1734" y="3667090"/>
            <a:ext cx="5176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6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급 장애인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국가유공자 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6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급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, 7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급 포함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)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은 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2011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년 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1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월 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1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 기준 입사일로부터 </a:t>
            </a:r>
            <a: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4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년 동안 지원</a:t>
            </a:r>
            <a:br>
              <a:rPr lang="en-US" altLang="ko-KR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</a:br>
            <a:endParaRPr lang="ko-KR" altLang="en-US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123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996952"/>
            <a:ext cx="4527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자회사형 표준사업장 제도</a:t>
            </a:r>
            <a:endParaRPr lang="en-US" altLang="ko-KR" sz="30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58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339752" y="2448646"/>
            <a:ext cx="4824536" cy="2185501"/>
          </a:xfrm>
          <a:prstGeom prst="rect">
            <a:avLst/>
          </a:prstGeom>
          <a:noFill/>
          <a:ln w="6350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2284275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6143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75000"/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311860" y="2219071"/>
            <a:ext cx="2880320" cy="37785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412057" y="2204864"/>
            <a:ext cx="267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자회사형 </a:t>
            </a:r>
            <a:r>
              <a:rPr lang="ko-KR" altLang="en-US">
                <a:ln>
                  <a:solidFill>
                    <a:srgbClr val="AF9061">
                      <a:alpha val="30000"/>
                    </a:srgbClr>
                  </a:solidFill>
                </a:ln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표준사업장 제도</a:t>
            </a:r>
            <a:endParaRPr lang="en-US" altLang="ko-KR" dirty="0">
              <a:ln>
                <a:solidFill>
                  <a:srgbClr val="AF9061">
                    <a:alpha val="30000"/>
                  </a:srgbClr>
                </a:solidFill>
              </a:ln>
              <a:solidFill>
                <a:srgbClr val="AF906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4377" y="2871109"/>
            <a:ext cx="49352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기업이 장애인고용을 목적으로 자회사를 설립하면</a:t>
            </a: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자회사에 고용된 장애인을 모회사가 고용한 것으로</a:t>
            </a: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인정해주는 제도</a:t>
            </a:r>
            <a:b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</a:br>
            <a:b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</a:br>
            <a:endParaRPr lang="en-US" altLang="ko-KR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618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2284275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26143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13407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자회사형 표준 사업장 제도</a:t>
            </a:r>
            <a:r>
              <a:rPr lang="en-US" altLang="ko-KR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</a:t>
            </a:r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설립요건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502613" y="3141208"/>
            <a:ext cx="2160000" cy="2160000"/>
          </a:xfrm>
          <a:prstGeom prst="ellipse">
            <a:avLst/>
          </a:prstGeom>
          <a:noFill/>
          <a:ln w="22225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4492613" y="3068960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3502493" y="4571572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482733" y="4571572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693446" y="2375296"/>
            <a:ext cx="182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rgbClr val="7AB53D">
                      <a:alpha val="30000"/>
                    </a:srgbClr>
                  </a:solidFill>
                </a:ln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 근로자 수 </a:t>
            </a:r>
            <a:r>
              <a:rPr lang="en-US" altLang="ko-KR" dirty="0">
                <a:ln>
                  <a:solidFill>
                    <a:srgbClr val="7AB53D">
                      <a:alpha val="30000"/>
                    </a:srgbClr>
                  </a:solidFill>
                </a:ln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10</a:t>
            </a:r>
            <a:r>
              <a:rPr lang="ko-KR" altLang="en-US" dirty="0">
                <a:ln>
                  <a:solidFill>
                    <a:srgbClr val="7AB53D">
                      <a:alpha val="30000"/>
                    </a:srgbClr>
                  </a:solidFill>
                </a:ln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인 이상</a:t>
            </a:r>
            <a:endParaRPr lang="en-US" altLang="ko-KR" dirty="0">
              <a:ln>
                <a:solidFill>
                  <a:srgbClr val="7AB53D">
                    <a:alpha val="30000"/>
                  </a:srgbClr>
                </a:solidFill>
              </a:ln>
              <a:solidFill>
                <a:srgbClr val="7AB53D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39752" y="4338406"/>
            <a:ext cx="10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DA80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최저임금 이상 지급</a:t>
            </a:r>
            <a:endParaRPr lang="en-US" altLang="ko-KR" dirty="0">
              <a:ln>
                <a:solidFill>
                  <a:srgbClr val="FDA800">
                    <a:alpha val="30000"/>
                  </a:srgbClr>
                </a:solidFill>
              </a:ln>
              <a:solidFill>
                <a:srgbClr val="FDA800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2733" y="4476906"/>
            <a:ext cx="10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rgbClr val="FDA800">
                      <a:alpha val="30000"/>
                    </a:srgbClr>
                  </a:solidFill>
                </a:ln>
                <a:solidFill>
                  <a:srgbClr val="F2281E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편의시설</a:t>
            </a:r>
            <a:endParaRPr lang="en-US" altLang="ko-KR" dirty="0">
              <a:ln>
                <a:solidFill>
                  <a:srgbClr val="FDA800">
                    <a:alpha val="30000"/>
                  </a:srgbClr>
                </a:solidFill>
              </a:ln>
              <a:solidFill>
                <a:srgbClr val="F2281E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6" name="갈매기형 수장 25"/>
          <p:cNvSpPr/>
          <p:nvPr/>
        </p:nvSpPr>
        <p:spPr>
          <a:xfrm>
            <a:off x="1191259" y="1429669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갈매기형 수장 26"/>
          <p:cNvSpPr/>
          <p:nvPr/>
        </p:nvSpPr>
        <p:spPr>
          <a:xfrm>
            <a:off x="1043608" y="1429669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1921424" y="1351516"/>
            <a:ext cx="3226640" cy="312274"/>
          </a:xfrm>
          <a:prstGeom prst="rect">
            <a:avLst/>
          </a:prstGeom>
          <a:solidFill>
            <a:srgbClr val="7AB53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898206" y="1349528"/>
            <a:ext cx="332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자회사형 표준 사업장 설립효과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2278292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5969" y="26143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37" name="갈매기형 수장 36"/>
          <p:cNvSpPr/>
          <p:nvPr/>
        </p:nvSpPr>
        <p:spPr>
          <a:xfrm>
            <a:off x="1623307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갈매기형 수장 37"/>
          <p:cNvSpPr/>
          <p:nvPr/>
        </p:nvSpPr>
        <p:spPr>
          <a:xfrm>
            <a:off x="1475656" y="1415277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40491" y="2145802"/>
            <a:ext cx="5800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 고용률 달성으로 </a:t>
            </a:r>
            <a:r>
              <a:rPr lang="ko-KR" altLang="en-US" sz="1600" dirty="0"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기업 이미지 상승</a:t>
            </a:r>
            <a:endParaRPr lang="en-US" altLang="ko-KR" sz="1600" dirty="0">
              <a:solidFill>
                <a:srgbClr val="7AB53D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장애인고용부담금이 감면되어 </a:t>
            </a:r>
            <a:r>
              <a:rPr lang="ko-KR" altLang="en-US" sz="1600" dirty="0"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경제적 효과 발생</a:t>
            </a:r>
            <a:endParaRPr lang="en-US" altLang="ko-KR" sz="1600" dirty="0">
              <a:solidFill>
                <a:srgbClr val="7AB53D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자회사가 고용한 장애인에 대해 </a:t>
            </a:r>
            <a:r>
              <a:rPr lang="ko-KR" altLang="en-US" sz="1600" dirty="0"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고용장려금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이 지급</a:t>
            </a:r>
            <a:endParaRPr lang="en-US" altLang="ko-KR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현행 공단의 </a:t>
            </a:r>
            <a:r>
              <a:rPr lang="ko-KR" altLang="en-US" sz="1600" dirty="0"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다양한 사업주지원제도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를 활용 가능</a:t>
            </a:r>
            <a:endParaRPr lang="en-US" altLang="ko-KR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공단의 </a:t>
            </a:r>
            <a:r>
              <a:rPr lang="ko-KR" altLang="en-US" sz="1600" dirty="0">
                <a:solidFill>
                  <a:srgbClr val="7AB53D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컨설팅 서비스</a:t>
            </a:r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를 받을 수 있음</a:t>
            </a:r>
            <a:endParaRPr lang="en-US" altLang="ko-KR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1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err="1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CrePAS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6</a:t>
            </a:r>
            <a:r>
              <a:rPr lang="en-US" altLang="ko-KR" sz="700" baseline="300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th</a:t>
            </a:r>
            <a:r>
              <a:rPr lang="en-US" altLang="ko-KR" sz="7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 the first session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9531A-C443-4FFE-A0D1-3F51CDC530E0}"/>
              </a:ext>
            </a:extLst>
          </p:cNvPr>
          <p:cNvSpPr txBox="1"/>
          <p:nvPr/>
        </p:nvSpPr>
        <p:spPr>
          <a:xfrm>
            <a:off x="611559" y="299695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20_TT" pitchFamily="18" charset="-127"/>
                <a:ea typeface="Yoon 윤고딕 520_TT" pitchFamily="18" charset="-127"/>
              </a:rPr>
              <a:t>INDEX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5A57E4-8EB2-4763-ADA1-C6A8A095135E}"/>
              </a:ext>
            </a:extLst>
          </p:cNvPr>
          <p:cNvCxnSpPr/>
          <p:nvPr/>
        </p:nvCxnSpPr>
        <p:spPr>
          <a:xfrm>
            <a:off x="3059832" y="2615886"/>
            <a:ext cx="0" cy="1626228"/>
          </a:xfrm>
          <a:prstGeom prst="line">
            <a:avLst/>
          </a:prstGeom>
          <a:ln>
            <a:solidFill>
              <a:srgbClr val="27212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128553-4DBD-42E5-98AA-D4E2069BE971}"/>
              </a:ext>
            </a:extLst>
          </p:cNvPr>
          <p:cNvSpPr txBox="1"/>
          <p:nvPr/>
        </p:nvSpPr>
        <p:spPr>
          <a:xfrm>
            <a:off x="3563888" y="2459504"/>
            <a:ext cx="3544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의무고용율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고용부담금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고용장려금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자회사형 표준사업장 제도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934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9BA1B6C-1D84-4511-BF60-5E4D7EAEB9B7}"/>
              </a:ext>
            </a:extLst>
          </p:cNvPr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C8CFCA4F-FAF3-4944-A6B9-0F464A6D19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225" y="2158928"/>
            <a:ext cx="8193420" cy="3024336"/>
          </a:xfrm>
          <a:prstGeom prst="rect">
            <a:avLst/>
          </a:prstGeom>
        </p:spPr>
      </p:pic>
      <p:sp>
        <p:nvSpPr>
          <p:cNvPr id="16" name="갈매기형 수장 14">
            <a:extLst>
              <a:ext uri="{FF2B5EF4-FFF2-40B4-BE49-F238E27FC236}">
                <a16:creationId xmlns:a16="http://schemas.microsoft.com/office/drawing/2014/main" id="{E68D8C92-4C87-4287-B882-BE0CADBBF8E1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5">
            <a:extLst>
              <a:ext uri="{FF2B5EF4-FFF2-40B4-BE49-F238E27FC236}">
                <a16:creationId xmlns:a16="http://schemas.microsoft.com/office/drawing/2014/main" id="{E9FC58A0-8ED5-4062-939B-7EBBBA83CD9C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B2A9F-0BB1-4104-B12C-E7B32FBA9698}"/>
              </a:ext>
            </a:extLst>
          </p:cNvPr>
          <p:cNvSpPr txBox="1"/>
          <p:nvPr/>
        </p:nvSpPr>
        <p:spPr>
          <a:xfrm>
            <a:off x="1346440" y="850408"/>
            <a:ext cx="25348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이미지 상승의 예시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AE5509-9FE3-4A69-A097-62D3007F8D8D}"/>
              </a:ext>
            </a:extLst>
          </p:cNvPr>
          <p:cNvSpPr/>
          <p:nvPr/>
        </p:nvSpPr>
        <p:spPr>
          <a:xfrm>
            <a:off x="0" y="2278292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A43F4DFD-0081-417B-9C28-AA90F69955B5}"/>
              </a:ext>
            </a:extLst>
          </p:cNvPr>
          <p:cNvSpPr/>
          <p:nvPr/>
        </p:nvSpPr>
        <p:spPr>
          <a:xfrm rot="5400000">
            <a:off x="705969" y="26143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F698C-2968-4C3B-B6AF-F93D917159D5}"/>
              </a:ext>
            </a:extLst>
          </p:cNvPr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69888-7730-45F5-A507-B32079D32811}"/>
              </a:ext>
            </a:extLst>
          </p:cNvPr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B543E-6D36-49EB-B5A6-B655C9655C38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86BD5-4327-4279-B5F2-8C245EEFF891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82983A9-3050-4D63-9032-CBBB7A0A1844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9BA1B6C-1D84-4511-BF60-5E4D7EAEB9B7}"/>
              </a:ext>
            </a:extLst>
          </p:cNvPr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갈매기형 수장 14">
            <a:extLst>
              <a:ext uri="{FF2B5EF4-FFF2-40B4-BE49-F238E27FC236}">
                <a16:creationId xmlns:a16="http://schemas.microsoft.com/office/drawing/2014/main" id="{E68D8C92-4C87-4287-B882-BE0CADBBF8E1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갈매기형 수장 15">
            <a:extLst>
              <a:ext uri="{FF2B5EF4-FFF2-40B4-BE49-F238E27FC236}">
                <a16:creationId xmlns:a16="http://schemas.microsoft.com/office/drawing/2014/main" id="{E9FC58A0-8ED5-4062-939B-7EBBBA83CD9C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2B2A9F-0BB1-4104-B12C-E7B32FBA9698}"/>
              </a:ext>
            </a:extLst>
          </p:cNvPr>
          <p:cNvSpPr txBox="1"/>
          <p:nvPr/>
        </p:nvSpPr>
        <p:spPr>
          <a:xfrm>
            <a:off x="1198789" y="882386"/>
            <a:ext cx="5889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국내 첫 자회사형 장애인 표준사업장 </a:t>
            </a:r>
            <a:r>
              <a:rPr lang="ko-KR" altLang="en-US" sz="22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포스위드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AE5509-9FE3-4A69-A097-62D3007F8D8D}"/>
              </a:ext>
            </a:extLst>
          </p:cNvPr>
          <p:cNvSpPr/>
          <p:nvPr/>
        </p:nvSpPr>
        <p:spPr>
          <a:xfrm>
            <a:off x="0" y="2278292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A43F4DFD-0081-417B-9C28-AA90F69955B5}"/>
              </a:ext>
            </a:extLst>
          </p:cNvPr>
          <p:cNvSpPr/>
          <p:nvPr/>
        </p:nvSpPr>
        <p:spPr>
          <a:xfrm rot="5400000">
            <a:off x="705969" y="2614349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CF698C-2968-4C3B-B6AF-F93D917159D5}"/>
              </a:ext>
            </a:extLst>
          </p:cNvPr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69888-7730-45F5-A507-B32079D32811}"/>
              </a:ext>
            </a:extLst>
          </p:cNvPr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B543E-6D36-49EB-B5A6-B655C9655C38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86BD5-4327-4279-B5F2-8C245EEFF891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82983A9-3050-4D63-9032-CBBB7A0A1844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B336AC71-8AEE-4B0A-8F3A-D414921F9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94" y="1988840"/>
            <a:ext cx="7590611" cy="35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068960"/>
            <a:ext cx="4527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3071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71800" y="2924944"/>
            <a:ext cx="3528392" cy="846802"/>
            <a:chOff x="3720990" y="3152001"/>
            <a:chExt cx="1710368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3720990" y="3152001"/>
              <a:ext cx="1710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Yoon 윤고딕 550_TT" pitchFamily="18" charset="-127"/>
                  <a:ea typeface="Yoon 윤고딕 550_TT" pitchFamily="18" charset="-127"/>
                </a:rPr>
                <a:t>의무고용율</a:t>
              </a:r>
              <a:endParaRPr lang="en-US" altLang="ko-KR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50_TT" pitchFamily="18" charset="-127"/>
                <a:ea typeface="Yoon 윤고딕 550_TT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8408" y="8669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의무고용제도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9" name="갈매기형 수장 14">
            <a:extLst>
              <a:ext uri="{FF2B5EF4-FFF2-40B4-BE49-F238E27FC236}">
                <a16:creationId xmlns:a16="http://schemas.microsoft.com/office/drawing/2014/main" id="{370D2DC0-C1E0-4262-9B0C-84F4B52167B8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갈매기형 수장 15">
            <a:extLst>
              <a:ext uri="{FF2B5EF4-FFF2-40B4-BE49-F238E27FC236}">
                <a16:creationId xmlns:a16="http://schemas.microsoft.com/office/drawing/2014/main" id="{E7715161-4F46-474A-9D8A-96D5E314FD74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A2BC4A-845C-4B0C-ADAE-9C1F281204D5}"/>
              </a:ext>
            </a:extLst>
          </p:cNvPr>
          <p:cNvSpPr txBox="1"/>
          <p:nvPr/>
        </p:nvSpPr>
        <p:spPr>
          <a:xfrm>
            <a:off x="1346440" y="2576593"/>
            <a:ext cx="2722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일정 수 이상의 </a:t>
            </a:r>
            <a:endParaRPr lang="en-US" altLang="ko-KR" sz="16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algn="ctr"/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근로자를 고용하는 사업주에게 </a:t>
            </a:r>
            <a:r>
              <a:rPr lang="ko-KR" altLang="en-US" sz="1600" dirty="0"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의무적으로 장애인을 고용</a:t>
            </a:r>
            <a:endParaRPr lang="en-US" altLang="ko-KR" sz="1600" dirty="0">
              <a:solidFill>
                <a:srgbClr val="AF906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algn="ctr"/>
            <a:r>
              <a:rPr lang="ko-KR" altLang="en-US" sz="16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하도록 하는 제도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  <a:p>
            <a:pPr algn="ctr"/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33" name="갈매기형 수장 30">
            <a:extLst>
              <a:ext uri="{FF2B5EF4-FFF2-40B4-BE49-F238E27FC236}">
                <a16:creationId xmlns:a16="http://schemas.microsoft.com/office/drawing/2014/main" id="{B31728E8-EE80-4996-8F06-2570B2D4458A}"/>
              </a:ext>
            </a:extLst>
          </p:cNvPr>
          <p:cNvSpPr/>
          <p:nvPr/>
        </p:nvSpPr>
        <p:spPr>
          <a:xfrm>
            <a:off x="4935675" y="303885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갈매기형 수장 31">
            <a:extLst>
              <a:ext uri="{FF2B5EF4-FFF2-40B4-BE49-F238E27FC236}">
                <a16:creationId xmlns:a16="http://schemas.microsoft.com/office/drawing/2014/main" id="{F492D87F-6A9B-44EB-8D7A-4C8AF9EEFE0D}"/>
              </a:ext>
            </a:extLst>
          </p:cNvPr>
          <p:cNvSpPr/>
          <p:nvPr/>
        </p:nvSpPr>
        <p:spPr>
          <a:xfrm>
            <a:off x="4788024" y="3038856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오각형 2">
            <a:extLst>
              <a:ext uri="{FF2B5EF4-FFF2-40B4-BE49-F238E27FC236}">
                <a16:creationId xmlns:a16="http://schemas.microsoft.com/office/drawing/2014/main" id="{67709C2C-A65A-4EE2-A0AA-155734110BCB}"/>
              </a:ext>
            </a:extLst>
          </p:cNvPr>
          <p:cNvSpPr/>
          <p:nvPr/>
        </p:nvSpPr>
        <p:spPr>
          <a:xfrm>
            <a:off x="1259632" y="2444126"/>
            <a:ext cx="3210600" cy="1356015"/>
          </a:xfrm>
          <a:prstGeom prst="homePlate">
            <a:avLst/>
          </a:prstGeom>
          <a:noFill/>
          <a:ln w="6350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09626C-745F-4688-A423-364CCCF83480}"/>
              </a:ext>
            </a:extLst>
          </p:cNvPr>
          <p:cNvSpPr txBox="1"/>
          <p:nvPr/>
        </p:nvSpPr>
        <p:spPr>
          <a:xfrm>
            <a:off x="1346440" y="4859868"/>
            <a:ext cx="677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국가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·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지방자치단체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, 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상시근로자 </a:t>
            </a:r>
            <a:r>
              <a:rPr lang="en-US" altLang="ko-KR" dirty="0"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50</a:t>
            </a:r>
            <a:r>
              <a:rPr lang="ko-KR" altLang="en-US" dirty="0">
                <a:solidFill>
                  <a:srgbClr val="AF906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명 이상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을 고용하고 있는 사업주</a:t>
            </a:r>
            <a:endParaRPr lang="en-US" altLang="ko-KR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DB2D671-CDE1-4122-A1C2-CC8F52AC092C}"/>
              </a:ext>
            </a:extLst>
          </p:cNvPr>
          <p:cNvSpPr/>
          <p:nvPr/>
        </p:nvSpPr>
        <p:spPr>
          <a:xfrm>
            <a:off x="5580112" y="2931399"/>
            <a:ext cx="2416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장애인의 고용기회 ↑</a:t>
            </a:r>
            <a:endParaRPr lang="en-US" altLang="ko-KR" sz="2000" dirty="0"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14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15" name="갈매기형 수장 14"/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갈매기형 수장 15"/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9093" y="850409"/>
            <a:ext cx="2030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의무고용율 현황 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8BC6765-47E1-4ED8-ADD8-85B9CAEEBC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326" y="2813913"/>
            <a:ext cx="828132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C460878-98C5-4013-88C0-DC25215741E0}"/>
              </a:ext>
            </a:extLst>
          </p:cNvPr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47473"/>
              </p:ext>
            </p:extLst>
          </p:nvPr>
        </p:nvGraphicFramePr>
        <p:xfrm>
          <a:off x="825042" y="1725787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774BDFD-3B93-4180-A127-8159B9890FEB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6E5D28-3BFC-4DEA-BD4F-8AB3B1F95105}"/>
              </a:ext>
            </a:extLst>
          </p:cNvPr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0B3C0EC0-135F-43CC-981F-A5BC78F806E9}"/>
              </a:ext>
            </a:extLst>
          </p:cNvPr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B7692-6F49-4EEF-A7EB-87921A4DEA65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9CA6A-7E6D-4F43-A885-0F8518F30C8F}"/>
              </a:ext>
            </a:extLst>
          </p:cNvPr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0ED5-41CF-45A9-807A-D8B3E0589A15}"/>
              </a:ext>
            </a:extLst>
          </p:cNvPr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0" name="갈매기형 수장 14">
            <a:extLst>
              <a:ext uri="{FF2B5EF4-FFF2-40B4-BE49-F238E27FC236}">
                <a16:creationId xmlns:a16="http://schemas.microsoft.com/office/drawing/2014/main" id="{56A6E9C3-F71B-4692-B3D8-77F637D73512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5">
            <a:extLst>
              <a:ext uri="{FF2B5EF4-FFF2-40B4-BE49-F238E27FC236}">
                <a16:creationId xmlns:a16="http://schemas.microsoft.com/office/drawing/2014/main" id="{FE95E9A9-5856-4590-A6BA-00E9D5C1121A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9B0A2-CF64-4899-BB23-F83DFC259F70}"/>
              </a:ext>
            </a:extLst>
          </p:cNvPr>
          <p:cNvSpPr txBox="1"/>
          <p:nvPr/>
        </p:nvSpPr>
        <p:spPr>
          <a:xfrm>
            <a:off x="1389093" y="850409"/>
            <a:ext cx="2030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의무고용율 현황 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AA20B-6775-4DDB-A002-00CDB8DFD5F8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5313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C460878-98C5-4013-88C0-DC25215741E0}"/>
              </a:ext>
            </a:extLst>
          </p:cNvPr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774BDFD-3B93-4180-A127-8159B9890FEB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6E5D28-3BFC-4DEA-BD4F-8AB3B1F95105}"/>
              </a:ext>
            </a:extLst>
          </p:cNvPr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0B3C0EC0-135F-43CC-981F-A5BC78F806E9}"/>
              </a:ext>
            </a:extLst>
          </p:cNvPr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B7692-6F49-4EEF-A7EB-87921A4DEA65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9CA6A-7E6D-4F43-A885-0F8518F30C8F}"/>
              </a:ext>
            </a:extLst>
          </p:cNvPr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0ED5-41CF-45A9-807A-D8B3E0589A15}"/>
              </a:ext>
            </a:extLst>
          </p:cNvPr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0" name="갈매기형 수장 14">
            <a:extLst>
              <a:ext uri="{FF2B5EF4-FFF2-40B4-BE49-F238E27FC236}">
                <a16:creationId xmlns:a16="http://schemas.microsoft.com/office/drawing/2014/main" id="{56A6E9C3-F71B-4692-B3D8-77F637D73512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5">
            <a:extLst>
              <a:ext uri="{FF2B5EF4-FFF2-40B4-BE49-F238E27FC236}">
                <a16:creationId xmlns:a16="http://schemas.microsoft.com/office/drawing/2014/main" id="{FE95E9A9-5856-4590-A6BA-00E9D5C1121A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9B0A2-CF64-4899-BB23-F83DFC259F70}"/>
              </a:ext>
            </a:extLst>
          </p:cNvPr>
          <p:cNvSpPr txBox="1"/>
          <p:nvPr/>
        </p:nvSpPr>
        <p:spPr>
          <a:xfrm>
            <a:off x="1389093" y="850409"/>
            <a:ext cx="2030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의무고용율 현황 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3" name="갈매기형 수장 14">
            <a:extLst>
              <a:ext uri="{FF2B5EF4-FFF2-40B4-BE49-F238E27FC236}">
                <a16:creationId xmlns:a16="http://schemas.microsoft.com/office/drawing/2014/main" id="{F46FA50B-0775-4145-9C3F-1609966D60A2}"/>
              </a:ext>
            </a:extLst>
          </p:cNvPr>
          <p:cNvSpPr/>
          <p:nvPr/>
        </p:nvSpPr>
        <p:spPr>
          <a:xfrm>
            <a:off x="9573542" y="1865464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5">
            <a:extLst>
              <a:ext uri="{FF2B5EF4-FFF2-40B4-BE49-F238E27FC236}">
                <a16:creationId xmlns:a16="http://schemas.microsoft.com/office/drawing/2014/main" id="{9075B93C-4C1D-4CA0-8CCA-0FAD0FADE899}"/>
              </a:ext>
            </a:extLst>
          </p:cNvPr>
          <p:cNvSpPr/>
          <p:nvPr/>
        </p:nvSpPr>
        <p:spPr>
          <a:xfrm>
            <a:off x="9425891" y="1865464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AA20B-6775-4DDB-A002-00CDB8DFD5F8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graphicFrame>
        <p:nvGraphicFramePr>
          <p:cNvPr id="17" name="내용 개체 틀 3">
            <a:extLst>
              <a:ext uri="{FF2B5EF4-FFF2-40B4-BE49-F238E27FC236}">
                <a16:creationId xmlns:a16="http://schemas.microsoft.com/office/drawing/2014/main" id="{CD00CDB4-1DDC-4078-9FA2-6B2486FF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355503"/>
              </p:ext>
            </p:extLst>
          </p:nvPr>
        </p:nvGraphicFramePr>
        <p:xfrm>
          <a:off x="834170" y="1721258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49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C460878-98C5-4013-88C0-DC25215741E0}"/>
              </a:ext>
            </a:extLst>
          </p:cNvPr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774BDFD-3B93-4180-A127-8159B9890FEB}"/>
              </a:ext>
            </a:extLst>
          </p:cNvPr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6E5D28-3BFC-4DEA-BD4F-8AB3B1F95105}"/>
              </a:ext>
            </a:extLst>
          </p:cNvPr>
          <p:cNvSpPr/>
          <p:nvPr/>
        </p:nvSpPr>
        <p:spPr>
          <a:xfrm>
            <a:off x="-9283" y="886789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0B3C0EC0-135F-43CC-981F-A5BC78F806E9}"/>
              </a:ext>
            </a:extLst>
          </p:cNvPr>
          <p:cNvSpPr/>
          <p:nvPr/>
        </p:nvSpPr>
        <p:spPr>
          <a:xfrm rot="5400000">
            <a:off x="702755" y="1216863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B7692-6F49-4EEF-A7EB-87921A4DEA65}"/>
              </a:ext>
            </a:extLst>
          </p:cNvPr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9CA6A-7E6D-4F43-A885-0F8518F30C8F}"/>
              </a:ext>
            </a:extLst>
          </p:cNvPr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00ED5-41CF-45A9-807A-D8B3E0589A15}"/>
              </a:ext>
            </a:extLst>
          </p:cNvPr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10" name="갈매기형 수장 14">
            <a:extLst>
              <a:ext uri="{FF2B5EF4-FFF2-40B4-BE49-F238E27FC236}">
                <a16:creationId xmlns:a16="http://schemas.microsoft.com/office/drawing/2014/main" id="{56A6E9C3-F71B-4692-B3D8-77F637D73512}"/>
              </a:ext>
            </a:extLst>
          </p:cNvPr>
          <p:cNvSpPr/>
          <p:nvPr/>
        </p:nvSpPr>
        <p:spPr>
          <a:xfrm>
            <a:off x="1206059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갈매기형 수장 15">
            <a:extLst>
              <a:ext uri="{FF2B5EF4-FFF2-40B4-BE49-F238E27FC236}">
                <a16:creationId xmlns:a16="http://schemas.microsoft.com/office/drawing/2014/main" id="{FE95E9A9-5856-4590-A6BA-00E9D5C1121A}"/>
              </a:ext>
            </a:extLst>
          </p:cNvPr>
          <p:cNvSpPr/>
          <p:nvPr/>
        </p:nvSpPr>
        <p:spPr>
          <a:xfrm>
            <a:off x="1058408" y="988643"/>
            <a:ext cx="140381" cy="154419"/>
          </a:xfrm>
          <a:prstGeom prst="chevron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9B0A2-CF64-4899-BB23-F83DFC259F70}"/>
              </a:ext>
            </a:extLst>
          </p:cNvPr>
          <p:cNvSpPr txBox="1"/>
          <p:nvPr/>
        </p:nvSpPr>
        <p:spPr>
          <a:xfrm>
            <a:off x="1389093" y="850409"/>
            <a:ext cx="2030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의무고용율 현황 </a:t>
            </a:r>
            <a:endParaRPr lang="en-US" altLang="ko-KR" sz="22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3" name="갈매기형 수장 14">
            <a:extLst>
              <a:ext uri="{FF2B5EF4-FFF2-40B4-BE49-F238E27FC236}">
                <a16:creationId xmlns:a16="http://schemas.microsoft.com/office/drawing/2014/main" id="{F46FA50B-0775-4145-9C3F-1609966D60A2}"/>
              </a:ext>
            </a:extLst>
          </p:cNvPr>
          <p:cNvSpPr/>
          <p:nvPr/>
        </p:nvSpPr>
        <p:spPr>
          <a:xfrm>
            <a:off x="9573542" y="1865464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갈매기형 수장 15">
            <a:extLst>
              <a:ext uri="{FF2B5EF4-FFF2-40B4-BE49-F238E27FC236}">
                <a16:creationId xmlns:a16="http://schemas.microsoft.com/office/drawing/2014/main" id="{9075B93C-4C1D-4CA0-8CCA-0FAD0FADE899}"/>
              </a:ext>
            </a:extLst>
          </p:cNvPr>
          <p:cNvSpPr/>
          <p:nvPr/>
        </p:nvSpPr>
        <p:spPr>
          <a:xfrm>
            <a:off x="9425891" y="1865464"/>
            <a:ext cx="140381" cy="154419"/>
          </a:xfrm>
          <a:prstGeom prst="chevron">
            <a:avLst/>
          </a:prstGeom>
          <a:solidFill>
            <a:srgbClr val="7AB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EAA20B-6775-4DDB-A002-00CDB8DFD5F8}"/>
              </a:ext>
            </a:extLst>
          </p:cNvPr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graphicFrame>
        <p:nvGraphicFramePr>
          <p:cNvPr id="18" name="내용 개체 틀 3">
            <a:extLst>
              <a:ext uri="{FF2B5EF4-FFF2-40B4-BE49-F238E27FC236}">
                <a16:creationId xmlns:a16="http://schemas.microsoft.com/office/drawing/2014/main" id="{621BC7D1-AE93-4DC6-A469-9E6BC264F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350913"/>
              </p:ext>
            </p:extLst>
          </p:nvPr>
        </p:nvGraphicFramePr>
        <p:xfrm>
          <a:off x="806896" y="1721258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26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-9283" y="836712"/>
            <a:ext cx="834325" cy="343501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각 삼각형 9"/>
          <p:cNvSpPr/>
          <p:nvPr/>
        </p:nvSpPr>
        <p:spPr>
          <a:xfrm rot="5400000">
            <a:off x="702755" y="1166786"/>
            <a:ext cx="81142" cy="1080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07504" y="134076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504" y="1819563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298358"/>
            <a:ext cx="45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49" y="882386"/>
            <a:ext cx="541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Yoon 윤고딕 520_TT" pitchFamily="18" charset="-127"/>
                <a:ea typeface="Yoon 윤고딕 520_TT" pitchFamily="18" charset="-127"/>
              </a:rPr>
              <a:t>01</a:t>
            </a:r>
          </a:p>
        </p:txBody>
      </p:sp>
      <p:sp>
        <p:nvSpPr>
          <p:cNvPr id="12" name="타원 11"/>
          <p:cNvSpPr/>
          <p:nvPr/>
        </p:nvSpPr>
        <p:spPr>
          <a:xfrm>
            <a:off x="3502613" y="2413749"/>
            <a:ext cx="2160000" cy="2160000"/>
          </a:xfrm>
          <a:prstGeom prst="ellipse">
            <a:avLst/>
          </a:prstGeom>
          <a:noFill/>
          <a:ln w="22225">
            <a:solidFill>
              <a:srgbClr val="AF9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4492613" y="2341501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3425577" y="3394823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572673" y="3403749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682493" y="1852539"/>
            <a:ext cx="18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정부부문 고용률</a:t>
            </a:r>
            <a:endParaRPr lang="en-US" altLang="ko-KR" dirty="0">
              <a:ln>
                <a:solidFill>
                  <a:srgbClr val="7AB53D">
                    <a:alpha val="30000"/>
                  </a:srgbClr>
                </a:solidFill>
              </a:ln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25225" y="3170583"/>
            <a:ext cx="200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장애인고용촉진 및 직업재활법 제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27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조</a:t>
            </a:r>
            <a:endParaRPr lang="en-US" altLang="ko-KR" dirty="0">
              <a:ln>
                <a:solidFill>
                  <a:srgbClr val="FDA800">
                    <a:alpha val="30000"/>
                  </a:srgbClr>
                </a:solidFill>
              </a:ln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34470" y="3122084"/>
            <a:ext cx="257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장애인고용촉진 및 직업재활벌 제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28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조 및 시행령 제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25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조</a:t>
            </a:r>
            <a:endParaRPr lang="en-US" altLang="ko-KR" dirty="0">
              <a:ln>
                <a:solidFill>
                  <a:srgbClr val="FDA800">
                    <a:alpha val="30000"/>
                  </a:srgbClr>
                </a:solidFill>
              </a:ln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CB3EB4E-7DED-48A2-8ED0-DB7162B95C65}"/>
              </a:ext>
            </a:extLst>
          </p:cNvPr>
          <p:cNvSpPr/>
          <p:nvPr/>
        </p:nvSpPr>
        <p:spPr>
          <a:xfrm>
            <a:off x="4507387" y="4483749"/>
            <a:ext cx="180000" cy="180000"/>
          </a:xfrm>
          <a:prstGeom prst="ellipse">
            <a:avLst/>
          </a:prstGeom>
          <a:solidFill>
            <a:srgbClr val="272123"/>
          </a:solidFill>
          <a:ln w="50800">
            <a:solidFill>
              <a:srgbClr val="AF9061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A27A42-6E80-426F-A979-C1071169385E}"/>
              </a:ext>
            </a:extLst>
          </p:cNvPr>
          <p:cNvSpPr txBox="1"/>
          <p:nvPr/>
        </p:nvSpPr>
        <p:spPr>
          <a:xfrm>
            <a:off x="3383017" y="4798893"/>
            <a:ext cx="2579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장애인고용촉진 및 직업재활법 제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28</a:t>
            </a:r>
            <a:r>
              <a:rPr lang="ko-KR" altLang="en-US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조의</a:t>
            </a:r>
            <a:r>
              <a:rPr lang="en-US" altLang="ko-KR" dirty="0"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</a:t>
            </a:r>
            <a:endParaRPr lang="en-US" altLang="ko-KR" dirty="0">
              <a:ln>
                <a:solidFill>
                  <a:srgbClr val="FDA800">
                    <a:alpha val="30000"/>
                  </a:srgbClr>
                </a:solidFill>
              </a:ln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3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4782</TotalTime>
  <Words>353</Words>
  <Application>Microsoft Office PowerPoint</Application>
  <PresentationFormat>화면 슬라이드 쇼(4:3)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Yoon 윤고딕 550_TT</vt:lpstr>
      <vt:lpstr>Yoon 윤고딕 520_TT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장미송</cp:lastModifiedBy>
  <cp:revision>128</cp:revision>
  <dcterms:created xsi:type="dcterms:W3CDTF">2013-09-05T09:43:46Z</dcterms:created>
  <dcterms:modified xsi:type="dcterms:W3CDTF">2017-10-10T13:17:33Z</dcterms:modified>
</cp:coreProperties>
</file>