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86" r:id="rId5"/>
    <p:sldId id="262" r:id="rId6"/>
    <p:sldId id="287" r:id="rId7"/>
    <p:sldId id="288" r:id="rId8"/>
    <p:sldId id="289" r:id="rId9"/>
    <p:sldId id="273" r:id="rId10"/>
    <p:sldId id="275" r:id="rId11"/>
    <p:sldId id="271" r:id="rId12"/>
    <p:sldId id="278" r:id="rId13"/>
    <p:sldId id="290" r:id="rId14"/>
    <p:sldId id="291" r:id="rId15"/>
    <p:sldId id="281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58C6"/>
    <a:srgbClr val="33105D"/>
    <a:srgbClr val="DDC4FD"/>
    <a:srgbClr val="EC4498"/>
    <a:srgbClr val="51C7DF"/>
    <a:srgbClr val="A658A8"/>
    <a:srgbClr val="FD33E0"/>
    <a:srgbClr val="646987"/>
    <a:srgbClr val="9BC6FB"/>
    <a:srgbClr val="61A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3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768" y="7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C0B58-FC19-4AFF-BF0E-242CFA820283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BB44D-F114-4D8C-B938-7BE7FD163F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894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BB44D-F114-4D8C-B938-7BE7FD163FF5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0520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BB44D-F114-4D8C-B938-7BE7FD163FF5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685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BB44D-F114-4D8C-B938-7BE7FD163FF5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7307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BB44D-F114-4D8C-B938-7BE7FD163FF5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3781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BB44D-F114-4D8C-B938-7BE7FD163FF5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503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283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998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4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897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8541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078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7110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455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54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203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829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7FF99-430A-4999-8AB5-1918E0DBAE86}" type="datetimeFigureOut">
              <a:rPr lang="ko-KR" altLang="en-US" smtClean="0"/>
              <a:t>2017-10-19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A7DBB-DE80-4C32-8375-739058952A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617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타원 21"/>
          <p:cNvSpPr/>
          <p:nvPr/>
        </p:nvSpPr>
        <p:spPr>
          <a:xfrm rot="3388934">
            <a:off x="5436480" y="1189286"/>
            <a:ext cx="1331469" cy="1453384"/>
          </a:xfrm>
          <a:custGeom>
            <a:avLst/>
            <a:gdLst>
              <a:gd name="connsiteX0" fmla="*/ 0 w 2032000"/>
              <a:gd name="connsiteY0" fmla="*/ 1000760 h 2001520"/>
              <a:gd name="connsiteX1" fmla="*/ 1016000 w 2032000"/>
              <a:gd name="connsiteY1" fmla="*/ 0 h 2001520"/>
              <a:gd name="connsiteX2" fmla="*/ 2032000 w 2032000"/>
              <a:gd name="connsiteY2" fmla="*/ 1000760 h 2001520"/>
              <a:gd name="connsiteX3" fmla="*/ 1016000 w 2032000"/>
              <a:gd name="connsiteY3" fmla="*/ 2001520 h 2001520"/>
              <a:gd name="connsiteX4" fmla="*/ 0 w 2032000"/>
              <a:gd name="connsiteY4" fmla="*/ 1000760 h 2001520"/>
              <a:gd name="connsiteX0" fmla="*/ 0 w 2151126"/>
              <a:gd name="connsiteY0" fmla="*/ 1040096 h 2040856"/>
              <a:gd name="connsiteX1" fmla="*/ 1016000 w 2151126"/>
              <a:gd name="connsiteY1" fmla="*/ 39336 h 2040856"/>
              <a:gd name="connsiteX2" fmla="*/ 2042160 w 2151126"/>
              <a:gd name="connsiteY2" fmla="*/ 283176 h 2040856"/>
              <a:gd name="connsiteX3" fmla="*/ 2032000 w 2151126"/>
              <a:gd name="connsiteY3" fmla="*/ 1040096 h 2040856"/>
              <a:gd name="connsiteX4" fmla="*/ 1016000 w 2151126"/>
              <a:gd name="connsiteY4" fmla="*/ 2040856 h 2040856"/>
              <a:gd name="connsiteX5" fmla="*/ 0 w 2151126"/>
              <a:gd name="connsiteY5" fmla="*/ 1040096 h 2040856"/>
              <a:gd name="connsiteX0" fmla="*/ 0 w 2182921"/>
              <a:gd name="connsiteY0" fmla="*/ 1046276 h 2047036"/>
              <a:gd name="connsiteX1" fmla="*/ 1016000 w 2182921"/>
              <a:gd name="connsiteY1" fmla="*/ 45516 h 2047036"/>
              <a:gd name="connsiteX2" fmla="*/ 2092960 w 2182921"/>
              <a:gd name="connsiteY2" fmla="*/ 258876 h 2047036"/>
              <a:gd name="connsiteX3" fmla="*/ 2032000 w 2182921"/>
              <a:gd name="connsiteY3" fmla="*/ 1046276 h 2047036"/>
              <a:gd name="connsiteX4" fmla="*/ 1016000 w 2182921"/>
              <a:gd name="connsiteY4" fmla="*/ 2047036 h 2047036"/>
              <a:gd name="connsiteX5" fmla="*/ 0 w 2182921"/>
              <a:gd name="connsiteY5" fmla="*/ 1046276 h 2047036"/>
              <a:gd name="connsiteX0" fmla="*/ 0 w 2219989"/>
              <a:gd name="connsiteY0" fmla="*/ 1056327 h 2057087"/>
              <a:gd name="connsiteX1" fmla="*/ 1016000 w 2219989"/>
              <a:gd name="connsiteY1" fmla="*/ 55567 h 2057087"/>
              <a:gd name="connsiteX2" fmla="*/ 2144392 w 2219989"/>
              <a:gd name="connsiteY2" fmla="*/ 227284 h 2057087"/>
              <a:gd name="connsiteX3" fmla="*/ 2032000 w 2219989"/>
              <a:gd name="connsiteY3" fmla="*/ 1056327 h 2057087"/>
              <a:gd name="connsiteX4" fmla="*/ 1016000 w 2219989"/>
              <a:gd name="connsiteY4" fmla="*/ 2057087 h 2057087"/>
              <a:gd name="connsiteX5" fmla="*/ 0 w 2219989"/>
              <a:gd name="connsiteY5" fmla="*/ 1056327 h 2057087"/>
              <a:gd name="connsiteX0" fmla="*/ 0 w 2253668"/>
              <a:gd name="connsiteY0" fmla="*/ 1065174 h 2065934"/>
              <a:gd name="connsiteX1" fmla="*/ 1016000 w 2253668"/>
              <a:gd name="connsiteY1" fmla="*/ 64414 h 2065934"/>
              <a:gd name="connsiteX2" fmla="*/ 2187266 w 2253668"/>
              <a:gd name="connsiteY2" fmla="*/ 205339 h 2065934"/>
              <a:gd name="connsiteX3" fmla="*/ 2032000 w 2253668"/>
              <a:gd name="connsiteY3" fmla="*/ 1065174 h 2065934"/>
              <a:gd name="connsiteX4" fmla="*/ 1016000 w 2253668"/>
              <a:gd name="connsiteY4" fmla="*/ 2065934 h 2065934"/>
              <a:gd name="connsiteX5" fmla="*/ 0 w 2253668"/>
              <a:gd name="connsiteY5" fmla="*/ 1065174 h 206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53668" h="2065934">
                <a:moveTo>
                  <a:pt x="0" y="1065174"/>
                </a:moveTo>
                <a:cubicBezTo>
                  <a:pt x="0" y="512470"/>
                  <a:pt x="651456" y="207720"/>
                  <a:pt x="1016000" y="64414"/>
                </a:cubicBezTo>
                <a:cubicBezTo>
                  <a:pt x="1380544" y="-78892"/>
                  <a:pt x="2017933" y="38546"/>
                  <a:pt x="2187266" y="205339"/>
                </a:cubicBezTo>
                <a:cubicBezTo>
                  <a:pt x="2356599" y="372132"/>
                  <a:pt x="2164080" y="794241"/>
                  <a:pt x="2032000" y="1065174"/>
                </a:cubicBezTo>
                <a:cubicBezTo>
                  <a:pt x="1899920" y="1336107"/>
                  <a:pt x="1577121" y="2065934"/>
                  <a:pt x="1016000" y="2065934"/>
                </a:cubicBezTo>
                <a:cubicBezTo>
                  <a:pt x="454879" y="2065934"/>
                  <a:pt x="0" y="1617878"/>
                  <a:pt x="0" y="1065174"/>
                </a:cubicBezTo>
                <a:close/>
              </a:path>
            </a:pathLst>
          </a:custGeom>
          <a:gradFill>
            <a:gsLst>
              <a:gs pos="0">
                <a:srgbClr val="33105D"/>
              </a:gs>
              <a:gs pos="100000">
                <a:srgbClr val="9BC6F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807902" y="1698055"/>
            <a:ext cx="588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 dirty="0" smtClean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50389" y="2710058"/>
            <a:ext cx="3903634" cy="508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2800" spc="100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직업능력개발훈련시설</a:t>
            </a:r>
            <a:endParaRPr lang="ko-KR" altLang="en-US" sz="2800" spc="100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7" name="육각형 36"/>
          <p:cNvSpPr/>
          <p:nvPr/>
        </p:nvSpPr>
        <p:spPr>
          <a:xfrm rot="1638197">
            <a:off x="6726984" y="1213498"/>
            <a:ext cx="206949" cy="178405"/>
          </a:xfrm>
          <a:prstGeom prst="hexagon">
            <a:avLst/>
          </a:prstGeom>
          <a:gradFill>
            <a:gsLst>
              <a:gs pos="0">
                <a:srgbClr val="9BC6FB"/>
              </a:gs>
              <a:gs pos="100000">
                <a:srgbClr val="33105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육각형 37"/>
          <p:cNvSpPr/>
          <p:nvPr/>
        </p:nvSpPr>
        <p:spPr>
          <a:xfrm rot="514164">
            <a:off x="6971760" y="1185998"/>
            <a:ext cx="143859" cy="124017"/>
          </a:xfrm>
          <a:prstGeom prst="hexagon">
            <a:avLst/>
          </a:prstGeom>
          <a:gradFill>
            <a:gsLst>
              <a:gs pos="0">
                <a:srgbClr val="9BC6FB"/>
              </a:gs>
              <a:gs pos="100000">
                <a:srgbClr val="33105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육각형 38"/>
          <p:cNvSpPr/>
          <p:nvPr/>
        </p:nvSpPr>
        <p:spPr>
          <a:xfrm rot="389254">
            <a:off x="6946070" y="1373453"/>
            <a:ext cx="162439" cy="140035"/>
          </a:xfrm>
          <a:prstGeom prst="hexagon">
            <a:avLst/>
          </a:prstGeom>
          <a:gradFill>
            <a:gsLst>
              <a:gs pos="0">
                <a:srgbClr val="9BC6FB"/>
              </a:gs>
              <a:gs pos="100000">
                <a:srgbClr val="33105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5249257" y="3999027"/>
            <a:ext cx="1705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201428005 </a:t>
            </a:r>
            <a:r>
              <a:rPr lang="ko-KR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김성현</a:t>
            </a: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96266" y="6477381"/>
            <a:ext cx="399468" cy="319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01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1852" y="4499544"/>
            <a:ext cx="1500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201628012 </a:t>
            </a:r>
            <a:r>
              <a:rPr lang="ko-KR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김민주</a:t>
            </a: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1855" y="5000061"/>
            <a:ext cx="1500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201628021 </a:t>
            </a:r>
            <a:r>
              <a:rPr lang="ko-KR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이태리</a:t>
            </a: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478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3054" y="2688464"/>
            <a:ext cx="1800494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맞춤형훈련센터</a:t>
            </a:r>
            <a:endParaRPr lang="en-US" altLang="ko-KR" dirty="0" smtClean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3743" y="3009714"/>
            <a:ext cx="1919116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진행 절차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4607233" y="-24301"/>
            <a:ext cx="4119815" cy="7336069"/>
            <a:chOff x="4104957" y="-1"/>
            <a:chExt cx="4119815" cy="7336069"/>
          </a:xfrm>
        </p:grpSpPr>
        <p:cxnSp>
          <p:nvCxnSpPr>
            <p:cNvPr id="148" name="직선 연결선 147"/>
            <p:cNvCxnSpPr/>
            <p:nvPr/>
          </p:nvCxnSpPr>
          <p:spPr>
            <a:xfrm>
              <a:off x="5853610" y="-1"/>
              <a:ext cx="4952" cy="7336069"/>
            </a:xfrm>
            <a:prstGeom prst="line">
              <a:avLst/>
            </a:prstGeom>
            <a:ln w="82550" cap="sq">
              <a:solidFill>
                <a:srgbClr val="33105D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그룹 2"/>
            <p:cNvGrpSpPr/>
            <p:nvPr/>
          </p:nvGrpSpPr>
          <p:grpSpPr>
            <a:xfrm>
              <a:off x="4509285" y="1659439"/>
              <a:ext cx="1492455" cy="745695"/>
              <a:chOff x="4509285" y="1659439"/>
              <a:chExt cx="1492455" cy="745695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>
                <a:off x="4509285" y="1659488"/>
                <a:ext cx="1492455" cy="26734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" name="그룹 12"/>
              <p:cNvGrpSpPr/>
              <p:nvPr/>
            </p:nvGrpSpPr>
            <p:grpSpPr>
              <a:xfrm>
                <a:off x="4577415" y="1659439"/>
                <a:ext cx="1363329" cy="745695"/>
                <a:chOff x="4578735" y="1763613"/>
                <a:chExt cx="1363329" cy="745695"/>
              </a:xfrm>
            </p:grpSpPr>
            <p:sp>
              <p:nvSpPr>
                <p:cNvPr id="153" name="타원 152"/>
                <p:cNvSpPr/>
                <p:nvPr/>
              </p:nvSpPr>
              <p:spPr>
                <a:xfrm>
                  <a:off x="5777107" y="1803337"/>
                  <a:ext cx="164957" cy="164957"/>
                </a:xfrm>
                <a:prstGeom prst="ellipse">
                  <a:avLst/>
                </a:prstGeom>
                <a:solidFill>
                  <a:srgbClr val="33105D">
                    <a:alpha val="6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TextBox 163"/>
                <p:cNvSpPr txBox="1"/>
                <p:nvPr/>
              </p:nvSpPr>
              <p:spPr>
                <a:xfrm>
                  <a:off x="4776097" y="2213842"/>
                  <a:ext cx="1027845" cy="2954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lnSpc>
                      <a:spcPct val="110000"/>
                    </a:lnSpc>
                  </a:pPr>
                  <a:r>
                    <a:rPr lang="ko-KR" altLang="en-US" sz="1200" spc="5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훈련생 모집</a:t>
                  </a:r>
                  <a:endParaRPr lang="ko-KR" altLang="en-US" sz="1200" spc="50" dirty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endParaRPr>
                </a:p>
              </p:txBody>
            </p:sp>
            <p:sp>
              <p:nvSpPr>
                <p:cNvPr id="167" name="TextBox 166"/>
                <p:cNvSpPr txBox="1"/>
                <p:nvPr/>
              </p:nvSpPr>
              <p:spPr>
                <a:xfrm>
                  <a:off x="4578735" y="1763613"/>
                  <a:ext cx="742512" cy="2954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lnSpc>
                      <a:spcPct val="110000"/>
                    </a:lnSpc>
                  </a:pPr>
                  <a:r>
                    <a:rPr lang="en-US" altLang="ko-KR" sz="1200" spc="5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05. </a:t>
                  </a:r>
                  <a:r>
                    <a:rPr lang="ko-KR" altLang="en-US" sz="1200" spc="5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센터</a:t>
                  </a:r>
                  <a:endParaRPr lang="ko-KR" altLang="en-US" sz="1200" spc="50" dirty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endParaRPr>
                </a:p>
              </p:txBody>
            </p:sp>
          </p:grpSp>
        </p:grpSp>
        <p:grpSp>
          <p:nvGrpSpPr>
            <p:cNvPr id="6" name="그룹 5"/>
            <p:cNvGrpSpPr/>
            <p:nvPr/>
          </p:nvGrpSpPr>
          <p:grpSpPr>
            <a:xfrm>
              <a:off x="4104957" y="4265970"/>
              <a:ext cx="1837107" cy="808910"/>
              <a:chOff x="4160775" y="4000544"/>
              <a:chExt cx="1837107" cy="808910"/>
            </a:xfrm>
          </p:grpSpPr>
          <p:sp>
            <p:nvSpPr>
              <p:cNvPr id="166" name="TextBox 165"/>
              <p:cNvSpPr txBox="1"/>
              <p:nvPr/>
            </p:nvSpPr>
            <p:spPr>
              <a:xfrm>
                <a:off x="4160775" y="4513988"/>
                <a:ext cx="1752404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맞춤훈련 실시 및 평가</a:t>
                </a:r>
                <a:endParaRPr lang="ko-KR" altLang="en-US" sz="1200" spc="50" dirty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grpSp>
            <p:nvGrpSpPr>
              <p:cNvPr id="42" name="그룹 41"/>
              <p:cNvGrpSpPr/>
              <p:nvPr/>
            </p:nvGrpSpPr>
            <p:grpSpPr>
              <a:xfrm>
                <a:off x="4505427" y="4000544"/>
                <a:ext cx="1492455" cy="295466"/>
                <a:chOff x="4504402" y="5323656"/>
                <a:chExt cx="1492455" cy="295466"/>
              </a:xfrm>
            </p:grpSpPr>
            <p:sp>
              <p:nvSpPr>
                <p:cNvPr id="43" name="모서리가 둥근 직사각형 42"/>
                <p:cNvSpPr/>
                <p:nvPr/>
              </p:nvSpPr>
              <p:spPr>
                <a:xfrm>
                  <a:off x="4504402" y="5337717"/>
                  <a:ext cx="1492455" cy="2673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타원 43"/>
                <p:cNvSpPr/>
                <p:nvPr/>
              </p:nvSpPr>
              <p:spPr>
                <a:xfrm>
                  <a:off x="5776082" y="5388911"/>
                  <a:ext cx="164957" cy="164957"/>
                </a:xfrm>
                <a:prstGeom prst="ellipse">
                  <a:avLst/>
                </a:prstGeom>
                <a:solidFill>
                  <a:srgbClr val="33105D">
                    <a:alpha val="6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4632208" y="5323656"/>
                  <a:ext cx="742512" cy="2954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lnSpc>
                      <a:spcPct val="110000"/>
                    </a:lnSpc>
                  </a:pPr>
                  <a:r>
                    <a:rPr lang="en-US" altLang="ko-KR" sz="1200" spc="5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07. </a:t>
                  </a:r>
                  <a:r>
                    <a:rPr lang="ko-KR" altLang="en-US" sz="1200" spc="5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센터</a:t>
                  </a:r>
                  <a:endParaRPr lang="ko-KR" altLang="en-US" sz="1200" spc="50" dirty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endParaRPr>
                </a:p>
              </p:txBody>
            </p:sp>
          </p:grpSp>
        </p:grpSp>
        <p:grpSp>
          <p:nvGrpSpPr>
            <p:cNvPr id="5" name="그룹 4"/>
            <p:cNvGrpSpPr/>
            <p:nvPr/>
          </p:nvGrpSpPr>
          <p:grpSpPr>
            <a:xfrm>
              <a:off x="5784513" y="5561786"/>
              <a:ext cx="2041369" cy="727713"/>
              <a:chOff x="5784513" y="5115690"/>
              <a:chExt cx="2041369" cy="727713"/>
            </a:xfrm>
          </p:grpSpPr>
          <p:grpSp>
            <p:nvGrpSpPr>
              <p:cNvPr id="46" name="그룹 45"/>
              <p:cNvGrpSpPr/>
              <p:nvPr/>
            </p:nvGrpSpPr>
            <p:grpSpPr>
              <a:xfrm>
                <a:off x="5784513" y="5115690"/>
                <a:ext cx="1492455" cy="295466"/>
                <a:chOff x="5720264" y="2880453"/>
                <a:chExt cx="1492455" cy="295466"/>
              </a:xfrm>
            </p:grpSpPr>
            <p:sp>
              <p:nvSpPr>
                <p:cNvPr id="47" name="모서리가 둥근 직사각형 46"/>
                <p:cNvSpPr/>
                <p:nvPr/>
              </p:nvSpPr>
              <p:spPr>
                <a:xfrm>
                  <a:off x="5720264" y="2880453"/>
                  <a:ext cx="1492455" cy="2673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8" name="그룹 47"/>
                <p:cNvGrpSpPr/>
                <p:nvPr/>
              </p:nvGrpSpPr>
              <p:grpSpPr>
                <a:xfrm>
                  <a:off x="5776082" y="2880453"/>
                  <a:ext cx="1310480" cy="295466"/>
                  <a:chOff x="5776082" y="2870803"/>
                  <a:chExt cx="1310480" cy="295466"/>
                </a:xfrm>
              </p:grpSpPr>
              <p:sp>
                <p:nvSpPr>
                  <p:cNvPr id="49" name="타원 48"/>
                  <p:cNvSpPr/>
                  <p:nvPr/>
                </p:nvSpPr>
                <p:spPr>
                  <a:xfrm>
                    <a:off x="5776082" y="2927235"/>
                    <a:ext cx="164957" cy="164957"/>
                  </a:xfrm>
                  <a:prstGeom prst="ellipse">
                    <a:avLst/>
                  </a:prstGeom>
                  <a:solidFill>
                    <a:srgbClr val="33105D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5940094" y="2870803"/>
                    <a:ext cx="1146468" cy="2954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>
                      <a:lnSpc>
                        <a:spcPct val="110000"/>
                      </a:lnSpc>
                    </a:pPr>
                    <a:r>
                      <a:rPr lang="en-US" altLang="ko-KR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08. </a:t>
                    </a:r>
                    <a:r>
                      <a:rPr lang="ko-KR" altLang="en-US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기업</a:t>
                    </a:r>
                    <a:r>
                      <a:rPr lang="en-US" altLang="ko-KR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, </a:t>
                    </a:r>
                    <a:r>
                      <a:rPr lang="ko-KR" altLang="en-US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센터</a:t>
                    </a:r>
                    <a:endParaRPr lang="ko-KR" altLang="en-US" sz="1200" spc="50" dirty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</p:txBody>
              </p:sp>
            </p:grpSp>
          </p:grpSp>
          <p:sp>
            <p:nvSpPr>
              <p:cNvPr id="51" name="TextBox 50"/>
              <p:cNvSpPr txBox="1"/>
              <p:nvPr/>
            </p:nvSpPr>
            <p:spPr>
              <a:xfrm>
                <a:off x="5913179" y="5547937"/>
                <a:ext cx="1912703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채용 및 취업자 적응지도</a:t>
                </a:r>
                <a:endParaRPr lang="ko-KR" altLang="en-US" sz="1200" spc="50" dirty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</p:grpSp>
        <p:grpSp>
          <p:nvGrpSpPr>
            <p:cNvPr id="9" name="그룹 8"/>
            <p:cNvGrpSpPr/>
            <p:nvPr/>
          </p:nvGrpSpPr>
          <p:grpSpPr>
            <a:xfrm>
              <a:off x="5773559" y="2918483"/>
              <a:ext cx="2451213" cy="774007"/>
              <a:chOff x="5777107" y="2723021"/>
              <a:chExt cx="2451213" cy="774007"/>
            </a:xfrm>
          </p:grpSpPr>
          <p:grpSp>
            <p:nvGrpSpPr>
              <p:cNvPr id="28" name="그룹 27"/>
              <p:cNvGrpSpPr/>
              <p:nvPr/>
            </p:nvGrpSpPr>
            <p:grpSpPr>
              <a:xfrm>
                <a:off x="5777107" y="2723021"/>
                <a:ext cx="1492455" cy="299770"/>
                <a:chOff x="5712858" y="2930232"/>
                <a:chExt cx="1492455" cy="299770"/>
              </a:xfrm>
            </p:grpSpPr>
            <p:sp>
              <p:nvSpPr>
                <p:cNvPr id="29" name="모서리가 둥근 직사각형 28"/>
                <p:cNvSpPr/>
                <p:nvPr/>
              </p:nvSpPr>
              <p:spPr>
                <a:xfrm>
                  <a:off x="5712858" y="2930232"/>
                  <a:ext cx="1492455" cy="2673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0" name="그룹 29"/>
                <p:cNvGrpSpPr/>
                <p:nvPr/>
              </p:nvGrpSpPr>
              <p:grpSpPr>
                <a:xfrm>
                  <a:off x="5776082" y="2934536"/>
                  <a:ext cx="913255" cy="295466"/>
                  <a:chOff x="5776082" y="2924886"/>
                  <a:chExt cx="913255" cy="295466"/>
                </a:xfrm>
              </p:grpSpPr>
              <p:sp>
                <p:nvSpPr>
                  <p:cNvPr id="31" name="타원 30"/>
                  <p:cNvSpPr/>
                  <p:nvPr/>
                </p:nvSpPr>
                <p:spPr>
                  <a:xfrm>
                    <a:off x="5776082" y="2967865"/>
                    <a:ext cx="164957" cy="164957"/>
                  </a:xfrm>
                  <a:prstGeom prst="ellipse">
                    <a:avLst/>
                  </a:prstGeom>
                  <a:solidFill>
                    <a:srgbClr val="33105D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5946825" y="2924886"/>
                    <a:ext cx="742512" cy="2954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>
                      <a:lnSpc>
                        <a:spcPct val="110000"/>
                      </a:lnSpc>
                    </a:pPr>
                    <a:r>
                      <a:rPr lang="en-US" altLang="ko-KR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06. </a:t>
                    </a:r>
                    <a:r>
                      <a:rPr lang="ko-KR" altLang="en-US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기업</a:t>
                    </a:r>
                    <a:endParaRPr lang="ko-KR" altLang="en-US" sz="1200" spc="50" dirty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</p:txBody>
              </p:sp>
            </p:grpSp>
          </p:grpSp>
          <p:sp>
            <p:nvSpPr>
              <p:cNvPr id="53" name="TextBox 52"/>
              <p:cNvSpPr txBox="1"/>
              <p:nvPr/>
            </p:nvSpPr>
            <p:spPr>
              <a:xfrm>
                <a:off x="5857158" y="3201562"/>
                <a:ext cx="2371162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선발전형</a:t>
                </a:r>
                <a:r>
                  <a:rPr lang="en-US" altLang="ko-KR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(</a:t>
                </a: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서류</a:t>
                </a:r>
                <a:r>
                  <a:rPr lang="en-US" altLang="ko-KR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, </a:t>
                </a: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면접</a:t>
                </a:r>
                <a:r>
                  <a:rPr lang="en-US" altLang="ko-KR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, </a:t>
                </a: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최종확정</a:t>
                </a:r>
                <a:r>
                  <a:rPr lang="en-US" altLang="ko-KR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)</a:t>
                </a:r>
                <a:endParaRPr lang="ko-KR" altLang="en-US" sz="1200" spc="50" dirty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</p:grpSp>
      </p:grpSp>
      <p:cxnSp>
        <p:nvCxnSpPr>
          <p:cNvPr id="55" name="직선 연결선 54"/>
          <p:cNvCxnSpPr/>
          <p:nvPr/>
        </p:nvCxnSpPr>
        <p:spPr>
          <a:xfrm>
            <a:off x="1608988" y="2509308"/>
            <a:ext cx="503151" cy="0"/>
          </a:xfrm>
          <a:prstGeom prst="line">
            <a:avLst/>
          </a:prstGeom>
          <a:ln w="8255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>
            <a:off x="1608988" y="3782643"/>
            <a:ext cx="503151" cy="0"/>
          </a:xfrm>
          <a:prstGeom prst="line">
            <a:avLst/>
          </a:prstGeom>
          <a:ln w="8255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632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42118" y="514433"/>
            <a:ext cx="1107997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0910" y="802314"/>
            <a:ext cx="3877986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청각장애인훈련센터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1914" y="6477381"/>
            <a:ext cx="348173" cy="310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08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1497496" y="1821759"/>
            <a:ext cx="1484243" cy="336290"/>
          </a:xfrm>
          <a:prstGeom prst="roundRect">
            <a:avLst>
              <a:gd name="adj" fmla="val 50000"/>
            </a:avLst>
          </a:prstGeom>
          <a:solidFill>
            <a:srgbClr val="33105D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4" name="TextBox 33"/>
          <p:cNvSpPr txBox="1"/>
          <p:nvPr/>
        </p:nvSpPr>
        <p:spPr>
          <a:xfrm>
            <a:off x="1733606" y="1808316"/>
            <a:ext cx="1031052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1600" spc="50" dirty="0" smtClean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센터소개</a:t>
            </a:r>
            <a:endParaRPr lang="ko-KR" altLang="en-US" sz="1600" spc="50" dirty="0">
              <a:solidFill>
                <a:schemeClr val="bg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733605" y="2691349"/>
            <a:ext cx="7669427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청각장애인의 특성을 고려한 직업능력개발훈련 및 취업지원서비스를 수행한다</a:t>
            </a:r>
            <a:r>
              <a:rPr lang="en-US" altLang="ko-KR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ko-KR" altLang="en-US" spc="50" dirty="0">
              <a:solidFill>
                <a:srgbClr val="33105D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497496" y="3796653"/>
            <a:ext cx="1722783" cy="363176"/>
            <a:chOff x="1391478" y="3813559"/>
            <a:chExt cx="1722783" cy="363176"/>
          </a:xfrm>
        </p:grpSpPr>
        <p:sp>
          <p:nvSpPr>
            <p:cNvPr id="108" name="모서리가 둥근 직사각형 107"/>
            <p:cNvSpPr/>
            <p:nvPr/>
          </p:nvSpPr>
          <p:spPr>
            <a:xfrm>
              <a:off x="1391478" y="3827002"/>
              <a:ext cx="1722783" cy="336290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627807" y="3813559"/>
              <a:ext cx="1242648" cy="363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훈련대상자</a:t>
              </a:r>
              <a:endParaRPr lang="ko-KR" altLang="en-US" sz="16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1733605" y="4661770"/>
            <a:ext cx="3273653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중증 청각장애인 </a:t>
            </a:r>
            <a:r>
              <a:rPr lang="en-US" altLang="ko-KR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청각 </a:t>
            </a:r>
            <a:r>
              <a:rPr lang="en-US" altLang="ko-KR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1~2</a:t>
            </a:r>
            <a:r>
              <a:rPr lang="ko-KR" altLang="en-US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급</a:t>
            </a:r>
            <a:r>
              <a:rPr lang="en-US" altLang="ko-KR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).</a:t>
            </a:r>
            <a:endParaRPr lang="ko-KR" altLang="en-US" spc="50" dirty="0">
              <a:solidFill>
                <a:srgbClr val="33105D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627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42118" y="514433"/>
            <a:ext cx="1107997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04421" y="802314"/>
            <a:ext cx="3970960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발달장애인 훈련센터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1914" y="6477381"/>
            <a:ext cx="348173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07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62087" y="3051994"/>
            <a:ext cx="9455627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2400" dirty="0" smtClean="0">
                <a:solidFill>
                  <a:srgbClr val="33105D"/>
                </a:solidFill>
              </a:rPr>
              <a:t>생애주기에 맞는 직업교육훈련</a:t>
            </a:r>
            <a:r>
              <a:rPr lang="en-US" altLang="ko-KR" sz="2400" dirty="0" smtClean="0">
                <a:solidFill>
                  <a:srgbClr val="33105D"/>
                </a:solidFill>
              </a:rPr>
              <a:t>, </a:t>
            </a:r>
            <a:r>
              <a:rPr lang="ko-KR" altLang="en-US" sz="2400" dirty="0">
                <a:solidFill>
                  <a:srgbClr val="33105D"/>
                </a:solidFill>
              </a:rPr>
              <a:t>체</a:t>
            </a:r>
            <a:r>
              <a:rPr lang="ko-KR" altLang="en-US" sz="2400" dirty="0" smtClean="0">
                <a:solidFill>
                  <a:srgbClr val="33105D"/>
                </a:solidFill>
              </a:rPr>
              <a:t>험의 기회를 제공하고 </a:t>
            </a:r>
            <a:endParaRPr lang="en-US" altLang="ko-KR" sz="2400" dirty="0" smtClean="0">
              <a:solidFill>
                <a:srgbClr val="33105D"/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2400" dirty="0" smtClean="0">
                <a:solidFill>
                  <a:srgbClr val="33105D"/>
                </a:solidFill>
              </a:rPr>
              <a:t>전환기 학생을 중심으로 발달장애인의 고용연계 가능성을 높입니다</a:t>
            </a:r>
            <a:r>
              <a:rPr lang="en-US" altLang="ko-KR" sz="2400" dirty="0" smtClean="0">
                <a:solidFill>
                  <a:srgbClr val="33105D"/>
                </a:solidFill>
              </a:rPr>
              <a:t>.</a:t>
            </a:r>
            <a:endParaRPr lang="en-US" altLang="ko-KR" sz="2400" dirty="0">
              <a:solidFill>
                <a:srgbClr val="33105D"/>
              </a:solidFill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217503" y="202163"/>
            <a:ext cx="4684362" cy="390994"/>
            <a:chOff x="217503" y="202163"/>
            <a:chExt cx="4684362" cy="392504"/>
          </a:xfrm>
        </p:grpSpPr>
        <p:grpSp>
          <p:nvGrpSpPr>
            <p:cNvPr id="22" name="그룹 21"/>
            <p:cNvGrpSpPr/>
            <p:nvPr/>
          </p:nvGrpSpPr>
          <p:grpSpPr>
            <a:xfrm>
              <a:off x="3468231" y="202163"/>
              <a:ext cx="1433634" cy="390995"/>
              <a:chOff x="4157837" y="2640909"/>
              <a:chExt cx="1315829" cy="241694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4157837" y="2640909"/>
                <a:ext cx="1315829" cy="241694"/>
              </a:xfrm>
              <a:prstGeom prst="roundRect">
                <a:avLst>
                  <a:gd name="adj" fmla="val 50000"/>
                </a:avLst>
              </a:prstGeom>
              <a:solidFill>
                <a:srgbClr val="33105D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366896" y="2664092"/>
                <a:ext cx="896304" cy="203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50" dirty="0" smtClean="0">
                    <a:solidFill>
                      <a:schemeClr val="bg1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취업 분야</a:t>
                </a:r>
                <a:endParaRPr lang="ko-KR" altLang="en-US" sz="1400" spc="50" dirty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25" name="그룹 24"/>
            <p:cNvGrpSpPr/>
            <p:nvPr/>
          </p:nvGrpSpPr>
          <p:grpSpPr>
            <a:xfrm>
              <a:off x="1842870" y="202305"/>
              <a:ext cx="1450853" cy="392362"/>
              <a:chOff x="4157837" y="2640909"/>
              <a:chExt cx="1315829" cy="241694"/>
            </a:xfrm>
          </p:grpSpPr>
          <p:sp>
            <p:nvSpPr>
              <p:cNvPr id="26" name="모서리가 둥근 직사각형 25"/>
              <p:cNvSpPr/>
              <p:nvPr/>
            </p:nvSpPr>
            <p:spPr>
              <a:xfrm>
                <a:off x="4157837" y="2640909"/>
                <a:ext cx="1315829" cy="241694"/>
              </a:xfrm>
              <a:prstGeom prst="roundRect">
                <a:avLst>
                  <a:gd name="adj" fmla="val 50000"/>
                </a:avLst>
              </a:prstGeom>
              <a:solidFill>
                <a:srgbClr val="33105D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372917" y="2657145"/>
                <a:ext cx="885666" cy="1909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50" dirty="0" smtClean="0">
                    <a:solidFill>
                      <a:schemeClr val="bg1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기관 특성</a:t>
                </a:r>
                <a:endParaRPr lang="ko-KR" altLang="en-US" sz="1400" spc="50" dirty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29" name="그룹 28"/>
            <p:cNvGrpSpPr/>
            <p:nvPr/>
          </p:nvGrpSpPr>
          <p:grpSpPr>
            <a:xfrm>
              <a:off x="217503" y="202305"/>
              <a:ext cx="1485898" cy="392362"/>
              <a:chOff x="4157837" y="2640909"/>
              <a:chExt cx="1315829" cy="241694"/>
            </a:xfrm>
          </p:grpSpPr>
          <p:sp>
            <p:nvSpPr>
              <p:cNvPr id="30" name="모서리가 둥근 직사각형 29"/>
              <p:cNvSpPr/>
              <p:nvPr/>
            </p:nvSpPr>
            <p:spPr>
              <a:xfrm>
                <a:off x="4157837" y="2640909"/>
                <a:ext cx="1315829" cy="241694"/>
              </a:xfrm>
              <a:prstGeom prst="roundRect">
                <a:avLst>
                  <a:gd name="adj" fmla="val 50000"/>
                </a:avLst>
              </a:prstGeom>
              <a:solidFill>
                <a:srgbClr val="33105D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381975" y="2658133"/>
                <a:ext cx="864060" cy="202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50" dirty="0" smtClean="0">
                    <a:solidFill>
                      <a:schemeClr val="bg1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센터 소개</a:t>
                </a:r>
                <a:endParaRPr lang="ko-KR" altLang="en-US" sz="1400" spc="50" dirty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</p:grpSp>
      <p:sp>
        <p:nvSpPr>
          <p:cNvPr id="32" name="직사각형 31"/>
          <p:cNvSpPr/>
          <p:nvPr/>
        </p:nvSpPr>
        <p:spPr>
          <a:xfrm>
            <a:off x="3468231" y="199157"/>
            <a:ext cx="1433634" cy="39400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sp>
        <p:nvSpPr>
          <p:cNvPr id="46" name="직사각형 45"/>
          <p:cNvSpPr/>
          <p:nvPr/>
        </p:nvSpPr>
        <p:spPr>
          <a:xfrm>
            <a:off x="1842870" y="199156"/>
            <a:ext cx="1450853" cy="394001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</p:spTree>
    <p:extLst>
      <p:ext uri="{BB962C8B-B14F-4D97-AF65-F5344CB8AC3E}">
        <p14:creationId xmlns:p14="http://schemas.microsoft.com/office/powerpoint/2010/main" val="307743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6" grpId="1"/>
      <p:bldP spid="32" grpId="0" animBg="1"/>
      <p:bldP spid="46" grpId="0" animBg="1"/>
      <p:bldP spid="4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42118" y="514433"/>
            <a:ext cx="1107997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04421" y="802314"/>
            <a:ext cx="3970960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발달장애인 훈련센터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1914" y="6477381"/>
            <a:ext cx="348173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07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217503" y="202163"/>
            <a:ext cx="4684362" cy="390994"/>
            <a:chOff x="217503" y="202163"/>
            <a:chExt cx="4684362" cy="392504"/>
          </a:xfrm>
        </p:grpSpPr>
        <p:grpSp>
          <p:nvGrpSpPr>
            <p:cNvPr id="22" name="그룹 21"/>
            <p:cNvGrpSpPr/>
            <p:nvPr/>
          </p:nvGrpSpPr>
          <p:grpSpPr>
            <a:xfrm>
              <a:off x="3468231" y="202163"/>
              <a:ext cx="1433634" cy="390995"/>
              <a:chOff x="4157837" y="2640909"/>
              <a:chExt cx="1315829" cy="241694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4157837" y="2640909"/>
                <a:ext cx="1315829" cy="241694"/>
              </a:xfrm>
              <a:prstGeom prst="roundRect">
                <a:avLst>
                  <a:gd name="adj" fmla="val 50000"/>
                </a:avLst>
              </a:prstGeom>
              <a:solidFill>
                <a:srgbClr val="33105D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366896" y="2664092"/>
                <a:ext cx="896304" cy="203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50" dirty="0" smtClean="0">
                    <a:solidFill>
                      <a:schemeClr val="bg1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취업 분야</a:t>
                </a:r>
                <a:endParaRPr lang="ko-KR" altLang="en-US" sz="1400" spc="50" dirty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25" name="그룹 24"/>
            <p:cNvGrpSpPr/>
            <p:nvPr/>
          </p:nvGrpSpPr>
          <p:grpSpPr>
            <a:xfrm>
              <a:off x="1842870" y="202305"/>
              <a:ext cx="1450853" cy="392362"/>
              <a:chOff x="4157837" y="2640909"/>
              <a:chExt cx="1315829" cy="241694"/>
            </a:xfrm>
          </p:grpSpPr>
          <p:sp>
            <p:nvSpPr>
              <p:cNvPr id="26" name="모서리가 둥근 직사각형 25"/>
              <p:cNvSpPr/>
              <p:nvPr/>
            </p:nvSpPr>
            <p:spPr>
              <a:xfrm>
                <a:off x="4157837" y="2640909"/>
                <a:ext cx="1315829" cy="241694"/>
              </a:xfrm>
              <a:prstGeom prst="roundRect">
                <a:avLst>
                  <a:gd name="adj" fmla="val 50000"/>
                </a:avLst>
              </a:prstGeom>
              <a:solidFill>
                <a:srgbClr val="33105D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372917" y="2657145"/>
                <a:ext cx="885666" cy="1909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50" dirty="0" smtClean="0">
                    <a:solidFill>
                      <a:schemeClr val="bg1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기관 특성</a:t>
                </a:r>
                <a:endParaRPr lang="ko-KR" altLang="en-US" sz="1400" spc="50" dirty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29" name="그룹 28"/>
            <p:cNvGrpSpPr/>
            <p:nvPr/>
          </p:nvGrpSpPr>
          <p:grpSpPr>
            <a:xfrm>
              <a:off x="217503" y="202305"/>
              <a:ext cx="1485898" cy="392362"/>
              <a:chOff x="4157837" y="2640909"/>
              <a:chExt cx="1315829" cy="241694"/>
            </a:xfrm>
          </p:grpSpPr>
          <p:sp>
            <p:nvSpPr>
              <p:cNvPr id="30" name="모서리가 둥근 직사각형 29"/>
              <p:cNvSpPr/>
              <p:nvPr/>
            </p:nvSpPr>
            <p:spPr>
              <a:xfrm>
                <a:off x="4157837" y="2640909"/>
                <a:ext cx="1315829" cy="241694"/>
              </a:xfrm>
              <a:prstGeom prst="roundRect">
                <a:avLst>
                  <a:gd name="adj" fmla="val 50000"/>
                </a:avLst>
              </a:prstGeom>
              <a:solidFill>
                <a:srgbClr val="33105D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381975" y="2658133"/>
                <a:ext cx="864060" cy="202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50" dirty="0" smtClean="0">
                    <a:solidFill>
                      <a:schemeClr val="bg1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센터 소개</a:t>
                </a:r>
                <a:endParaRPr lang="ko-KR" altLang="en-US" sz="1400" spc="50" dirty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</p:grpSp>
      <p:sp>
        <p:nvSpPr>
          <p:cNvPr id="32" name="직사각형 31"/>
          <p:cNvSpPr/>
          <p:nvPr/>
        </p:nvSpPr>
        <p:spPr>
          <a:xfrm>
            <a:off x="3468231" y="199157"/>
            <a:ext cx="1433634" cy="39400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sp>
        <p:nvSpPr>
          <p:cNvPr id="48" name="직사각형 47"/>
          <p:cNvSpPr/>
          <p:nvPr/>
        </p:nvSpPr>
        <p:spPr>
          <a:xfrm>
            <a:off x="217504" y="199157"/>
            <a:ext cx="1485897" cy="39773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grpSp>
        <p:nvGrpSpPr>
          <p:cNvPr id="2" name="그룹 1"/>
          <p:cNvGrpSpPr/>
          <p:nvPr/>
        </p:nvGrpSpPr>
        <p:grpSpPr>
          <a:xfrm>
            <a:off x="1756741" y="1885518"/>
            <a:ext cx="8734644" cy="3888607"/>
            <a:chOff x="1756741" y="1885518"/>
            <a:chExt cx="8734644" cy="3888607"/>
          </a:xfrm>
        </p:grpSpPr>
        <p:grpSp>
          <p:nvGrpSpPr>
            <p:cNvPr id="49" name="그룹 48"/>
            <p:cNvGrpSpPr/>
            <p:nvPr/>
          </p:nvGrpSpPr>
          <p:grpSpPr>
            <a:xfrm>
              <a:off x="1868228" y="1885518"/>
              <a:ext cx="8623157" cy="3888607"/>
              <a:chOff x="1868228" y="1885518"/>
              <a:chExt cx="8623157" cy="3888607"/>
            </a:xfrm>
          </p:grpSpPr>
          <p:cxnSp>
            <p:nvCxnSpPr>
              <p:cNvPr id="50" name="직선 연결선 49"/>
              <p:cNvCxnSpPr/>
              <p:nvPr/>
            </p:nvCxnSpPr>
            <p:spPr>
              <a:xfrm flipV="1">
                <a:off x="3147776" y="2192944"/>
                <a:ext cx="213360" cy="263294"/>
              </a:xfrm>
              <a:prstGeom prst="line">
                <a:avLst/>
              </a:prstGeom>
              <a:ln w="12700">
                <a:solidFill>
                  <a:srgbClr val="33105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직선 연결선 54"/>
              <p:cNvCxnSpPr/>
              <p:nvPr/>
            </p:nvCxnSpPr>
            <p:spPr>
              <a:xfrm flipV="1">
                <a:off x="3361136" y="2192944"/>
                <a:ext cx="241892" cy="0"/>
              </a:xfrm>
              <a:prstGeom prst="line">
                <a:avLst/>
              </a:prstGeom>
              <a:ln w="12700">
                <a:solidFill>
                  <a:srgbClr val="33105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직선 연결선 55"/>
              <p:cNvCxnSpPr/>
              <p:nvPr/>
            </p:nvCxnSpPr>
            <p:spPr>
              <a:xfrm flipH="1">
                <a:off x="8920289" y="5193821"/>
                <a:ext cx="213360" cy="263294"/>
              </a:xfrm>
              <a:prstGeom prst="line">
                <a:avLst/>
              </a:prstGeom>
              <a:ln w="12700">
                <a:solidFill>
                  <a:srgbClr val="33105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직선 연결선 56"/>
              <p:cNvCxnSpPr/>
              <p:nvPr/>
            </p:nvCxnSpPr>
            <p:spPr>
              <a:xfrm flipH="1">
                <a:off x="8678397" y="5457115"/>
                <a:ext cx="241892" cy="0"/>
              </a:xfrm>
              <a:prstGeom prst="line">
                <a:avLst/>
              </a:prstGeom>
              <a:ln w="12700">
                <a:solidFill>
                  <a:srgbClr val="33105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3574496" y="1885518"/>
                <a:ext cx="1415773" cy="634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3200" dirty="0" smtClean="0">
                    <a:gradFill>
                      <a:gsLst>
                        <a:gs pos="0">
                          <a:srgbClr val="33105D"/>
                        </a:gs>
                        <a:gs pos="100000">
                          <a:srgbClr val="9BC6FB"/>
                        </a:gs>
                      </a:gsLst>
                      <a:lin ang="2400000" scaled="0"/>
                    </a:gradFill>
                    <a:latin typeface="나눔스퀘어 ExtraBold" panose="020B0600000101010101" pitchFamily="50" charset="-127"/>
                    <a:ea typeface="나눔스퀘어 ExtraBold" panose="020B0600000101010101" pitchFamily="50" charset="-127"/>
                  </a:rPr>
                  <a:t>교육청</a:t>
                </a:r>
                <a:endParaRPr lang="ko-KR" altLang="en-US" sz="3200" dirty="0">
                  <a:gradFill>
                    <a:gsLst>
                      <a:gs pos="0">
                        <a:srgbClr val="33105D"/>
                      </a:gs>
                      <a:gs pos="100000">
                        <a:srgbClr val="9BC6FB"/>
                      </a:gs>
                    </a:gsLst>
                    <a:lin ang="2400000" scaled="0"/>
                  </a:gra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249246" y="5140105"/>
                <a:ext cx="1415773" cy="634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3200" dirty="0" smtClean="0">
                    <a:gradFill>
                      <a:gsLst>
                        <a:gs pos="0">
                          <a:srgbClr val="33105D"/>
                        </a:gs>
                        <a:gs pos="100000">
                          <a:srgbClr val="9BC6FB"/>
                        </a:gs>
                      </a:gsLst>
                      <a:lin ang="2400000" scaled="0"/>
                    </a:gradFill>
                    <a:latin typeface="나눔스퀘어 ExtraBold" panose="020B0600000101010101" pitchFamily="50" charset="-127"/>
                    <a:ea typeface="나눔스퀘어 ExtraBold" panose="020B0600000101010101" pitchFamily="50" charset="-127"/>
                  </a:rPr>
                  <a:t>노동부</a:t>
                </a:r>
                <a:endParaRPr lang="ko-KR" altLang="en-US" sz="3200" dirty="0">
                  <a:gradFill>
                    <a:gsLst>
                      <a:gs pos="0">
                        <a:srgbClr val="33105D"/>
                      </a:gs>
                      <a:gs pos="100000">
                        <a:srgbClr val="9BC6FB"/>
                      </a:gs>
                    </a:gsLst>
                    <a:lin ang="2400000" scaled="0"/>
                  </a:gra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299806" y="4473722"/>
                <a:ext cx="780983" cy="2629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altLang="ko-KR" sz="1050" dirty="0" smtClean="0">
                    <a:solidFill>
                      <a:schemeClr val="bg1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CONTACT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603028" y="2522544"/>
                <a:ext cx="3998210" cy="904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교육장소 제공 및 </a:t>
                </a:r>
                <a:r>
                  <a:rPr lang="ko-KR" altLang="en-US" sz="1600" dirty="0" err="1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리모델링</a:t>
                </a: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 실시</a:t>
                </a:r>
                <a:endParaRPr lang="en-US" altLang="ko-KR" sz="16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>
                  <a:lnSpc>
                    <a:spcPct val="110000"/>
                  </a:lnSpc>
                </a:pP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장애학생</a:t>
                </a:r>
                <a:r>
                  <a:rPr lang="en-US" altLang="ko-KR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, </a:t>
                </a: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교사</a:t>
                </a:r>
                <a:r>
                  <a:rPr lang="en-US" altLang="ko-KR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, </a:t>
                </a: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학부모 등 교육대상자 추천</a:t>
                </a:r>
                <a:endParaRPr lang="en-US" altLang="ko-KR" sz="16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>
                  <a:lnSpc>
                    <a:spcPct val="110000"/>
                  </a:lnSpc>
                </a:pP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센터의 교육프로그램에 대한 협의</a:t>
                </a:r>
                <a:r>
                  <a:rPr lang="en-US" altLang="ko-KR" sz="1600" dirty="0" smtClean="0">
                    <a:solidFill>
                      <a:srgbClr val="33105D"/>
                    </a:solidFill>
                  </a:rPr>
                  <a:t>·</a:t>
                </a:r>
                <a:r>
                  <a:rPr lang="ko-KR" altLang="en-US" sz="1600" dirty="0" smtClean="0">
                    <a:solidFill>
                      <a:srgbClr val="33105D"/>
                    </a:solidFill>
                    <a:ea typeface="나눔스퀘어" panose="020B0600000101010101" pitchFamily="50" charset="-127"/>
                  </a:rPr>
                  <a:t>자문</a:t>
                </a:r>
                <a:endParaRPr lang="en-US" altLang="ko-KR" sz="1600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819999" y="4509005"/>
                <a:ext cx="4838184" cy="634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직업교육훈련 프로그램  운영 </a:t>
                </a:r>
                <a:r>
                  <a:rPr lang="en-US" altLang="ko-KR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(</a:t>
                </a: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인력</a:t>
                </a:r>
                <a:r>
                  <a:rPr lang="en-US" altLang="ko-KR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, </a:t>
                </a: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운영비 부담</a:t>
                </a:r>
                <a:r>
                  <a:rPr lang="en-US" altLang="ko-KR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)</a:t>
                </a:r>
              </a:p>
              <a:p>
                <a:pPr algn="r">
                  <a:lnSpc>
                    <a:spcPct val="110000"/>
                  </a:lnSpc>
                </a:pP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직업교육훈련시설투자 </a:t>
                </a:r>
                <a:r>
                  <a:rPr lang="en-US" altLang="ko-KR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(</a:t>
                </a:r>
                <a:r>
                  <a:rPr lang="ko-KR" altLang="en-US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시설 구축 및 실습장비 투자</a:t>
                </a:r>
                <a:r>
                  <a:rPr lang="en-US" altLang="ko-KR" sz="16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)</a:t>
                </a:r>
              </a:p>
            </p:txBody>
          </p:sp>
          <p:pic>
            <p:nvPicPr>
              <p:cNvPr id="64" name="그림 6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15279" y="3995987"/>
                <a:ext cx="778888" cy="930553"/>
              </a:xfrm>
              <a:prstGeom prst="rect">
                <a:avLst/>
              </a:prstGeom>
            </p:spPr>
          </p:pic>
          <p:sp>
            <p:nvSpPr>
              <p:cNvPr id="65" name="막힌 원호 64"/>
              <p:cNvSpPr/>
              <p:nvPr/>
            </p:nvSpPr>
            <p:spPr>
              <a:xfrm rot="17362439">
                <a:off x="8897624" y="3664384"/>
                <a:ext cx="1593761" cy="1593761"/>
              </a:xfrm>
              <a:prstGeom prst="blockArc">
                <a:avLst>
                  <a:gd name="adj1" fmla="val 8306769"/>
                  <a:gd name="adj2" fmla="val 71122"/>
                  <a:gd name="adj3" fmla="val 11426"/>
                </a:avLst>
              </a:prstGeom>
              <a:gradFill>
                <a:gsLst>
                  <a:gs pos="0">
                    <a:srgbClr val="33105D"/>
                  </a:gs>
                  <a:gs pos="100000">
                    <a:srgbClr val="9BC6FB"/>
                  </a:gs>
                </a:gsLst>
                <a:lin ang="2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67" name="그림 6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8228" y="2730879"/>
                <a:ext cx="1329346" cy="990927"/>
              </a:xfrm>
              <a:prstGeom prst="rect">
                <a:avLst/>
              </a:prstGeom>
            </p:spPr>
          </p:pic>
        </p:grpSp>
        <p:sp>
          <p:nvSpPr>
            <p:cNvPr id="154" name="막힌 원호 153"/>
            <p:cNvSpPr/>
            <p:nvPr/>
          </p:nvSpPr>
          <p:spPr>
            <a:xfrm rot="8451590">
              <a:off x="1756741" y="2482263"/>
              <a:ext cx="1593761" cy="1593761"/>
            </a:xfrm>
            <a:prstGeom prst="blockArc">
              <a:avLst>
                <a:gd name="adj1" fmla="val 8306769"/>
                <a:gd name="adj2" fmla="val 71122"/>
                <a:gd name="adj3" fmla="val 11426"/>
              </a:avLst>
            </a:prstGeom>
            <a:gradFill>
              <a:gsLst>
                <a:gs pos="0">
                  <a:srgbClr val="33105D"/>
                </a:gs>
                <a:gs pos="100000">
                  <a:srgbClr val="9BC6FB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134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8" grpId="0" animBg="1"/>
      <p:bldP spid="4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42118" y="514433"/>
            <a:ext cx="1107997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04421" y="802314"/>
            <a:ext cx="3970960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발달장애인 훈련센터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1914" y="6477381"/>
            <a:ext cx="348173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07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217503" y="202163"/>
            <a:ext cx="4684362" cy="390994"/>
            <a:chOff x="217503" y="202163"/>
            <a:chExt cx="4684362" cy="392504"/>
          </a:xfrm>
        </p:grpSpPr>
        <p:grpSp>
          <p:nvGrpSpPr>
            <p:cNvPr id="22" name="그룹 21"/>
            <p:cNvGrpSpPr/>
            <p:nvPr/>
          </p:nvGrpSpPr>
          <p:grpSpPr>
            <a:xfrm>
              <a:off x="3468231" y="202163"/>
              <a:ext cx="1433634" cy="390995"/>
              <a:chOff x="4157837" y="2640909"/>
              <a:chExt cx="1315829" cy="241694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4157837" y="2640909"/>
                <a:ext cx="1315829" cy="241694"/>
              </a:xfrm>
              <a:prstGeom prst="roundRect">
                <a:avLst>
                  <a:gd name="adj" fmla="val 50000"/>
                </a:avLst>
              </a:prstGeom>
              <a:solidFill>
                <a:srgbClr val="33105D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366896" y="2664092"/>
                <a:ext cx="896304" cy="203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50" dirty="0" smtClean="0">
                    <a:solidFill>
                      <a:schemeClr val="bg1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취업 분야</a:t>
                </a:r>
                <a:endParaRPr lang="ko-KR" altLang="en-US" sz="1400" spc="50" dirty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25" name="그룹 24"/>
            <p:cNvGrpSpPr/>
            <p:nvPr/>
          </p:nvGrpSpPr>
          <p:grpSpPr>
            <a:xfrm>
              <a:off x="1842870" y="202305"/>
              <a:ext cx="1450853" cy="392362"/>
              <a:chOff x="4157837" y="2640909"/>
              <a:chExt cx="1315829" cy="241694"/>
            </a:xfrm>
          </p:grpSpPr>
          <p:sp>
            <p:nvSpPr>
              <p:cNvPr id="26" name="모서리가 둥근 직사각형 25"/>
              <p:cNvSpPr/>
              <p:nvPr/>
            </p:nvSpPr>
            <p:spPr>
              <a:xfrm>
                <a:off x="4157837" y="2640909"/>
                <a:ext cx="1315829" cy="241694"/>
              </a:xfrm>
              <a:prstGeom prst="roundRect">
                <a:avLst>
                  <a:gd name="adj" fmla="val 50000"/>
                </a:avLst>
              </a:prstGeom>
              <a:solidFill>
                <a:srgbClr val="33105D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372917" y="2657145"/>
                <a:ext cx="885666" cy="1909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50" dirty="0" smtClean="0">
                    <a:solidFill>
                      <a:schemeClr val="bg1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기관 특성</a:t>
                </a:r>
                <a:endParaRPr lang="ko-KR" altLang="en-US" sz="1400" spc="50" dirty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29" name="그룹 28"/>
            <p:cNvGrpSpPr/>
            <p:nvPr/>
          </p:nvGrpSpPr>
          <p:grpSpPr>
            <a:xfrm>
              <a:off x="217503" y="202305"/>
              <a:ext cx="1485898" cy="392362"/>
              <a:chOff x="4157837" y="2640909"/>
              <a:chExt cx="1315829" cy="241694"/>
            </a:xfrm>
          </p:grpSpPr>
          <p:sp>
            <p:nvSpPr>
              <p:cNvPr id="30" name="모서리가 둥근 직사각형 29"/>
              <p:cNvSpPr/>
              <p:nvPr/>
            </p:nvSpPr>
            <p:spPr>
              <a:xfrm>
                <a:off x="4157837" y="2640909"/>
                <a:ext cx="1315829" cy="241694"/>
              </a:xfrm>
              <a:prstGeom prst="roundRect">
                <a:avLst>
                  <a:gd name="adj" fmla="val 50000"/>
                </a:avLst>
              </a:prstGeom>
              <a:solidFill>
                <a:srgbClr val="33105D">
                  <a:alpha val="7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381975" y="2658133"/>
                <a:ext cx="864060" cy="202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50" dirty="0" smtClean="0">
                    <a:solidFill>
                      <a:schemeClr val="bg1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센터 소개</a:t>
                </a:r>
                <a:endParaRPr lang="ko-KR" altLang="en-US" sz="1400" spc="50" dirty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</p:grpSp>
      <p:sp>
        <p:nvSpPr>
          <p:cNvPr id="46" name="직사각형 45"/>
          <p:cNvSpPr/>
          <p:nvPr/>
        </p:nvSpPr>
        <p:spPr>
          <a:xfrm>
            <a:off x="1842870" y="199156"/>
            <a:ext cx="1450853" cy="394001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sp>
        <p:nvSpPr>
          <p:cNvPr id="48" name="직사각형 47"/>
          <p:cNvSpPr/>
          <p:nvPr/>
        </p:nvSpPr>
        <p:spPr>
          <a:xfrm>
            <a:off x="217504" y="199157"/>
            <a:ext cx="1485897" cy="39773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grpSp>
        <p:nvGrpSpPr>
          <p:cNvPr id="69" name="그룹 68"/>
          <p:cNvGrpSpPr/>
          <p:nvPr/>
        </p:nvGrpSpPr>
        <p:grpSpPr>
          <a:xfrm>
            <a:off x="1591218" y="2253760"/>
            <a:ext cx="9029049" cy="3074972"/>
            <a:chOff x="1591218" y="2253760"/>
            <a:chExt cx="9029049" cy="3074972"/>
          </a:xfrm>
        </p:grpSpPr>
        <p:sp>
          <p:nvSpPr>
            <p:cNvPr id="70" name="모서리가 둥근 직사각형 69"/>
            <p:cNvSpPr/>
            <p:nvPr/>
          </p:nvSpPr>
          <p:spPr>
            <a:xfrm>
              <a:off x="1591218" y="3160420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836197" y="3133534"/>
              <a:ext cx="825867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2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유통분야</a:t>
              </a:r>
              <a:endParaRPr lang="ko-KR" altLang="en-US" sz="12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  <p:grpSp>
          <p:nvGrpSpPr>
            <p:cNvPr id="72" name="그룹 71"/>
            <p:cNvGrpSpPr/>
            <p:nvPr/>
          </p:nvGrpSpPr>
          <p:grpSpPr>
            <a:xfrm>
              <a:off x="1754372" y="3724910"/>
              <a:ext cx="989520" cy="107950"/>
              <a:chOff x="2068640" y="3816350"/>
              <a:chExt cx="1792470" cy="185420"/>
            </a:xfrm>
          </p:grpSpPr>
          <p:grpSp>
            <p:nvGrpSpPr>
              <p:cNvPr id="138" name="그룹 137"/>
              <p:cNvGrpSpPr/>
              <p:nvPr/>
            </p:nvGrpSpPr>
            <p:grpSpPr>
              <a:xfrm>
                <a:off x="2068640" y="381635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51" name="직선 연결선 150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직선 연결선 151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" name="그룹 138"/>
              <p:cNvGrpSpPr/>
              <p:nvPr/>
            </p:nvGrpSpPr>
            <p:grpSpPr>
              <a:xfrm flipV="1">
                <a:off x="2426270" y="390652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49" name="직선 연결선 148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직선 연결선 149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" name="그룹 139"/>
              <p:cNvGrpSpPr/>
              <p:nvPr/>
            </p:nvGrpSpPr>
            <p:grpSpPr>
              <a:xfrm>
                <a:off x="2783900" y="381635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47" name="직선 연결선 146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직선 연결선 147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1" name="그룹 140"/>
              <p:cNvGrpSpPr/>
              <p:nvPr/>
            </p:nvGrpSpPr>
            <p:grpSpPr>
              <a:xfrm flipV="1">
                <a:off x="3141530" y="390652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45" name="직선 연결선 144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직선 연결선 145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2" name="그룹 141"/>
              <p:cNvGrpSpPr/>
              <p:nvPr/>
            </p:nvGrpSpPr>
            <p:grpSpPr>
              <a:xfrm>
                <a:off x="3499160" y="381635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43" name="직선 연결선 142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3" name="TextBox 72"/>
            <p:cNvSpPr txBox="1"/>
            <p:nvPr/>
          </p:nvSpPr>
          <p:spPr>
            <a:xfrm>
              <a:off x="1601360" y="4153026"/>
              <a:ext cx="1295547" cy="904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의류분류</a:t>
              </a:r>
              <a:endParaRPr lang="en-US" altLang="ko-KR" sz="1600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택배</a:t>
              </a:r>
              <a:endParaRPr lang="en-US" altLang="ko-KR" sz="1600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우편분류 등</a:t>
              </a:r>
              <a:endParaRPr lang="ko-KR" altLang="en-US" sz="1600" spc="50" dirty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74" name="모서리가 둥근 직사각형 73"/>
            <p:cNvSpPr/>
            <p:nvPr/>
          </p:nvSpPr>
          <p:spPr>
            <a:xfrm>
              <a:off x="4157837" y="3158298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322667" y="3133534"/>
              <a:ext cx="986167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2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서비스분야</a:t>
              </a:r>
              <a:endParaRPr lang="ko-KR" altLang="en-US" sz="12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  <p:grpSp>
          <p:nvGrpSpPr>
            <p:cNvPr id="76" name="그룹 75"/>
            <p:cNvGrpSpPr/>
            <p:nvPr/>
          </p:nvGrpSpPr>
          <p:grpSpPr>
            <a:xfrm>
              <a:off x="4320991" y="3727237"/>
              <a:ext cx="989520" cy="107950"/>
              <a:chOff x="2068640" y="3816350"/>
              <a:chExt cx="1792470" cy="185420"/>
            </a:xfrm>
          </p:grpSpPr>
          <p:grpSp>
            <p:nvGrpSpPr>
              <p:cNvPr id="123" name="그룹 122"/>
              <p:cNvGrpSpPr/>
              <p:nvPr/>
            </p:nvGrpSpPr>
            <p:grpSpPr>
              <a:xfrm>
                <a:off x="2068640" y="381635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36" name="직선 연결선 135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그룹 123"/>
              <p:cNvGrpSpPr/>
              <p:nvPr/>
            </p:nvGrpSpPr>
            <p:grpSpPr>
              <a:xfrm flipV="1">
                <a:off x="2426270" y="390652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34" name="직선 연결선 133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직선 연결선 134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그룹 124"/>
              <p:cNvGrpSpPr/>
              <p:nvPr/>
            </p:nvGrpSpPr>
            <p:grpSpPr>
              <a:xfrm>
                <a:off x="2783900" y="381635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32" name="직선 연결선 131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직선 연결선 132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" name="그룹 125"/>
              <p:cNvGrpSpPr/>
              <p:nvPr/>
            </p:nvGrpSpPr>
            <p:grpSpPr>
              <a:xfrm flipV="1">
                <a:off x="3141530" y="390652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30" name="직선 연결선 129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직선 연결선 130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그룹 126"/>
              <p:cNvGrpSpPr/>
              <p:nvPr/>
            </p:nvGrpSpPr>
            <p:grpSpPr>
              <a:xfrm>
                <a:off x="3499160" y="381635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28" name="직선 연결선 127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직선 연결선 128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7" name="TextBox 76"/>
            <p:cNvSpPr txBox="1"/>
            <p:nvPr/>
          </p:nvSpPr>
          <p:spPr>
            <a:xfrm>
              <a:off x="4244284" y="4153026"/>
              <a:ext cx="1242649" cy="1175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간병보조</a:t>
              </a:r>
              <a:r>
                <a:rPr lang="en-US" altLang="ko-KR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,</a:t>
              </a:r>
            </a:p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외식서비스</a:t>
              </a:r>
              <a:endParaRPr lang="en-US" altLang="ko-KR" sz="1600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제과</a:t>
              </a:r>
              <a:endParaRPr lang="en-US" altLang="ko-KR" sz="1600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바리스타</a:t>
              </a:r>
              <a:endParaRPr lang="ko-KR" altLang="en-US" sz="1600" spc="50" dirty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78" name="모서리가 둥근 직사각형 77"/>
            <p:cNvSpPr/>
            <p:nvPr/>
          </p:nvSpPr>
          <p:spPr>
            <a:xfrm>
              <a:off x="6724456" y="3158298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969436" y="3133534"/>
              <a:ext cx="825867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2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사무보조</a:t>
              </a:r>
              <a:endParaRPr lang="ko-KR" altLang="en-US" sz="12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  <p:grpSp>
          <p:nvGrpSpPr>
            <p:cNvPr id="80" name="그룹 79"/>
            <p:cNvGrpSpPr/>
            <p:nvPr/>
          </p:nvGrpSpPr>
          <p:grpSpPr>
            <a:xfrm>
              <a:off x="6887610" y="3729564"/>
              <a:ext cx="989520" cy="107950"/>
              <a:chOff x="2068640" y="3816350"/>
              <a:chExt cx="1792470" cy="185420"/>
            </a:xfrm>
          </p:grpSpPr>
          <p:grpSp>
            <p:nvGrpSpPr>
              <p:cNvPr id="108" name="그룹 107"/>
              <p:cNvGrpSpPr/>
              <p:nvPr/>
            </p:nvGrpSpPr>
            <p:grpSpPr>
              <a:xfrm>
                <a:off x="2068640" y="381635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21" name="직선 연결선 120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직선 연결선 121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9" name="그룹 108"/>
              <p:cNvGrpSpPr/>
              <p:nvPr/>
            </p:nvGrpSpPr>
            <p:grpSpPr>
              <a:xfrm flipV="1">
                <a:off x="2426270" y="390652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19" name="직선 연결선 118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직선 연결선 119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그룹 109"/>
              <p:cNvGrpSpPr/>
              <p:nvPr/>
            </p:nvGrpSpPr>
            <p:grpSpPr>
              <a:xfrm>
                <a:off x="2783900" y="381635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17" name="직선 연결선 116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직선 연결선 117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그룹 110"/>
              <p:cNvGrpSpPr/>
              <p:nvPr/>
            </p:nvGrpSpPr>
            <p:grpSpPr>
              <a:xfrm flipV="1">
                <a:off x="3141530" y="390652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15" name="직선 연결선 114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직선 연결선 115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그룹 111"/>
              <p:cNvGrpSpPr/>
              <p:nvPr/>
            </p:nvGrpSpPr>
            <p:grpSpPr>
              <a:xfrm>
                <a:off x="3499160" y="3816350"/>
                <a:ext cx="361950" cy="95250"/>
                <a:chOff x="2183008" y="3816350"/>
                <a:chExt cx="361950" cy="95250"/>
              </a:xfrm>
            </p:grpSpPr>
            <p:cxnSp>
              <p:nvCxnSpPr>
                <p:cNvPr id="113" name="직선 연결선 112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직선 연결선 113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1" name="TextBox 80"/>
            <p:cNvSpPr txBox="1"/>
            <p:nvPr/>
          </p:nvSpPr>
          <p:spPr>
            <a:xfrm>
              <a:off x="6916797" y="4153026"/>
              <a:ext cx="1031052" cy="904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사서보조</a:t>
              </a:r>
              <a:endParaRPr lang="en-US" altLang="ko-KR" sz="1600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사무보조</a:t>
              </a:r>
              <a:endParaRPr lang="en-US" altLang="ko-KR" sz="1600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en-US" altLang="ko-KR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IT</a:t>
              </a:r>
              <a:endParaRPr lang="ko-KR" altLang="en-US" sz="1600" spc="50" dirty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82" name="모서리가 둥근 직사각형 81"/>
            <p:cNvSpPr/>
            <p:nvPr/>
          </p:nvSpPr>
          <p:spPr>
            <a:xfrm>
              <a:off x="9291075" y="3158298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9536055" y="3133534"/>
              <a:ext cx="825867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2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제조분야</a:t>
              </a:r>
              <a:endParaRPr lang="ko-KR" altLang="en-US" sz="12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9454229" y="3731891"/>
              <a:ext cx="989520" cy="107950"/>
              <a:chOff x="8896817" y="3731891"/>
              <a:chExt cx="989520" cy="107950"/>
            </a:xfrm>
          </p:grpSpPr>
          <p:grpSp>
            <p:nvGrpSpPr>
              <p:cNvPr id="93" name="그룹 92"/>
              <p:cNvGrpSpPr/>
              <p:nvPr/>
            </p:nvGrpSpPr>
            <p:grpSpPr>
              <a:xfrm>
                <a:off x="8896817" y="3731891"/>
                <a:ext cx="199812" cy="55454"/>
                <a:chOff x="2183008" y="3816350"/>
                <a:chExt cx="361950" cy="95250"/>
              </a:xfrm>
            </p:grpSpPr>
            <p:cxnSp>
              <p:nvCxnSpPr>
                <p:cNvPr id="106" name="직선 연결선 105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직선 연결선 106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그룹 93"/>
              <p:cNvGrpSpPr/>
              <p:nvPr/>
            </p:nvGrpSpPr>
            <p:grpSpPr>
              <a:xfrm flipV="1">
                <a:off x="9094244" y="3784387"/>
                <a:ext cx="199812" cy="55454"/>
                <a:chOff x="2183008" y="3816350"/>
                <a:chExt cx="361950" cy="95250"/>
              </a:xfrm>
            </p:grpSpPr>
            <p:cxnSp>
              <p:nvCxnSpPr>
                <p:cNvPr id="104" name="직선 연결선 103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직선 연결선 104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그룹 94"/>
              <p:cNvGrpSpPr/>
              <p:nvPr/>
            </p:nvGrpSpPr>
            <p:grpSpPr>
              <a:xfrm>
                <a:off x="9291671" y="3731891"/>
                <a:ext cx="199812" cy="55454"/>
                <a:chOff x="2183008" y="3816350"/>
                <a:chExt cx="361950" cy="95250"/>
              </a:xfrm>
            </p:grpSpPr>
            <p:cxnSp>
              <p:nvCxnSpPr>
                <p:cNvPr id="102" name="직선 연결선 101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직선 연결선 102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그룹 95"/>
              <p:cNvGrpSpPr/>
              <p:nvPr/>
            </p:nvGrpSpPr>
            <p:grpSpPr>
              <a:xfrm flipV="1">
                <a:off x="9489098" y="3784387"/>
                <a:ext cx="199812" cy="55454"/>
                <a:chOff x="2183008" y="3816350"/>
                <a:chExt cx="361950" cy="95250"/>
              </a:xfrm>
            </p:grpSpPr>
            <p:cxnSp>
              <p:nvCxnSpPr>
                <p:cNvPr id="100" name="직선 연결선 99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직선 연결선 100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7" name="그룹 96"/>
              <p:cNvGrpSpPr/>
              <p:nvPr/>
            </p:nvGrpSpPr>
            <p:grpSpPr>
              <a:xfrm>
                <a:off x="9686525" y="3731891"/>
                <a:ext cx="199812" cy="55454"/>
                <a:chOff x="2183008" y="3816350"/>
                <a:chExt cx="361950" cy="95250"/>
              </a:xfrm>
            </p:grpSpPr>
            <p:cxnSp>
              <p:nvCxnSpPr>
                <p:cNvPr id="98" name="직선 연결선 97"/>
                <p:cNvCxnSpPr/>
                <p:nvPr/>
              </p:nvCxnSpPr>
              <p:spPr>
                <a:xfrm flipV="1">
                  <a:off x="2183008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직선 연결선 98"/>
                <p:cNvCxnSpPr/>
                <p:nvPr/>
              </p:nvCxnSpPr>
              <p:spPr>
                <a:xfrm flipH="1" flipV="1">
                  <a:off x="2363983" y="3816350"/>
                  <a:ext cx="180975" cy="95250"/>
                </a:xfrm>
                <a:prstGeom prst="line">
                  <a:avLst/>
                </a:prstGeom>
                <a:ln w="15875">
                  <a:solidFill>
                    <a:srgbClr val="33105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5" name="TextBox 84"/>
            <p:cNvSpPr txBox="1"/>
            <p:nvPr/>
          </p:nvSpPr>
          <p:spPr>
            <a:xfrm>
              <a:off x="9377618" y="4119244"/>
              <a:ext cx="1242649" cy="363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600" spc="5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일반산업체</a:t>
              </a:r>
              <a:endParaRPr lang="ko-KR" altLang="en-US" sz="1600" spc="50" dirty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cxnSp>
          <p:nvCxnSpPr>
            <p:cNvPr id="86" name="직선 연결선 85"/>
            <p:cNvCxnSpPr/>
            <p:nvPr/>
          </p:nvCxnSpPr>
          <p:spPr>
            <a:xfrm>
              <a:off x="3532442" y="2589259"/>
              <a:ext cx="0" cy="2312794"/>
            </a:xfrm>
            <a:prstGeom prst="line">
              <a:avLst/>
            </a:prstGeom>
            <a:ln>
              <a:solidFill>
                <a:srgbClr val="33105D">
                  <a:alpha val="64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>
              <a:off x="6099061" y="2589259"/>
              <a:ext cx="0" cy="2312794"/>
            </a:xfrm>
            <a:prstGeom prst="line">
              <a:avLst/>
            </a:prstGeom>
            <a:ln>
              <a:solidFill>
                <a:srgbClr val="33105D">
                  <a:alpha val="64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/>
            <p:cNvCxnSpPr/>
            <p:nvPr/>
          </p:nvCxnSpPr>
          <p:spPr>
            <a:xfrm>
              <a:off x="8665680" y="2589259"/>
              <a:ext cx="0" cy="2312794"/>
            </a:xfrm>
            <a:prstGeom prst="line">
              <a:avLst/>
            </a:prstGeom>
            <a:ln>
              <a:solidFill>
                <a:srgbClr val="33105D">
                  <a:alpha val="64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9" name="그림 8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2318" y="2358396"/>
              <a:ext cx="813721" cy="6786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  <p:pic>
          <p:nvPicPr>
            <p:cNvPr id="90" name="그림 8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6015" y="2253760"/>
              <a:ext cx="979566" cy="780544"/>
            </a:xfrm>
            <a:prstGeom prst="rect">
              <a:avLst/>
            </a:prstGeom>
          </p:spPr>
        </p:pic>
        <p:pic>
          <p:nvPicPr>
            <p:cNvPr id="91" name="그림 9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0569" y="2358396"/>
              <a:ext cx="1023604" cy="672476"/>
            </a:xfrm>
            <a:prstGeom prst="rect">
              <a:avLst/>
            </a:prstGeom>
          </p:spPr>
        </p:pic>
        <p:pic>
          <p:nvPicPr>
            <p:cNvPr id="92" name="그림 9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7188" y="2253760"/>
              <a:ext cx="1023604" cy="7886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076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8" grpId="0" animBg="1"/>
      <p:bldP spid="4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타원 21"/>
          <p:cNvSpPr/>
          <p:nvPr/>
        </p:nvSpPr>
        <p:spPr>
          <a:xfrm rot="3388934">
            <a:off x="5436480" y="1189286"/>
            <a:ext cx="1331469" cy="1453384"/>
          </a:xfrm>
          <a:custGeom>
            <a:avLst/>
            <a:gdLst>
              <a:gd name="connsiteX0" fmla="*/ 0 w 2032000"/>
              <a:gd name="connsiteY0" fmla="*/ 1000760 h 2001520"/>
              <a:gd name="connsiteX1" fmla="*/ 1016000 w 2032000"/>
              <a:gd name="connsiteY1" fmla="*/ 0 h 2001520"/>
              <a:gd name="connsiteX2" fmla="*/ 2032000 w 2032000"/>
              <a:gd name="connsiteY2" fmla="*/ 1000760 h 2001520"/>
              <a:gd name="connsiteX3" fmla="*/ 1016000 w 2032000"/>
              <a:gd name="connsiteY3" fmla="*/ 2001520 h 2001520"/>
              <a:gd name="connsiteX4" fmla="*/ 0 w 2032000"/>
              <a:gd name="connsiteY4" fmla="*/ 1000760 h 2001520"/>
              <a:gd name="connsiteX0" fmla="*/ 0 w 2151126"/>
              <a:gd name="connsiteY0" fmla="*/ 1040096 h 2040856"/>
              <a:gd name="connsiteX1" fmla="*/ 1016000 w 2151126"/>
              <a:gd name="connsiteY1" fmla="*/ 39336 h 2040856"/>
              <a:gd name="connsiteX2" fmla="*/ 2042160 w 2151126"/>
              <a:gd name="connsiteY2" fmla="*/ 283176 h 2040856"/>
              <a:gd name="connsiteX3" fmla="*/ 2032000 w 2151126"/>
              <a:gd name="connsiteY3" fmla="*/ 1040096 h 2040856"/>
              <a:gd name="connsiteX4" fmla="*/ 1016000 w 2151126"/>
              <a:gd name="connsiteY4" fmla="*/ 2040856 h 2040856"/>
              <a:gd name="connsiteX5" fmla="*/ 0 w 2151126"/>
              <a:gd name="connsiteY5" fmla="*/ 1040096 h 2040856"/>
              <a:gd name="connsiteX0" fmla="*/ 0 w 2182921"/>
              <a:gd name="connsiteY0" fmla="*/ 1046276 h 2047036"/>
              <a:gd name="connsiteX1" fmla="*/ 1016000 w 2182921"/>
              <a:gd name="connsiteY1" fmla="*/ 45516 h 2047036"/>
              <a:gd name="connsiteX2" fmla="*/ 2092960 w 2182921"/>
              <a:gd name="connsiteY2" fmla="*/ 258876 h 2047036"/>
              <a:gd name="connsiteX3" fmla="*/ 2032000 w 2182921"/>
              <a:gd name="connsiteY3" fmla="*/ 1046276 h 2047036"/>
              <a:gd name="connsiteX4" fmla="*/ 1016000 w 2182921"/>
              <a:gd name="connsiteY4" fmla="*/ 2047036 h 2047036"/>
              <a:gd name="connsiteX5" fmla="*/ 0 w 2182921"/>
              <a:gd name="connsiteY5" fmla="*/ 1046276 h 2047036"/>
              <a:gd name="connsiteX0" fmla="*/ 0 w 2219989"/>
              <a:gd name="connsiteY0" fmla="*/ 1056327 h 2057087"/>
              <a:gd name="connsiteX1" fmla="*/ 1016000 w 2219989"/>
              <a:gd name="connsiteY1" fmla="*/ 55567 h 2057087"/>
              <a:gd name="connsiteX2" fmla="*/ 2144392 w 2219989"/>
              <a:gd name="connsiteY2" fmla="*/ 227284 h 2057087"/>
              <a:gd name="connsiteX3" fmla="*/ 2032000 w 2219989"/>
              <a:gd name="connsiteY3" fmla="*/ 1056327 h 2057087"/>
              <a:gd name="connsiteX4" fmla="*/ 1016000 w 2219989"/>
              <a:gd name="connsiteY4" fmla="*/ 2057087 h 2057087"/>
              <a:gd name="connsiteX5" fmla="*/ 0 w 2219989"/>
              <a:gd name="connsiteY5" fmla="*/ 1056327 h 2057087"/>
              <a:gd name="connsiteX0" fmla="*/ 0 w 2253668"/>
              <a:gd name="connsiteY0" fmla="*/ 1065174 h 2065934"/>
              <a:gd name="connsiteX1" fmla="*/ 1016000 w 2253668"/>
              <a:gd name="connsiteY1" fmla="*/ 64414 h 2065934"/>
              <a:gd name="connsiteX2" fmla="*/ 2187266 w 2253668"/>
              <a:gd name="connsiteY2" fmla="*/ 205339 h 2065934"/>
              <a:gd name="connsiteX3" fmla="*/ 2032000 w 2253668"/>
              <a:gd name="connsiteY3" fmla="*/ 1065174 h 2065934"/>
              <a:gd name="connsiteX4" fmla="*/ 1016000 w 2253668"/>
              <a:gd name="connsiteY4" fmla="*/ 2065934 h 2065934"/>
              <a:gd name="connsiteX5" fmla="*/ 0 w 2253668"/>
              <a:gd name="connsiteY5" fmla="*/ 1065174 h 206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53668" h="2065934">
                <a:moveTo>
                  <a:pt x="0" y="1065174"/>
                </a:moveTo>
                <a:cubicBezTo>
                  <a:pt x="0" y="512470"/>
                  <a:pt x="651456" y="207720"/>
                  <a:pt x="1016000" y="64414"/>
                </a:cubicBezTo>
                <a:cubicBezTo>
                  <a:pt x="1380544" y="-78892"/>
                  <a:pt x="2017933" y="38546"/>
                  <a:pt x="2187266" y="205339"/>
                </a:cubicBezTo>
                <a:cubicBezTo>
                  <a:pt x="2356599" y="372132"/>
                  <a:pt x="2164080" y="794241"/>
                  <a:pt x="2032000" y="1065174"/>
                </a:cubicBezTo>
                <a:cubicBezTo>
                  <a:pt x="1899920" y="1336107"/>
                  <a:pt x="1577121" y="2065934"/>
                  <a:pt x="1016000" y="2065934"/>
                </a:cubicBezTo>
                <a:cubicBezTo>
                  <a:pt x="454879" y="2065934"/>
                  <a:pt x="0" y="1617878"/>
                  <a:pt x="0" y="1065174"/>
                </a:cubicBezTo>
                <a:close/>
              </a:path>
            </a:pathLst>
          </a:custGeom>
          <a:gradFill>
            <a:gsLst>
              <a:gs pos="0">
                <a:srgbClr val="33105D"/>
              </a:gs>
              <a:gs pos="100000">
                <a:srgbClr val="9BC6F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807902" y="1698055"/>
            <a:ext cx="588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 dirty="0" smtClean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50389" y="2710058"/>
            <a:ext cx="3903634" cy="508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2800" spc="100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직업능력개발훈련시설</a:t>
            </a:r>
            <a:endParaRPr lang="ko-KR" altLang="en-US" sz="2800" spc="100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7" name="육각형 36"/>
          <p:cNvSpPr/>
          <p:nvPr/>
        </p:nvSpPr>
        <p:spPr>
          <a:xfrm rot="1638197">
            <a:off x="6726984" y="1213498"/>
            <a:ext cx="206949" cy="178405"/>
          </a:xfrm>
          <a:prstGeom prst="hexagon">
            <a:avLst/>
          </a:prstGeom>
          <a:gradFill>
            <a:gsLst>
              <a:gs pos="0">
                <a:srgbClr val="9BC6FB"/>
              </a:gs>
              <a:gs pos="100000">
                <a:srgbClr val="33105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육각형 37"/>
          <p:cNvSpPr/>
          <p:nvPr/>
        </p:nvSpPr>
        <p:spPr>
          <a:xfrm rot="514164">
            <a:off x="6971760" y="1185998"/>
            <a:ext cx="143859" cy="124017"/>
          </a:xfrm>
          <a:prstGeom prst="hexagon">
            <a:avLst/>
          </a:prstGeom>
          <a:gradFill>
            <a:gsLst>
              <a:gs pos="0">
                <a:srgbClr val="9BC6FB"/>
              </a:gs>
              <a:gs pos="100000">
                <a:srgbClr val="33105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육각형 38"/>
          <p:cNvSpPr/>
          <p:nvPr/>
        </p:nvSpPr>
        <p:spPr>
          <a:xfrm rot="389254">
            <a:off x="6946070" y="1373453"/>
            <a:ext cx="162439" cy="140035"/>
          </a:xfrm>
          <a:prstGeom prst="hexagon">
            <a:avLst/>
          </a:prstGeom>
          <a:gradFill>
            <a:gsLst>
              <a:gs pos="0">
                <a:srgbClr val="9BC6FB"/>
              </a:gs>
              <a:gs pos="100000">
                <a:srgbClr val="33105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연결선 11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21914" y="6477381"/>
            <a:ext cx="348173" cy="310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09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-105178" y="-84657"/>
            <a:ext cx="12402355" cy="696103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8064" y="2580250"/>
            <a:ext cx="96758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0" dirty="0" smtClean="0">
                <a:latin typeface="Kunstler Script" panose="030304020206070D0D06" pitchFamily="66" charset="0"/>
              </a:rPr>
              <a:t>THANK  YOU</a:t>
            </a:r>
            <a:endParaRPr lang="ko-KR" altLang="en-US" sz="10000" dirty="0">
              <a:latin typeface="Kunstler Script" panose="030304020206070D0D06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76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53811" y="514433"/>
            <a:ext cx="2284601" cy="384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직업능력개발훈련시설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24066" y="802314"/>
            <a:ext cx="931666" cy="612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목차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96266" y="6477381"/>
            <a:ext cx="399469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02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02282" y="115578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 smtClean="0">
                <a:solidFill>
                  <a:srgbClr val="33105D"/>
                </a:solidFill>
                <a:latin typeface="-윤고딕320" panose="02030504000101010101" pitchFamily="18" charset="-127"/>
                <a:ea typeface="-윤고딕320" panose="02030504000101010101" pitchFamily="18" charset="-127"/>
              </a:rPr>
              <a:t>Ⅰ</a:t>
            </a:r>
            <a:endParaRPr lang="ko-KR" altLang="en-US" sz="4800" dirty="0">
              <a:solidFill>
                <a:srgbClr val="33105D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2" name="세로로 말린 두루마리 모양 1"/>
          <p:cNvSpPr/>
          <p:nvPr/>
        </p:nvSpPr>
        <p:spPr>
          <a:xfrm>
            <a:off x="1185869" y="1986779"/>
            <a:ext cx="1441582" cy="2510201"/>
          </a:xfrm>
          <a:prstGeom prst="verticalScroll">
            <a:avLst/>
          </a:prstGeom>
          <a:solidFill>
            <a:schemeClr val="bg1">
              <a:lumMod val="95000"/>
            </a:schemeClr>
          </a:solidFill>
          <a:ln>
            <a:solidFill>
              <a:srgbClr val="331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세로로 말린 두루마리 모양 67"/>
          <p:cNvSpPr/>
          <p:nvPr/>
        </p:nvSpPr>
        <p:spPr>
          <a:xfrm>
            <a:off x="4042916" y="2610990"/>
            <a:ext cx="1441582" cy="2510201"/>
          </a:xfrm>
          <a:prstGeom prst="verticalScroll">
            <a:avLst/>
          </a:prstGeom>
          <a:solidFill>
            <a:schemeClr val="bg1">
              <a:lumMod val="95000"/>
            </a:schemeClr>
          </a:solidFill>
          <a:ln>
            <a:solidFill>
              <a:srgbClr val="331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세로로 말린 두루마리 모양 68"/>
          <p:cNvSpPr/>
          <p:nvPr/>
        </p:nvSpPr>
        <p:spPr>
          <a:xfrm>
            <a:off x="7035211" y="2042711"/>
            <a:ext cx="1441582" cy="2510201"/>
          </a:xfrm>
          <a:prstGeom prst="verticalScroll">
            <a:avLst/>
          </a:prstGeom>
          <a:solidFill>
            <a:schemeClr val="bg1">
              <a:lumMod val="95000"/>
            </a:schemeClr>
          </a:solidFill>
          <a:ln>
            <a:solidFill>
              <a:srgbClr val="331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세로로 말린 두루마리 모양 69"/>
          <p:cNvSpPr/>
          <p:nvPr/>
        </p:nvSpPr>
        <p:spPr>
          <a:xfrm>
            <a:off x="9878417" y="2478104"/>
            <a:ext cx="1441582" cy="2510201"/>
          </a:xfrm>
          <a:prstGeom prst="verticalScroll">
            <a:avLst/>
          </a:prstGeom>
          <a:solidFill>
            <a:schemeClr val="bg1">
              <a:lumMod val="95000"/>
            </a:schemeClr>
          </a:solidFill>
          <a:ln>
            <a:solidFill>
              <a:srgbClr val="3310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671560" y="2357484"/>
            <a:ext cx="461665" cy="18806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33105D"/>
                </a:solidFill>
                <a:ea typeface="-윤고딕320" panose="02030504000101010101"/>
              </a:rPr>
              <a:t>직업능력개발원</a:t>
            </a:r>
            <a:endParaRPr lang="ko-KR" altLang="en-US" dirty="0">
              <a:solidFill>
                <a:srgbClr val="33105D"/>
              </a:solidFill>
              <a:ea typeface="-윤고딕320" panose="02030504000101010101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532874" y="2925763"/>
            <a:ext cx="461665" cy="18806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33105D"/>
                </a:solidFill>
                <a:ea typeface="-윤고딕320" panose="02030504000101010101"/>
              </a:rPr>
              <a:t>맞춤형훈련센터</a:t>
            </a:r>
            <a:endParaRPr lang="ko-KR" altLang="en-US" dirty="0">
              <a:solidFill>
                <a:srgbClr val="33105D"/>
              </a:solidFill>
              <a:ea typeface="-윤고딕320" panose="02030504000101010101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386670" y="2357484"/>
            <a:ext cx="738664" cy="18806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33105D"/>
                </a:solidFill>
                <a:ea typeface="-윤고딕320" panose="02030504000101010101"/>
              </a:rPr>
              <a:t>훈련센터 </a:t>
            </a:r>
          </a:p>
          <a:p>
            <a:pPr algn="ctr"/>
            <a:r>
              <a:rPr lang="ko-KR" altLang="en-US" dirty="0" smtClean="0">
                <a:solidFill>
                  <a:srgbClr val="33105D"/>
                </a:solidFill>
                <a:ea typeface="-윤고딕320" panose="02030504000101010101"/>
              </a:rPr>
              <a:t>청각장애인</a:t>
            </a:r>
            <a:endParaRPr lang="ko-KR" altLang="en-US" dirty="0">
              <a:solidFill>
                <a:srgbClr val="33105D"/>
              </a:solidFill>
              <a:ea typeface="-윤고딕320" panose="02030504000101010101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0289612" y="2925763"/>
            <a:ext cx="738664" cy="18806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33105D"/>
                </a:solidFill>
                <a:ea typeface="-윤고딕320" panose="02030504000101010101"/>
              </a:rPr>
              <a:t>훈련센터</a:t>
            </a:r>
            <a:endParaRPr lang="en-US" altLang="ko-KR" dirty="0" smtClean="0">
              <a:solidFill>
                <a:srgbClr val="33105D"/>
              </a:solidFill>
              <a:ea typeface="-윤고딕320" panose="02030504000101010101"/>
            </a:endParaRPr>
          </a:p>
          <a:p>
            <a:pPr algn="ctr"/>
            <a:r>
              <a:rPr lang="ko-KR" altLang="en-US" dirty="0" smtClean="0">
                <a:solidFill>
                  <a:srgbClr val="33105D"/>
                </a:solidFill>
                <a:ea typeface="-윤고딕320" panose="02030504000101010101"/>
              </a:rPr>
              <a:t>발달장애인</a:t>
            </a:r>
            <a:endParaRPr lang="ko-KR" altLang="en-US" dirty="0">
              <a:solidFill>
                <a:srgbClr val="33105D"/>
              </a:solidFill>
              <a:ea typeface="-윤고딕320" panose="02030504000101010101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363596" y="175594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 smtClean="0">
                <a:solidFill>
                  <a:srgbClr val="33105D"/>
                </a:solidFill>
                <a:latin typeface="-윤고딕320" panose="02030504000101010101" pitchFamily="18" charset="-127"/>
                <a:ea typeface="-윤고딕320" panose="02030504000101010101" pitchFamily="18" charset="-127"/>
              </a:rPr>
              <a:t>Ⅱ</a:t>
            </a:r>
            <a:endParaRPr lang="ko-KR" altLang="en-US" sz="4800" dirty="0">
              <a:solidFill>
                <a:srgbClr val="33105D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355892" y="115578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 smtClean="0">
                <a:solidFill>
                  <a:srgbClr val="33105D"/>
                </a:solidFill>
                <a:latin typeface="-윤고딕320" panose="02030504000101010101" pitchFamily="18" charset="-127"/>
                <a:ea typeface="-윤고딕320" panose="02030504000101010101" pitchFamily="18" charset="-127"/>
              </a:rPr>
              <a:t>Ⅲ</a:t>
            </a:r>
            <a:endParaRPr lang="ko-KR" altLang="en-US" sz="4800" dirty="0">
              <a:solidFill>
                <a:srgbClr val="33105D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258834" y="175594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 smtClean="0">
                <a:solidFill>
                  <a:srgbClr val="33105D"/>
                </a:solidFill>
                <a:latin typeface="-윤고딕320" panose="02030504000101010101" pitchFamily="18" charset="-127"/>
                <a:ea typeface="-윤고딕320" panose="02030504000101010101" pitchFamily="18" charset="-127"/>
              </a:rPr>
              <a:t>Ⅳ</a:t>
            </a:r>
            <a:endParaRPr lang="ko-KR" altLang="en-US" sz="4800" dirty="0">
              <a:solidFill>
                <a:srgbClr val="33105D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826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3797" y="514433"/>
            <a:ext cx="1024640" cy="384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0313" y="802314"/>
            <a:ext cx="2799164" cy="612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직업능력개발원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96266" y="6477381"/>
            <a:ext cx="399469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03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7857" y="1632552"/>
            <a:ext cx="113640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200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장애인의 직업 능력을 향상시켜 보다 나은 일자리를 선택하게 함으로써 안정된 직업생활이 될 수 있다</a:t>
            </a:r>
            <a:r>
              <a:rPr lang="en-US" altLang="ko-KR" sz="2000" dirty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2000" dirty="0" smtClean="0">
              <a:solidFill>
                <a:srgbClr val="33105D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7489477" y="2365210"/>
            <a:ext cx="2310672" cy="3317721"/>
            <a:chOff x="4940664" y="2363311"/>
            <a:chExt cx="2310672" cy="3317721"/>
          </a:xfrm>
        </p:grpSpPr>
        <p:grpSp>
          <p:nvGrpSpPr>
            <p:cNvPr id="3" name="그룹 2"/>
            <p:cNvGrpSpPr/>
            <p:nvPr/>
          </p:nvGrpSpPr>
          <p:grpSpPr>
            <a:xfrm>
              <a:off x="4940664" y="2363311"/>
              <a:ext cx="2310672" cy="3317721"/>
              <a:chOff x="4940664" y="1979922"/>
              <a:chExt cx="2310672" cy="3701111"/>
            </a:xfrm>
          </p:grpSpPr>
          <p:sp>
            <p:nvSpPr>
              <p:cNvPr id="31" name="모서리가 둥근 직사각형 30"/>
              <p:cNvSpPr/>
              <p:nvPr/>
            </p:nvSpPr>
            <p:spPr>
              <a:xfrm>
                <a:off x="4940664" y="1979922"/>
                <a:ext cx="2310672" cy="3701111"/>
              </a:xfrm>
              <a:prstGeom prst="roundRect">
                <a:avLst>
                  <a:gd name="adj" fmla="val 8291"/>
                </a:avLst>
              </a:prstGeom>
              <a:noFill/>
              <a:ln w="25400">
                <a:solidFill>
                  <a:srgbClr val="3310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668558" y="2801970"/>
                <a:ext cx="889988" cy="319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spc="1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모집대상</a:t>
                </a:r>
                <a:endParaRPr lang="ko-KR" altLang="en-US" sz="1400" spc="100" dirty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pic>
            <p:nvPicPr>
              <p:cNvPr id="1028" name="Picture 4" descr="C:\Users\Administrator\Desktop\interview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7226" y="2231305"/>
                <a:ext cx="417546" cy="4175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4" name="TextBox 73"/>
              <p:cNvSpPr txBox="1"/>
              <p:nvPr/>
            </p:nvSpPr>
            <p:spPr>
              <a:xfrm>
                <a:off x="5105415" y="3928767"/>
                <a:ext cx="2053919" cy="1160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ko-KR" altLang="en-US" sz="14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만 </a:t>
                </a:r>
                <a:r>
                  <a:rPr lang="en-US" altLang="ko-KR" sz="14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18</a:t>
                </a:r>
                <a:r>
                  <a:rPr lang="ko-KR" altLang="en-US" sz="14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세 </a:t>
                </a:r>
                <a:endParaRPr lang="en-US" altLang="ko-KR" sz="14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>
                  <a:lnSpc>
                    <a:spcPct val="110000"/>
                  </a:lnSpc>
                </a:pPr>
                <a:r>
                  <a:rPr lang="ko-KR" altLang="en-US" sz="14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이상 </a:t>
                </a:r>
                <a:r>
                  <a:rPr lang="en-US" altLang="ko-KR" sz="14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69</a:t>
                </a:r>
                <a:r>
                  <a:rPr lang="ko-KR" altLang="en-US" sz="14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세 이하 장애인 </a:t>
                </a:r>
                <a:endParaRPr lang="en-US" altLang="ko-KR" sz="14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>
                  <a:lnSpc>
                    <a:spcPct val="110000"/>
                  </a:lnSpc>
                </a:pPr>
                <a:r>
                  <a:rPr lang="ko-KR" altLang="en-US" sz="1400" dirty="0" err="1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으로서</a:t>
                </a:r>
                <a:r>
                  <a:rPr lang="ko-KR" altLang="en-US" sz="14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 직업교육훈련 </a:t>
                </a:r>
                <a:endParaRPr lang="en-US" altLang="ko-KR" sz="14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  <a:p>
                <a:pPr algn="ctr">
                  <a:lnSpc>
                    <a:spcPct val="110000"/>
                  </a:lnSpc>
                </a:pPr>
                <a:r>
                  <a:rPr lang="ko-KR" altLang="en-US" sz="14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이수가 가능해야 한다</a:t>
                </a:r>
                <a:r>
                  <a:rPr lang="en-US" altLang="ko-KR" sz="140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.</a:t>
                </a:r>
              </a:p>
            </p:txBody>
          </p:sp>
        </p:grpSp>
        <p:sp>
          <p:nvSpPr>
            <p:cNvPr id="37" name="모서리가 둥근 직사각형 36"/>
            <p:cNvSpPr/>
            <p:nvPr/>
          </p:nvSpPr>
          <p:spPr>
            <a:xfrm>
              <a:off x="5066987" y="3578414"/>
              <a:ext cx="2130776" cy="205603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/>
                <a:t>장애인고용촉진 및 </a:t>
              </a:r>
              <a:r>
                <a:rPr lang="ko-KR" altLang="en-US" sz="1050" dirty="0" err="1" smtClean="0"/>
                <a:t>직업재활법</a:t>
              </a:r>
              <a:endParaRPr lang="ko-KR" altLang="en-US" sz="1050" dirty="0"/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2508429" y="2365209"/>
            <a:ext cx="2310672" cy="3317722"/>
            <a:chOff x="1663178" y="2363311"/>
            <a:chExt cx="2310672" cy="3317722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1663178" y="2363311"/>
              <a:ext cx="2310672" cy="3317722"/>
            </a:xfrm>
            <a:prstGeom prst="roundRect">
              <a:avLst>
                <a:gd name="adj" fmla="val 8291"/>
              </a:avLst>
            </a:prstGeom>
            <a:noFill/>
            <a:ln w="25400">
              <a:solidFill>
                <a:srgbClr val="3310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73519" y="3100204"/>
              <a:ext cx="889988" cy="2866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1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교육기간</a:t>
              </a:r>
              <a:endParaRPr lang="ko-KR" altLang="en-US" sz="1400" spc="100" dirty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pic>
          <p:nvPicPr>
            <p:cNvPr id="1026" name="Picture 2" descr="C:\Users\Administrator\Desktop\open-book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0807" y="2626422"/>
              <a:ext cx="375413" cy="336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TextBox 67"/>
            <p:cNvSpPr txBox="1"/>
            <p:nvPr/>
          </p:nvSpPr>
          <p:spPr>
            <a:xfrm>
              <a:off x="1663178" y="3962275"/>
              <a:ext cx="2310672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ko-KR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1</a:t>
              </a:r>
              <a:r>
                <a:rPr lang="ko-KR" altLang="en-US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개월</a:t>
              </a:r>
              <a:r>
                <a:rPr lang="en-US" altLang="ko-KR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(140</a:t>
              </a:r>
              <a:r>
                <a:rPr lang="ko-KR" altLang="en-US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시간</a:t>
              </a:r>
              <a:r>
                <a:rPr lang="en-US" altLang="ko-KR" sz="1200" dirty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)</a:t>
              </a:r>
              <a:r>
                <a:rPr lang="ko-KR" altLang="en-US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 이상 </a:t>
              </a:r>
              <a:r>
                <a:rPr lang="en-US" altLang="ko-KR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2</a:t>
              </a:r>
              <a:r>
                <a:rPr lang="ko-KR" altLang="en-US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년 이내</a:t>
              </a:r>
              <a:endParaRPr lang="en-US" altLang="ko-KR" sz="120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en-US" altLang="ko-KR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</a:t>
              </a:r>
              <a:r>
                <a:rPr lang="ko-KR" altLang="en-US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</a:t>
              </a:r>
              <a:r>
                <a:rPr lang="en-US" altLang="ko-KR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, </a:t>
              </a:r>
              <a:r>
                <a:rPr lang="ko-KR" altLang="en-US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취업예정자 단기직무훈련은</a:t>
              </a:r>
              <a:endParaRPr lang="en-US" altLang="ko-KR" sz="120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en-US" altLang="ko-KR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1</a:t>
              </a:r>
              <a:r>
                <a:rPr lang="ko-KR" altLang="en-US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개월 미만</a:t>
              </a:r>
              <a:r>
                <a:rPr lang="en-US" altLang="ko-KR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)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84902" y="5150565"/>
              <a:ext cx="906018" cy="2648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ko-KR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3</a:t>
              </a:r>
              <a:r>
                <a:rPr lang="ko-KR" altLang="en-US" sz="1200" dirty="0" smtClean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개월 미만</a:t>
              </a:r>
              <a:endParaRPr lang="ko-KR" altLang="en-US" sz="1200" dirty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788886" y="3591180"/>
              <a:ext cx="1169265" cy="192837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100" dirty="0" smtClean="0"/>
                <a:t>직업훈련과정</a:t>
              </a:r>
              <a:endParaRPr lang="ko-KR" altLang="en-US" sz="1100" dirty="0"/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1784902" y="4845129"/>
              <a:ext cx="1169266" cy="155500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/>
                <a:t>향상과정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3591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42118" y="514433"/>
            <a:ext cx="1107997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61280" y="802314"/>
            <a:ext cx="3057247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직업능력개발원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1914" y="6477381"/>
            <a:ext cx="348173" cy="310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08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172755" y="1547189"/>
            <a:ext cx="3850783" cy="5240277"/>
            <a:chOff x="3738175" y="1617723"/>
            <a:chExt cx="3289089" cy="5240277"/>
          </a:xfrm>
        </p:grpSpPr>
        <p:grpSp>
          <p:nvGrpSpPr>
            <p:cNvPr id="49" name="그룹 48"/>
            <p:cNvGrpSpPr/>
            <p:nvPr/>
          </p:nvGrpSpPr>
          <p:grpSpPr>
            <a:xfrm>
              <a:off x="3738175" y="1617723"/>
              <a:ext cx="3289089" cy="5240277"/>
              <a:chOff x="3704138" y="1547189"/>
              <a:chExt cx="3289089" cy="5240277"/>
            </a:xfrm>
          </p:grpSpPr>
          <p:pic>
            <p:nvPicPr>
              <p:cNvPr id="5" name="그림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4138" y="1547189"/>
                <a:ext cx="3289089" cy="5240277"/>
              </a:xfrm>
              <a:prstGeom prst="rect">
                <a:avLst/>
              </a:prstGeom>
            </p:spPr>
          </p:pic>
          <p:sp>
            <p:nvSpPr>
              <p:cNvPr id="4" name="눈물 방울 3"/>
              <p:cNvSpPr/>
              <p:nvPr/>
            </p:nvSpPr>
            <p:spPr>
              <a:xfrm rot="7961860">
                <a:off x="4429609" y="2215235"/>
                <a:ext cx="244210" cy="241905"/>
              </a:xfrm>
              <a:prstGeom prst="teardrop">
                <a:avLst>
                  <a:gd name="adj" fmla="val 135107"/>
                </a:avLst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rot="7961860">
                <a:off x="4820904" y="3684448"/>
                <a:ext cx="244210" cy="241905"/>
              </a:xfrm>
              <a:prstGeom prst="teardrop">
                <a:avLst>
                  <a:gd name="adj" fmla="val 135107"/>
                </a:avLst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눈물 방울 35"/>
              <p:cNvSpPr/>
              <p:nvPr/>
            </p:nvSpPr>
            <p:spPr>
              <a:xfrm rot="7961860">
                <a:off x="5649814" y="3905010"/>
                <a:ext cx="244210" cy="241905"/>
              </a:xfrm>
              <a:prstGeom prst="teardrop">
                <a:avLst>
                  <a:gd name="adj" fmla="val 135107"/>
                </a:avLst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눈물 방울 36"/>
              <p:cNvSpPr/>
              <p:nvPr/>
            </p:nvSpPr>
            <p:spPr>
              <a:xfrm rot="7961860">
                <a:off x="4171161" y="4993870"/>
                <a:ext cx="244210" cy="241905"/>
              </a:xfrm>
              <a:prstGeom prst="teardrop">
                <a:avLst>
                  <a:gd name="adj" fmla="val 135107"/>
                </a:avLst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눈물 방울 37"/>
              <p:cNvSpPr/>
              <p:nvPr/>
            </p:nvSpPr>
            <p:spPr>
              <a:xfrm rot="7961860">
                <a:off x="6177345" y="4579569"/>
                <a:ext cx="244210" cy="241905"/>
              </a:xfrm>
              <a:prstGeom prst="teardrop">
                <a:avLst>
                  <a:gd name="adj" fmla="val 135107"/>
                </a:avLst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순서도: 연결자 11"/>
              <p:cNvSpPr/>
              <p:nvPr/>
            </p:nvSpPr>
            <p:spPr>
              <a:xfrm>
                <a:off x="4506638" y="2292743"/>
                <a:ext cx="90152" cy="8688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순서도: 연결자 39"/>
              <p:cNvSpPr/>
              <p:nvPr/>
            </p:nvSpPr>
            <p:spPr>
              <a:xfrm>
                <a:off x="5726843" y="3982518"/>
                <a:ext cx="90152" cy="8688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순서도: 연결자 40"/>
              <p:cNvSpPr/>
              <p:nvPr/>
            </p:nvSpPr>
            <p:spPr>
              <a:xfrm>
                <a:off x="4897933" y="3761956"/>
                <a:ext cx="90152" cy="8688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순서도: 연결자 41"/>
              <p:cNvSpPr/>
              <p:nvPr/>
            </p:nvSpPr>
            <p:spPr>
              <a:xfrm>
                <a:off x="4248190" y="5071378"/>
                <a:ext cx="90152" cy="8688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순서도: 연결자 42"/>
              <p:cNvSpPr/>
              <p:nvPr/>
            </p:nvSpPr>
            <p:spPr>
              <a:xfrm>
                <a:off x="6250135" y="4651560"/>
                <a:ext cx="90152" cy="8688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4220640" y="3596557"/>
              <a:ext cx="723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rgbClr val="33105D"/>
                  </a:solidFill>
                </a:rPr>
                <a:t>대전</a:t>
              </a:r>
              <a:endParaRPr lang="ko-KR" altLang="en-US" dirty="0">
                <a:solidFill>
                  <a:srgbClr val="33105D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530560" y="3523379"/>
              <a:ext cx="739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rgbClr val="33105D"/>
                  </a:solidFill>
                </a:rPr>
                <a:t>대구</a:t>
              </a:r>
              <a:endParaRPr lang="ko-KR" altLang="en-US" dirty="0">
                <a:solidFill>
                  <a:srgbClr val="33105D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10007" y="2351549"/>
              <a:ext cx="720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rgbClr val="33105D"/>
                  </a:solidFill>
                </a:rPr>
                <a:t>일산</a:t>
              </a:r>
              <a:endParaRPr lang="en-US" altLang="ko-KR" dirty="0" smtClean="0">
                <a:solidFill>
                  <a:srgbClr val="33105D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10404" y="4811459"/>
              <a:ext cx="773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rgbClr val="33105D"/>
                  </a:solidFill>
                </a:rPr>
                <a:t>부산</a:t>
              </a:r>
              <a:endParaRPr lang="ko-KR" altLang="en-US" dirty="0">
                <a:solidFill>
                  <a:srgbClr val="33105D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498712" y="5098645"/>
              <a:ext cx="7449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rgbClr val="33105D"/>
                  </a:solidFill>
                </a:rPr>
                <a:t>전남</a:t>
              </a:r>
              <a:endParaRPr lang="ko-KR" altLang="en-US" dirty="0">
                <a:solidFill>
                  <a:srgbClr val="33105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345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3798" y="514433"/>
            <a:ext cx="1024640" cy="384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9023" y="802314"/>
            <a:ext cx="2901756" cy="612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맞춤형훈련센터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1914" y="6477381"/>
            <a:ext cx="348173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04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108" name="그룹 107"/>
          <p:cNvGrpSpPr/>
          <p:nvPr/>
        </p:nvGrpSpPr>
        <p:grpSpPr>
          <a:xfrm>
            <a:off x="3353840" y="203227"/>
            <a:ext cx="1433634" cy="390995"/>
            <a:chOff x="4157837" y="2640909"/>
            <a:chExt cx="1315829" cy="241694"/>
          </a:xfrm>
        </p:grpSpPr>
        <p:sp>
          <p:nvSpPr>
            <p:cNvPr id="109" name="모서리가 둥근 직사각형 108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366894" y="2664092"/>
              <a:ext cx="896305" cy="203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진행 절차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grpSp>
        <p:nvGrpSpPr>
          <p:cNvPr id="111" name="그룹 110"/>
          <p:cNvGrpSpPr/>
          <p:nvPr/>
        </p:nvGrpSpPr>
        <p:grpSpPr>
          <a:xfrm>
            <a:off x="1728479" y="203369"/>
            <a:ext cx="1450853" cy="392362"/>
            <a:chOff x="4157837" y="2640909"/>
            <a:chExt cx="1315829" cy="241694"/>
          </a:xfrm>
        </p:grpSpPr>
        <p:sp>
          <p:nvSpPr>
            <p:cNvPr id="112" name="모서리가 둥근 직사각형 111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226081" y="2657145"/>
              <a:ext cx="1179339" cy="202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맞춤훈련안내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grpSp>
        <p:nvGrpSpPr>
          <p:cNvPr id="114" name="그룹 113"/>
          <p:cNvGrpSpPr/>
          <p:nvPr/>
        </p:nvGrpSpPr>
        <p:grpSpPr>
          <a:xfrm>
            <a:off x="103112" y="203369"/>
            <a:ext cx="1485898" cy="392362"/>
            <a:chOff x="4157837" y="2640909"/>
            <a:chExt cx="1315829" cy="241694"/>
          </a:xfrm>
        </p:grpSpPr>
        <p:sp>
          <p:nvSpPr>
            <p:cNvPr id="115" name="모서리가 둥근 직사각형 114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81975" y="2658133"/>
              <a:ext cx="864060" cy="202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센터 소개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sp>
        <p:nvSpPr>
          <p:cNvPr id="117" name="직사각형 116"/>
          <p:cNvSpPr/>
          <p:nvPr/>
        </p:nvSpPr>
        <p:spPr>
          <a:xfrm>
            <a:off x="3353840" y="198490"/>
            <a:ext cx="1433634" cy="395687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sp>
        <p:nvSpPr>
          <p:cNvPr id="119" name="직사각형 118"/>
          <p:cNvSpPr/>
          <p:nvPr/>
        </p:nvSpPr>
        <p:spPr>
          <a:xfrm>
            <a:off x="1728479" y="198783"/>
            <a:ext cx="1450853" cy="395394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grpSp>
        <p:nvGrpSpPr>
          <p:cNvPr id="85" name="그룹 84"/>
          <p:cNvGrpSpPr/>
          <p:nvPr/>
        </p:nvGrpSpPr>
        <p:grpSpPr>
          <a:xfrm>
            <a:off x="1336896" y="2220736"/>
            <a:ext cx="9571844" cy="2777267"/>
            <a:chOff x="1336896" y="2220736"/>
            <a:chExt cx="9571844" cy="2777267"/>
          </a:xfrm>
        </p:grpSpPr>
        <p:sp>
          <p:nvSpPr>
            <p:cNvPr id="86" name="물결 85"/>
            <p:cNvSpPr/>
            <p:nvPr/>
          </p:nvSpPr>
          <p:spPr>
            <a:xfrm>
              <a:off x="1336896" y="2257471"/>
              <a:ext cx="1700346" cy="1086049"/>
            </a:xfrm>
            <a:prstGeom prst="wave">
              <a:avLst/>
            </a:prstGeom>
            <a:solidFill>
              <a:srgbClr val="DDC4FD"/>
            </a:solidFill>
            <a:ln>
              <a:solidFill>
                <a:srgbClr val="DDC4FD"/>
              </a:solidFill>
            </a:ln>
            <a:scene3d>
              <a:camera prst="orthographicFront"/>
              <a:lightRig rig="sunrise" dir="t"/>
            </a:scene3d>
            <a:sp3d prstMaterial="metal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맞춤형 인력</a:t>
              </a:r>
              <a:endParaRPr lang="ko-KR" altLang="en-US" dirty="0"/>
            </a:p>
          </p:txBody>
        </p:sp>
        <p:sp>
          <p:nvSpPr>
            <p:cNvPr id="87" name="물결 86"/>
            <p:cNvSpPr/>
            <p:nvPr/>
          </p:nvSpPr>
          <p:spPr>
            <a:xfrm>
              <a:off x="3771131" y="3911954"/>
              <a:ext cx="1700346" cy="1086049"/>
            </a:xfrm>
            <a:prstGeom prst="wave">
              <a:avLst/>
            </a:prstGeom>
            <a:solidFill>
              <a:srgbClr val="DDC4FD"/>
            </a:solidFill>
            <a:ln>
              <a:solidFill>
                <a:srgbClr val="DDC4FD"/>
              </a:solidFill>
            </a:ln>
            <a:scene3d>
              <a:camera prst="orthographicFront"/>
              <a:lightRig rig="sunrise" dir="t"/>
            </a:scene3d>
            <a:sp3d prstMaterial="metal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훈련직종</a:t>
              </a:r>
              <a:endParaRPr lang="ko-KR" altLang="en-US" dirty="0"/>
            </a:p>
          </p:txBody>
        </p:sp>
        <p:sp>
          <p:nvSpPr>
            <p:cNvPr id="88" name="물결 87"/>
            <p:cNvSpPr/>
            <p:nvPr/>
          </p:nvSpPr>
          <p:spPr>
            <a:xfrm>
              <a:off x="6611476" y="2220736"/>
              <a:ext cx="1700346" cy="1086049"/>
            </a:xfrm>
            <a:prstGeom prst="wave">
              <a:avLst/>
            </a:prstGeom>
            <a:solidFill>
              <a:srgbClr val="DDC4FD"/>
            </a:solidFill>
            <a:ln>
              <a:solidFill>
                <a:srgbClr val="DDC4FD"/>
              </a:solidFill>
            </a:ln>
            <a:scene3d>
              <a:camera prst="orthographicFront"/>
              <a:lightRig rig="sunrise" dir="t"/>
            </a:scene3d>
            <a:sp3d prstMaterial="metal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One-stop</a:t>
              </a:r>
              <a:endParaRPr lang="ko-KR" altLang="en-US" dirty="0"/>
            </a:p>
          </p:txBody>
        </p:sp>
        <p:sp>
          <p:nvSpPr>
            <p:cNvPr id="89" name="물결 88"/>
            <p:cNvSpPr/>
            <p:nvPr/>
          </p:nvSpPr>
          <p:spPr>
            <a:xfrm>
              <a:off x="9208394" y="3799846"/>
              <a:ext cx="1700346" cy="1086049"/>
            </a:xfrm>
            <a:prstGeom prst="wave">
              <a:avLst/>
            </a:prstGeom>
            <a:solidFill>
              <a:srgbClr val="DDC4FD"/>
            </a:solidFill>
            <a:ln>
              <a:solidFill>
                <a:srgbClr val="DDC4FD"/>
              </a:solidFill>
            </a:ln>
            <a:scene3d>
              <a:camera prst="orthographicFront"/>
              <a:lightRig rig="sunrise" dir="t"/>
            </a:scene3d>
            <a:sp3d prstMaterial="metal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err="1" smtClean="0"/>
                <a:t>훈련접근성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898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9" grpId="0" animBg="1"/>
      <p:bldP spid="11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3798" y="514433"/>
            <a:ext cx="1024640" cy="384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9023" y="802314"/>
            <a:ext cx="2901756" cy="612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맞춤형훈련센터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1914" y="6477381"/>
            <a:ext cx="348173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04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108" name="그룹 107"/>
          <p:cNvGrpSpPr/>
          <p:nvPr/>
        </p:nvGrpSpPr>
        <p:grpSpPr>
          <a:xfrm>
            <a:off x="3353840" y="203227"/>
            <a:ext cx="1433634" cy="390995"/>
            <a:chOff x="4157837" y="2640909"/>
            <a:chExt cx="1315829" cy="241694"/>
          </a:xfrm>
        </p:grpSpPr>
        <p:sp>
          <p:nvSpPr>
            <p:cNvPr id="109" name="모서리가 둥근 직사각형 108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366894" y="2664092"/>
              <a:ext cx="896305" cy="203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진행 절차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grpSp>
        <p:nvGrpSpPr>
          <p:cNvPr id="111" name="그룹 110"/>
          <p:cNvGrpSpPr/>
          <p:nvPr/>
        </p:nvGrpSpPr>
        <p:grpSpPr>
          <a:xfrm>
            <a:off x="1728479" y="203369"/>
            <a:ext cx="1450853" cy="392362"/>
            <a:chOff x="4157837" y="2640909"/>
            <a:chExt cx="1315829" cy="241694"/>
          </a:xfrm>
        </p:grpSpPr>
        <p:sp>
          <p:nvSpPr>
            <p:cNvPr id="112" name="모서리가 둥근 직사각형 111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226081" y="2657145"/>
              <a:ext cx="1179339" cy="202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맞춤훈련안내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grpSp>
        <p:nvGrpSpPr>
          <p:cNvPr id="114" name="그룹 113"/>
          <p:cNvGrpSpPr/>
          <p:nvPr/>
        </p:nvGrpSpPr>
        <p:grpSpPr>
          <a:xfrm>
            <a:off x="103112" y="203369"/>
            <a:ext cx="1485898" cy="392362"/>
            <a:chOff x="4157837" y="2640909"/>
            <a:chExt cx="1315829" cy="241694"/>
          </a:xfrm>
        </p:grpSpPr>
        <p:sp>
          <p:nvSpPr>
            <p:cNvPr id="115" name="모서리가 둥근 직사각형 114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81975" y="2658133"/>
              <a:ext cx="864060" cy="202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센터 소개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sp>
        <p:nvSpPr>
          <p:cNvPr id="117" name="직사각형 116"/>
          <p:cNvSpPr/>
          <p:nvPr/>
        </p:nvSpPr>
        <p:spPr>
          <a:xfrm>
            <a:off x="3353840" y="198490"/>
            <a:ext cx="1433634" cy="395687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sp>
        <p:nvSpPr>
          <p:cNvPr id="121" name="직사각형 120"/>
          <p:cNvSpPr/>
          <p:nvPr/>
        </p:nvSpPr>
        <p:spPr>
          <a:xfrm>
            <a:off x="103112" y="198490"/>
            <a:ext cx="1485898" cy="395687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28" b="92179" l="6700" r="980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959" y="1802883"/>
            <a:ext cx="2869476" cy="3819012"/>
          </a:xfrm>
          <a:prstGeom prst="rect">
            <a:avLst/>
          </a:prstGeom>
        </p:spPr>
      </p:pic>
      <p:sp>
        <p:nvSpPr>
          <p:cNvPr id="58" name="모서리가 둥근 직사각형 57"/>
          <p:cNvSpPr/>
          <p:nvPr/>
        </p:nvSpPr>
        <p:spPr>
          <a:xfrm rot="909615">
            <a:off x="1911502" y="1678989"/>
            <a:ext cx="2012508" cy="1032159"/>
          </a:xfrm>
          <a:prstGeom prst="roundRect">
            <a:avLst/>
          </a:prstGeom>
          <a:solidFill>
            <a:srgbClr val="A658A8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sunse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수요자 중심</a:t>
            </a:r>
            <a:endParaRPr lang="ko-KR" altLang="en-US" dirty="0"/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459" b="98263" l="9926" r="928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905" y="1926393"/>
            <a:ext cx="2858573" cy="2851766"/>
          </a:xfrm>
          <a:prstGeom prst="rect">
            <a:avLst/>
          </a:prstGeom>
        </p:spPr>
      </p:pic>
      <p:sp>
        <p:nvSpPr>
          <p:cNvPr id="60" name="모서리가 둥근 직사각형 59"/>
          <p:cNvSpPr/>
          <p:nvPr/>
        </p:nvSpPr>
        <p:spPr>
          <a:xfrm rot="506132">
            <a:off x="5493978" y="2183142"/>
            <a:ext cx="2012508" cy="1032159"/>
          </a:xfrm>
          <a:prstGeom prst="roundRect">
            <a:avLst/>
          </a:prstGeom>
          <a:solidFill>
            <a:srgbClr val="A658A8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sunse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실무 중심</a:t>
            </a:r>
            <a:endParaRPr lang="ko-KR" altLang="en-US" dirty="0"/>
          </a:p>
        </p:txBody>
      </p:sp>
      <p:pic>
        <p:nvPicPr>
          <p:cNvPr id="61" name="그림 60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22" b="89082" l="9926" r="92556">
                        <a14:foregroundMark x1="27543" y1="9677" x2="27543" y2="9677"/>
                        <a14:foregroundMark x1="29032" y1="7444" x2="29032" y2="7444"/>
                        <a14:foregroundMark x1="24814" y1="5955" x2="24814" y2="5955"/>
                        <a14:foregroundMark x1="56576" y1="37717" x2="56576" y2="37717"/>
                        <a14:foregroundMark x1="50620" y1="32754" x2="50620" y2="32754"/>
                        <a14:foregroundMark x1="57320" y1="33499" x2="57320" y2="334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801" y="1802883"/>
            <a:ext cx="2817571" cy="2817571"/>
          </a:xfrm>
          <a:prstGeom prst="rect">
            <a:avLst/>
          </a:prstGeom>
        </p:spPr>
      </p:pic>
      <p:sp>
        <p:nvSpPr>
          <p:cNvPr id="62" name="모서리가 둥근 직사각형 61"/>
          <p:cNvSpPr/>
          <p:nvPr/>
        </p:nvSpPr>
        <p:spPr>
          <a:xfrm>
            <a:off x="9237170" y="2841253"/>
            <a:ext cx="2012508" cy="1032159"/>
          </a:xfrm>
          <a:prstGeom prst="roundRect">
            <a:avLst/>
          </a:prstGeom>
          <a:solidFill>
            <a:srgbClr val="A658A8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sunse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적응력 강화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710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21" grpId="0" animBg="1"/>
      <p:bldP spid="58" grpId="0" animBg="1"/>
      <p:bldP spid="58" grpId="1" animBg="1"/>
      <p:bldP spid="60" grpId="0" animBg="1"/>
      <p:bldP spid="60" grpId="1" animBg="1"/>
      <p:bldP spid="62" grpId="0" animBg="1"/>
      <p:bldP spid="6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3798" y="514433"/>
            <a:ext cx="1024640" cy="384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9023" y="802314"/>
            <a:ext cx="2901756" cy="612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맞춤형훈련센터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1914" y="6477381"/>
            <a:ext cx="348173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04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108" name="그룹 107"/>
          <p:cNvGrpSpPr/>
          <p:nvPr/>
        </p:nvGrpSpPr>
        <p:grpSpPr>
          <a:xfrm>
            <a:off x="3353840" y="203227"/>
            <a:ext cx="1433634" cy="390995"/>
            <a:chOff x="4157837" y="2640909"/>
            <a:chExt cx="1315829" cy="241694"/>
          </a:xfrm>
        </p:grpSpPr>
        <p:sp>
          <p:nvSpPr>
            <p:cNvPr id="109" name="모서리가 둥근 직사각형 108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366894" y="2664092"/>
              <a:ext cx="896305" cy="203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진행 절차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grpSp>
        <p:nvGrpSpPr>
          <p:cNvPr id="111" name="그룹 110"/>
          <p:cNvGrpSpPr/>
          <p:nvPr/>
        </p:nvGrpSpPr>
        <p:grpSpPr>
          <a:xfrm>
            <a:off x="1728479" y="203369"/>
            <a:ext cx="1450853" cy="392362"/>
            <a:chOff x="4157837" y="2640909"/>
            <a:chExt cx="1315829" cy="241694"/>
          </a:xfrm>
        </p:grpSpPr>
        <p:sp>
          <p:nvSpPr>
            <p:cNvPr id="112" name="모서리가 둥근 직사각형 111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226081" y="2657145"/>
              <a:ext cx="1179339" cy="202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맞춤훈련안내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grpSp>
        <p:nvGrpSpPr>
          <p:cNvPr id="114" name="그룹 113"/>
          <p:cNvGrpSpPr/>
          <p:nvPr/>
        </p:nvGrpSpPr>
        <p:grpSpPr>
          <a:xfrm>
            <a:off x="103112" y="203369"/>
            <a:ext cx="1485898" cy="392362"/>
            <a:chOff x="4157837" y="2640909"/>
            <a:chExt cx="1315829" cy="241694"/>
          </a:xfrm>
        </p:grpSpPr>
        <p:sp>
          <p:nvSpPr>
            <p:cNvPr id="115" name="모서리가 둥근 직사각형 114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81975" y="2658133"/>
              <a:ext cx="864060" cy="202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센터 소개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sp>
        <p:nvSpPr>
          <p:cNvPr id="117" name="직사각형 116"/>
          <p:cNvSpPr/>
          <p:nvPr/>
        </p:nvSpPr>
        <p:spPr>
          <a:xfrm>
            <a:off x="3353840" y="198490"/>
            <a:ext cx="1433634" cy="395687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sp>
        <p:nvSpPr>
          <p:cNvPr id="121" name="직사각형 120"/>
          <p:cNvSpPr/>
          <p:nvPr/>
        </p:nvSpPr>
        <p:spPr>
          <a:xfrm>
            <a:off x="103112" y="198490"/>
            <a:ext cx="1485898" cy="395687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grpSp>
        <p:nvGrpSpPr>
          <p:cNvPr id="4" name="그룹 3"/>
          <p:cNvGrpSpPr/>
          <p:nvPr/>
        </p:nvGrpSpPr>
        <p:grpSpPr>
          <a:xfrm>
            <a:off x="892102" y="1028226"/>
            <a:ext cx="10370122" cy="5368325"/>
            <a:chOff x="892102" y="1028226"/>
            <a:chExt cx="10370122" cy="5368325"/>
          </a:xfrm>
        </p:grpSpPr>
        <p:grpSp>
          <p:nvGrpSpPr>
            <p:cNvPr id="65" name="그룹 64"/>
            <p:cNvGrpSpPr/>
            <p:nvPr/>
          </p:nvGrpSpPr>
          <p:grpSpPr>
            <a:xfrm>
              <a:off x="892102" y="1028226"/>
              <a:ext cx="10370122" cy="5368325"/>
              <a:chOff x="889499" y="921334"/>
              <a:chExt cx="10370122" cy="5368325"/>
            </a:xfrm>
          </p:grpSpPr>
          <p:grpSp>
            <p:nvGrpSpPr>
              <p:cNvPr id="66" name="그룹 65"/>
              <p:cNvGrpSpPr/>
              <p:nvPr/>
            </p:nvGrpSpPr>
            <p:grpSpPr>
              <a:xfrm>
                <a:off x="889499" y="921334"/>
                <a:ext cx="10370122" cy="5024911"/>
                <a:chOff x="783210" y="1051651"/>
                <a:chExt cx="10370122" cy="5024911"/>
              </a:xfrm>
            </p:grpSpPr>
            <p:grpSp>
              <p:nvGrpSpPr>
                <p:cNvPr id="70" name="그룹 69"/>
                <p:cNvGrpSpPr/>
                <p:nvPr/>
              </p:nvGrpSpPr>
              <p:grpSpPr>
                <a:xfrm>
                  <a:off x="783210" y="1051651"/>
                  <a:ext cx="10370122" cy="5024911"/>
                  <a:chOff x="783210" y="1051651"/>
                  <a:chExt cx="10370122" cy="5024911"/>
                </a:xfrm>
              </p:grpSpPr>
              <p:sp>
                <p:nvSpPr>
                  <p:cNvPr id="74" name="막힌 원호 73"/>
                  <p:cNvSpPr/>
                  <p:nvPr/>
                </p:nvSpPr>
                <p:spPr>
                  <a:xfrm rot="6602927">
                    <a:off x="3898296" y="1722587"/>
                    <a:ext cx="4095067" cy="4122751"/>
                  </a:xfrm>
                  <a:prstGeom prst="blockArc">
                    <a:avLst>
                      <a:gd name="adj1" fmla="val 75495"/>
                      <a:gd name="adj2" fmla="val 69372"/>
                      <a:gd name="adj3" fmla="val 4646"/>
                    </a:avLst>
                  </a:prstGeom>
                  <a:gradFill>
                    <a:gsLst>
                      <a:gs pos="5000">
                        <a:srgbClr val="A658C6"/>
                      </a:gs>
                      <a:gs pos="100000">
                        <a:srgbClr val="9BC6FB"/>
                      </a:gs>
                    </a:gsLst>
                    <a:lin ang="2400000" scaled="0"/>
                  </a:gradFill>
                  <a:ln>
                    <a:noFill/>
                  </a:ln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  <a:reflection blurRad="6350" stA="50000" endA="300" endPos="90000" dist="50800" dir="5400000" sy="-100000" algn="bl" rotWithShape="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" name="갈매기형 수장 74"/>
                  <p:cNvSpPr/>
                  <p:nvPr/>
                </p:nvSpPr>
                <p:spPr>
                  <a:xfrm rot="10800000">
                    <a:off x="5717233" y="1622670"/>
                    <a:ext cx="498324" cy="469266"/>
                  </a:xfrm>
                  <a:prstGeom prst="chevron">
                    <a:avLst>
                      <a:gd name="adj" fmla="val 64227"/>
                    </a:avLst>
                  </a:prstGeom>
                  <a:solidFill>
                    <a:srgbClr val="A658C6"/>
                  </a:solidFill>
                  <a:ln>
                    <a:solidFill>
                      <a:srgbClr val="A658C6"/>
                    </a:solidFill>
                  </a:ln>
                  <a:scene3d>
                    <a:camera prst="orthographicFront"/>
                    <a:lightRig rig="freezing" dir="t"/>
                  </a:scene3d>
                  <a:sp3d prstMaterial="metal">
                    <a:bevelT/>
                    <a:bevelB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6" name="순서도: 연결자 75"/>
                  <p:cNvSpPr/>
                  <p:nvPr/>
                </p:nvSpPr>
                <p:spPr>
                  <a:xfrm>
                    <a:off x="5681440" y="5391332"/>
                    <a:ext cx="758181" cy="685230"/>
                  </a:xfrm>
                  <a:prstGeom prst="flowChartConnector">
                    <a:avLst/>
                  </a:prstGeom>
                  <a:gradFill>
                    <a:gsLst>
                      <a:gs pos="5000">
                        <a:srgbClr val="9BC6FB"/>
                      </a:gs>
                      <a:gs pos="100000">
                        <a:srgbClr val="9BC6FB"/>
                      </a:gs>
                    </a:gsLst>
                    <a:lin ang="2400000" scaled="0"/>
                  </a:gradFill>
                  <a:ln>
                    <a:solidFill>
                      <a:srgbClr val="9BC6FB"/>
                    </a:solidFill>
                  </a:ln>
                  <a:scene3d>
                    <a:camera prst="orthographicFront"/>
                    <a:lightRig rig="freezing" dir="t"/>
                  </a:scene3d>
                  <a:sp3d prstMaterial="metal">
                    <a:bevelT/>
                    <a:bevelB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순서도: 연결자 76"/>
                  <p:cNvSpPr/>
                  <p:nvPr/>
                </p:nvSpPr>
                <p:spPr>
                  <a:xfrm>
                    <a:off x="4166656" y="2069346"/>
                    <a:ext cx="758181" cy="685230"/>
                  </a:xfrm>
                  <a:prstGeom prst="flowChartConnector">
                    <a:avLst/>
                  </a:prstGeom>
                  <a:gradFill>
                    <a:gsLst>
                      <a:gs pos="5000">
                        <a:srgbClr val="7030A0"/>
                      </a:gs>
                      <a:gs pos="100000">
                        <a:srgbClr val="9BC6FB"/>
                      </a:gs>
                    </a:gsLst>
                    <a:lin ang="2400000" scaled="0"/>
                  </a:gradFill>
                  <a:ln>
                    <a:solidFill>
                      <a:srgbClr val="A658C6"/>
                    </a:solidFill>
                  </a:ln>
                  <a:scene3d>
                    <a:camera prst="orthographicFront"/>
                    <a:lightRig rig="freezing" dir="t"/>
                  </a:scene3d>
                  <a:sp3d prstMaterial="metal">
                    <a:bevelT/>
                    <a:bevelB prst="slope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순서도: 연결자 77"/>
                  <p:cNvSpPr/>
                  <p:nvPr/>
                </p:nvSpPr>
                <p:spPr>
                  <a:xfrm>
                    <a:off x="7149941" y="2131315"/>
                    <a:ext cx="758181" cy="685230"/>
                  </a:xfrm>
                  <a:prstGeom prst="flowChartConnector">
                    <a:avLst/>
                  </a:prstGeom>
                  <a:gradFill>
                    <a:gsLst>
                      <a:gs pos="5000">
                        <a:srgbClr val="DDC4FD"/>
                      </a:gs>
                      <a:gs pos="100000">
                        <a:srgbClr val="9BC6FB"/>
                      </a:gs>
                    </a:gsLst>
                    <a:lin ang="2400000" scaled="0"/>
                  </a:gradFill>
                  <a:ln>
                    <a:solidFill>
                      <a:srgbClr val="DDC4FD"/>
                    </a:solidFill>
                  </a:ln>
                  <a:scene3d>
                    <a:camera prst="orthographicFront"/>
                    <a:lightRig rig="freezing" dir="t"/>
                  </a:scene3d>
                  <a:sp3d prstMaterial="metal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8910410" y="1051651"/>
                    <a:ext cx="2242922" cy="104028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현장직무 실무능력 강화</a:t>
                    </a:r>
                    <a:endParaRPr lang="en-US" altLang="ko-KR" sz="140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학습동기 강화</a:t>
                    </a:r>
                    <a:endParaRPr lang="en-US" altLang="ko-KR" sz="140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업무 적응력 강화</a:t>
                    </a:r>
                    <a:endParaRPr lang="en-US" altLang="ko-KR" sz="140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개인능력에 맞는 직무수행</a:t>
                    </a:r>
                    <a:endParaRPr lang="ko-KR" altLang="en-US" sz="1400" dirty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</p:txBody>
              </p:sp>
              <p:sp>
                <p:nvSpPr>
                  <p:cNvPr id="80" name="갈매기형 수장 79"/>
                  <p:cNvSpPr/>
                  <p:nvPr/>
                </p:nvSpPr>
                <p:spPr>
                  <a:xfrm rot="17647230">
                    <a:off x="7511609" y="4327970"/>
                    <a:ext cx="498324" cy="469266"/>
                  </a:xfrm>
                  <a:prstGeom prst="chevron">
                    <a:avLst>
                      <a:gd name="adj" fmla="val 64227"/>
                    </a:avLst>
                  </a:prstGeom>
                  <a:solidFill>
                    <a:srgbClr val="A658C6"/>
                  </a:solidFill>
                  <a:ln>
                    <a:solidFill>
                      <a:srgbClr val="A658C6"/>
                    </a:solidFill>
                  </a:ln>
                  <a:scene3d>
                    <a:camera prst="orthographicFront"/>
                    <a:lightRig rig="freezing" dir="t"/>
                  </a:scene3d>
                  <a:sp3d prstMaterial="metal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1" name="갈매기형 수장 80"/>
                  <p:cNvSpPr/>
                  <p:nvPr/>
                </p:nvSpPr>
                <p:spPr>
                  <a:xfrm rot="16962567">
                    <a:off x="3753744" y="3282850"/>
                    <a:ext cx="498324" cy="469266"/>
                  </a:xfrm>
                  <a:prstGeom prst="chevron">
                    <a:avLst>
                      <a:gd name="adj" fmla="val 64227"/>
                    </a:avLst>
                  </a:prstGeom>
                  <a:solidFill>
                    <a:srgbClr val="A658C6"/>
                  </a:solidFill>
                  <a:ln>
                    <a:solidFill>
                      <a:srgbClr val="A658C6"/>
                    </a:solidFill>
                  </a:ln>
                  <a:scene3d>
                    <a:camera prst="orthographicFront"/>
                    <a:lightRig rig="freezing" dir="t"/>
                  </a:scene3d>
                  <a:sp3d prstMaterial="metal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2" name="갈매기형 수장 81"/>
                  <p:cNvSpPr/>
                  <p:nvPr/>
                </p:nvSpPr>
                <p:spPr>
                  <a:xfrm rot="2740377">
                    <a:off x="4196361" y="4758601"/>
                    <a:ext cx="498324" cy="469266"/>
                  </a:xfrm>
                  <a:prstGeom prst="chevron">
                    <a:avLst>
                      <a:gd name="adj" fmla="val 64227"/>
                    </a:avLst>
                  </a:prstGeom>
                  <a:solidFill>
                    <a:srgbClr val="A658C6"/>
                  </a:solidFill>
                  <a:ln>
                    <a:solidFill>
                      <a:srgbClr val="A658C6"/>
                    </a:solidFill>
                  </a:ln>
                  <a:scene3d>
                    <a:camera prst="orthographicFront"/>
                    <a:lightRig rig="freezing" dir="t"/>
                  </a:scene3d>
                  <a:sp3d prstMaterial="metal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783210" y="4909547"/>
                    <a:ext cx="2242922" cy="104028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실무위주 교육훈련 실시</a:t>
                    </a:r>
                    <a:endParaRPr lang="en-US" altLang="ko-KR" sz="140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훈련 </a:t>
                    </a:r>
                    <a:r>
                      <a:rPr lang="ko-KR" altLang="en-US" sz="1400" dirty="0" err="1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효과성</a:t>
                    </a: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 증가</a:t>
                    </a:r>
                    <a:endParaRPr lang="en-US" altLang="ko-KR" sz="140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훈련기관 노하우 축적</a:t>
                    </a:r>
                    <a:endParaRPr lang="en-US" altLang="ko-KR" sz="140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개인능력별 교육훈련 실시</a:t>
                    </a:r>
                    <a:endParaRPr lang="ko-KR" altLang="en-US" sz="1400" dirty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</p:txBody>
              </p:sp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788443" y="1129332"/>
                    <a:ext cx="2284600" cy="104028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채용시간 및 비용절감</a:t>
                    </a:r>
                    <a:endParaRPr lang="en-US" altLang="ko-KR" sz="140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즉시 활용 가능한 인력확보</a:t>
                    </a:r>
                    <a:endParaRPr lang="en-US" altLang="ko-KR" sz="140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교육 기자재 장비 등 지원</a:t>
                    </a:r>
                    <a:endParaRPr lang="en-US" altLang="ko-KR" sz="140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  <a:p>
                    <a:pPr>
                      <a:lnSpc>
                        <a:spcPct val="110000"/>
                      </a:lnSpc>
                    </a:pP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전문인력 지원</a:t>
                    </a:r>
                    <a:r>
                      <a:rPr lang="en-US" altLang="ko-KR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(</a:t>
                    </a:r>
                    <a:r>
                      <a:rPr lang="ko-KR" altLang="en-US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훈련참여</a:t>
                    </a:r>
                    <a:r>
                      <a:rPr lang="en-US" altLang="ko-KR" sz="140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)</a:t>
                    </a:r>
                  </a:p>
                </p:txBody>
              </p:sp>
            </p:grpSp>
            <p:sp>
              <p:nvSpPr>
                <p:cNvPr id="71" name="TextBox 70"/>
                <p:cNvSpPr txBox="1"/>
                <p:nvPr/>
              </p:nvSpPr>
              <p:spPr>
                <a:xfrm>
                  <a:off x="2695638" y="3798950"/>
                  <a:ext cx="113806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ko-KR" altLang="en-US" dirty="0" smtClean="0"/>
                    <a:t>맞춤훈련</a:t>
                  </a:r>
                  <a:endParaRPr lang="en-US" altLang="ko-KR" dirty="0" smtClean="0"/>
                </a:p>
                <a:p>
                  <a:r>
                    <a:rPr lang="ko-KR" altLang="en-US" dirty="0" smtClean="0"/>
                    <a:t>약정체결</a:t>
                  </a:r>
                  <a:endParaRPr lang="ko-KR" altLang="en-US" dirty="0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8075715" y="4562132"/>
                  <a:ext cx="114342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ko-KR" altLang="en-US" dirty="0" smtClean="0"/>
                    <a:t>훈련실시</a:t>
                  </a:r>
                  <a:endParaRPr lang="ko-KR" altLang="en-US" dirty="0"/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5673464" y="2177275"/>
                  <a:ext cx="7067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ko-KR" altLang="en-US" dirty="0" smtClean="0"/>
                    <a:t>취업</a:t>
                  </a:r>
                  <a:endParaRPr lang="ko-KR" altLang="en-US" dirty="0"/>
                </a:p>
              </p:txBody>
            </p:sp>
          </p:grpSp>
          <p:sp>
            <p:nvSpPr>
              <p:cNvPr id="67" name="도형 66"/>
              <p:cNvSpPr/>
              <p:nvPr/>
            </p:nvSpPr>
            <p:spPr>
              <a:xfrm rot="14190320">
                <a:off x="3394941" y="1411205"/>
                <a:ext cx="779209" cy="902519"/>
              </a:xfrm>
              <a:prstGeom prst="swooshArrow">
                <a:avLst>
                  <a:gd name="adj1" fmla="val 25000"/>
                  <a:gd name="adj2" fmla="val 25000"/>
                </a:avLst>
              </a:prstGeom>
              <a:gradFill>
                <a:gsLst>
                  <a:gs pos="5000">
                    <a:srgbClr val="9BC6FB"/>
                  </a:gs>
                  <a:gs pos="100000">
                    <a:srgbClr val="9BC6FB"/>
                  </a:gs>
                </a:gsLst>
                <a:lin ang="2400000" scaled="0"/>
              </a:gradFill>
              <a:scene3d>
                <a:camera prst="orthographicFront"/>
                <a:lightRig rig="freezing" dir="t"/>
              </a:scene3d>
              <a:sp3d prstMaterial="metal">
                <a:bevelT/>
                <a:bevelB/>
              </a:sp3d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68" name="도형 67"/>
              <p:cNvSpPr/>
              <p:nvPr/>
            </p:nvSpPr>
            <p:spPr>
              <a:xfrm rot="351528">
                <a:off x="8005318" y="1159701"/>
                <a:ext cx="940293" cy="1008019"/>
              </a:xfrm>
              <a:prstGeom prst="swooshArrow">
                <a:avLst>
                  <a:gd name="adj1" fmla="val 25000"/>
                  <a:gd name="adj2" fmla="val 25000"/>
                </a:avLst>
              </a:prstGeom>
              <a:gradFill>
                <a:gsLst>
                  <a:gs pos="0">
                    <a:srgbClr val="9BC6FB">
                      <a:alpha val="40000"/>
                    </a:srgbClr>
                  </a:gs>
                  <a:gs pos="100000">
                    <a:srgbClr val="9BC6FB"/>
                  </a:gs>
                </a:gsLst>
                <a:lin ang="2400000" scaled="0"/>
              </a:gradFill>
              <a:scene3d>
                <a:camera prst="orthographicFront"/>
                <a:lightRig rig="freezing" dir="t"/>
              </a:scene3d>
              <a:sp3d prstMaterial="metal">
                <a:bevelT/>
                <a:bevelB/>
              </a:sp3d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69" name="도형 68"/>
              <p:cNvSpPr/>
              <p:nvPr/>
            </p:nvSpPr>
            <p:spPr>
              <a:xfrm rot="13117211">
                <a:off x="3417820" y="5057831"/>
                <a:ext cx="1461569" cy="1231828"/>
              </a:xfrm>
              <a:prstGeom prst="swooshArrow">
                <a:avLst>
                  <a:gd name="adj1" fmla="val 25000"/>
                  <a:gd name="adj2" fmla="val 25000"/>
                </a:avLst>
              </a:prstGeom>
              <a:gradFill>
                <a:gsLst>
                  <a:gs pos="0">
                    <a:srgbClr val="9BC6FB">
                      <a:alpha val="6000"/>
                    </a:srgbClr>
                  </a:gs>
                  <a:gs pos="100000">
                    <a:srgbClr val="9BC6FB"/>
                  </a:gs>
                </a:gsLst>
                <a:lin ang="2400000" scaled="0"/>
              </a:gradFill>
              <a:scene3d>
                <a:camera prst="orthographicFront"/>
                <a:lightRig rig="freezing" dir="t"/>
              </a:scene3d>
              <a:sp3d prstMaterial="metal">
                <a:bevelT/>
                <a:bevelB/>
              </a:sp3d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63" name="TextBox 62"/>
            <p:cNvSpPr txBox="1"/>
            <p:nvPr/>
          </p:nvSpPr>
          <p:spPr>
            <a:xfrm>
              <a:off x="4212464" y="2232454"/>
              <a:ext cx="894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사업체</a:t>
              </a:r>
              <a:endParaRPr lang="ko-KR" alt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285975" y="2226138"/>
              <a:ext cx="745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학 생</a:t>
              </a:r>
              <a:endParaRPr lang="ko-KR" altLang="en-US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611499" y="5527991"/>
              <a:ext cx="1115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훈련기관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5737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3798" y="514433"/>
            <a:ext cx="1024640" cy="384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rPr>
              <a:t>교육훈련</a:t>
            </a:r>
            <a:endParaRPr lang="ko-KR" altLang="en-US" dirty="0">
              <a:gradFill>
                <a:gsLst>
                  <a:gs pos="0">
                    <a:srgbClr val="61A6F9"/>
                  </a:gs>
                  <a:gs pos="53000">
                    <a:srgbClr val="4B5EAE">
                      <a:alpha val="61000"/>
                    </a:srgbClr>
                  </a:gs>
                  <a:gs pos="100000">
                    <a:srgbClr val="33105D">
                      <a:alpha val="69000"/>
                    </a:srgbClr>
                  </a:gs>
                </a:gsLst>
                <a:lin ang="5400000" scaled="0"/>
              </a:gra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9023" y="802314"/>
            <a:ext cx="2901756" cy="612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3200" dirty="0" smtClean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맞춤형훈련센터</a:t>
            </a:r>
            <a:endParaRPr lang="ko-KR" altLang="en-US" sz="3200" dirty="0">
              <a:solidFill>
                <a:srgbClr val="33105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6096000" y="205098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096000" y="6224623"/>
            <a:ext cx="0" cy="211596"/>
          </a:xfrm>
          <a:prstGeom prst="line">
            <a:avLst/>
          </a:prstGeom>
          <a:ln w="63500" cap="rnd">
            <a:solidFill>
              <a:srgbClr val="33105D">
                <a:alpha val="6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1914" y="6477381"/>
            <a:ext cx="348173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dirty="0" smtClean="0">
                <a:solidFill>
                  <a:srgbClr val="64698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04</a:t>
            </a:r>
            <a:endParaRPr lang="ko-KR" altLang="en-US" sz="1400" dirty="0">
              <a:solidFill>
                <a:srgbClr val="64698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108" name="그룹 107"/>
          <p:cNvGrpSpPr/>
          <p:nvPr/>
        </p:nvGrpSpPr>
        <p:grpSpPr>
          <a:xfrm>
            <a:off x="3353840" y="203227"/>
            <a:ext cx="1433634" cy="390995"/>
            <a:chOff x="4157837" y="2640909"/>
            <a:chExt cx="1315829" cy="241694"/>
          </a:xfrm>
        </p:grpSpPr>
        <p:sp>
          <p:nvSpPr>
            <p:cNvPr id="109" name="모서리가 둥근 직사각형 108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366894" y="2664092"/>
              <a:ext cx="896305" cy="203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진행 절차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grpSp>
        <p:nvGrpSpPr>
          <p:cNvPr id="111" name="그룹 110"/>
          <p:cNvGrpSpPr/>
          <p:nvPr/>
        </p:nvGrpSpPr>
        <p:grpSpPr>
          <a:xfrm>
            <a:off x="1728479" y="203369"/>
            <a:ext cx="1450853" cy="392362"/>
            <a:chOff x="4157837" y="2640909"/>
            <a:chExt cx="1315829" cy="241694"/>
          </a:xfrm>
        </p:grpSpPr>
        <p:sp>
          <p:nvSpPr>
            <p:cNvPr id="112" name="모서리가 둥근 직사각형 111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226081" y="2657145"/>
              <a:ext cx="1179339" cy="202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맞춤훈련안내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grpSp>
        <p:nvGrpSpPr>
          <p:cNvPr id="114" name="그룹 113"/>
          <p:cNvGrpSpPr/>
          <p:nvPr/>
        </p:nvGrpSpPr>
        <p:grpSpPr>
          <a:xfrm>
            <a:off x="103112" y="203369"/>
            <a:ext cx="1485898" cy="392362"/>
            <a:chOff x="4157837" y="2640909"/>
            <a:chExt cx="1315829" cy="241694"/>
          </a:xfrm>
        </p:grpSpPr>
        <p:sp>
          <p:nvSpPr>
            <p:cNvPr id="115" name="모서리가 둥근 직사각형 114"/>
            <p:cNvSpPr/>
            <p:nvPr/>
          </p:nvSpPr>
          <p:spPr>
            <a:xfrm>
              <a:off x="4157837" y="2640909"/>
              <a:ext cx="1315829" cy="241694"/>
            </a:xfrm>
            <a:prstGeom prst="roundRect">
              <a:avLst>
                <a:gd name="adj" fmla="val 50000"/>
              </a:avLst>
            </a:prstGeom>
            <a:solidFill>
              <a:srgbClr val="33105D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81975" y="2658133"/>
              <a:ext cx="864060" cy="202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50" dirty="0" smtClean="0">
                  <a:solidFill>
                    <a:schemeClr val="bg1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rPr>
                <a:t>센터 소개</a:t>
              </a:r>
              <a:endParaRPr lang="ko-KR" altLang="en-US" sz="1400" spc="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endParaRPr>
            </a:p>
          </p:txBody>
        </p:sp>
      </p:grpSp>
      <p:sp>
        <p:nvSpPr>
          <p:cNvPr id="119" name="직사각형 118"/>
          <p:cNvSpPr/>
          <p:nvPr/>
        </p:nvSpPr>
        <p:spPr>
          <a:xfrm>
            <a:off x="1728479" y="198783"/>
            <a:ext cx="1450853" cy="395394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sp>
        <p:nvSpPr>
          <p:cNvPr id="121" name="직사각형 120"/>
          <p:cNvSpPr/>
          <p:nvPr/>
        </p:nvSpPr>
        <p:spPr>
          <a:xfrm>
            <a:off x="103112" y="198490"/>
            <a:ext cx="1485898" cy="395687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77"/>
          </a:p>
        </p:txBody>
      </p:sp>
      <p:grpSp>
        <p:nvGrpSpPr>
          <p:cNvPr id="94" name="그룹 93"/>
          <p:cNvGrpSpPr/>
          <p:nvPr/>
        </p:nvGrpSpPr>
        <p:grpSpPr>
          <a:xfrm>
            <a:off x="5130343" y="2681850"/>
            <a:ext cx="1919116" cy="1273335"/>
            <a:chOff x="913743" y="2509308"/>
            <a:chExt cx="1919116" cy="1273335"/>
          </a:xfrm>
        </p:grpSpPr>
        <p:sp>
          <p:nvSpPr>
            <p:cNvPr id="95" name="TextBox 94"/>
            <p:cNvSpPr txBox="1"/>
            <p:nvPr/>
          </p:nvSpPr>
          <p:spPr>
            <a:xfrm>
              <a:off x="973050" y="2688464"/>
              <a:ext cx="1800493" cy="372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dirty="0" smtClean="0">
                  <a:gradFill>
                    <a:gsLst>
                      <a:gs pos="0">
                        <a:srgbClr val="61A6F9"/>
                      </a:gs>
                      <a:gs pos="53000">
                        <a:srgbClr val="4B5EAE">
                          <a:alpha val="61000"/>
                        </a:srgbClr>
                      </a:gs>
                      <a:gs pos="100000">
                        <a:srgbClr val="33105D">
                          <a:alpha val="69000"/>
                        </a:srgbClr>
                      </a:gs>
                    </a:gsLst>
                    <a:lin ang="5400000" scaled="0"/>
                  </a:gra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맞춤형훈련센터</a:t>
              </a:r>
              <a:endParaRPr lang="en-US" altLang="ko-KR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913743" y="3009714"/>
              <a:ext cx="1919116" cy="634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3200" dirty="0" smtClean="0">
                  <a:solidFill>
                    <a:srgbClr val="33105D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진행 절차</a:t>
              </a:r>
              <a:endParaRPr lang="ko-KR" altLang="en-US" sz="3200" dirty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cxnSp>
          <p:nvCxnSpPr>
            <p:cNvPr id="97" name="직선 연결선 96"/>
            <p:cNvCxnSpPr/>
            <p:nvPr/>
          </p:nvCxnSpPr>
          <p:spPr>
            <a:xfrm>
              <a:off x="1608988" y="2509308"/>
              <a:ext cx="503151" cy="0"/>
            </a:xfrm>
            <a:prstGeom prst="line">
              <a:avLst/>
            </a:prstGeom>
            <a:ln w="82550" cap="rnd">
              <a:solidFill>
                <a:srgbClr val="33105D">
                  <a:alpha val="6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연결선 97"/>
            <p:cNvCxnSpPr/>
            <p:nvPr/>
          </p:nvCxnSpPr>
          <p:spPr>
            <a:xfrm>
              <a:off x="1608988" y="3782643"/>
              <a:ext cx="503151" cy="0"/>
            </a:xfrm>
            <a:prstGeom prst="line">
              <a:avLst/>
            </a:prstGeom>
            <a:ln w="82550" cap="rnd">
              <a:solidFill>
                <a:srgbClr val="33105D">
                  <a:alpha val="6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956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P spid="119" grpId="1" animBg="1"/>
      <p:bldP spid="1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4850892" y="-775873"/>
            <a:ext cx="3573447" cy="7930555"/>
            <a:chOff x="4348615" y="-754152"/>
            <a:chExt cx="3573447" cy="8090220"/>
          </a:xfrm>
        </p:grpSpPr>
        <p:sp>
          <p:nvSpPr>
            <p:cNvPr id="147" name="타원 146"/>
            <p:cNvSpPr/>
            <p:nvPr/>
          </p:nvSpPr>
          <p:spPr>
            <a:xfrm>
              <a:off x="5023129" y="-754152"/>
              <a:ext cx="1670862" cy="1670862"/>
            </a:xfrm>
            <a:prstGeom prst="ellipse">
              <a:avLst/>
            </a:prstGeom>
            <a:solidFill>
              <a:srgbClr val="33105D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8" name="직선 연결선 147"/>
            <p:cNvCxnSpPr/>
            <p:nvPr/>
          </p:nvCxnSpPr>
          <p:spPr>
            <a:xfrm>
              <a:off x="5858560" y="947190"/>
              <a:ext cx="1" cy="6388878"/>
            </a:xfrm>
            <a:prstGeom prst="line">
              <a:avLst/>
            </a:prstGeom>
            <a:ln w="82550" cap="sq">
              <a:solidFill>
                <a:srgbClr val="33105D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5376556" y="194988"/>
              <a:ext cx="954107" cy="32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spc="100" dirty="0" smtClean="0"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진행절차</a:t>
              </a:r>
              <a:endParaRPr lang="en-US" altLang="ko-KR" sz="1400" spc="100" dirty="0" smtClean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grpSp>
          <p:nvGrpSpPr>
            <p:cNvPr id="3" name="그룹 2"/>
            <p:cNvGrpSpPr/>
            <p:nvPr/>
          </p:nvGrpSpPr>
          <p:grpSpPr>
            <a:xfrm>
              <a:off x="4505427" y="1752143"/>
              <a:ext cx="1492455" cy="757165"/>
              <a:chOff x="4505427" y="1752143"/>
              <a:chExt cx="1492455" cy="757165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>
                <a:off x="4505427" y="1752143"/>
                <a:ext cx="1492455" cy="26734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" name="그룹 12"/>
              <p:cNvGrpSpPr/>
              <p:nvPr/>
            </p:nvGrpSpPr>
            <p:grpSpPr>
              <a:xfrm>
                <a:off x="4615796" y="1803337"/>
                <a:ext cx="1326268" cy="705971"/>
                <a:chOff x="4615796" y="1803337"/>
                <a:chExt cx="1326268" cy="705971"/>
              </a:xfrm>
            </p:grpSpPr>
            <p:sp>
              <p:nvSpPr>
                <p:cNvPr id="153" name="타원 152"/>
                <p:cNvSpPr/>
                <p:nvPr/>
              </p:nvSpPr>
              <p:spPr>
                <a:xfrm>
                  <a:off x="5777107" y="1803337"/>
                  <a:ext cx="164957" cy="164957"/>
                </a:xfrm>
                <a:prstGeom prst="ellipse">
                  <a:avLst/>
                </a:prstGeom>
                <a:solidFill>
                  <a:srgbClr val="33105D">
                    <a:alpha val="6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TextBox 163"/>
                <p:cNvSpPr txBox="1"/>
                <p:nvPr/>
              </p:nvSpPr>
              <p:spPr>
                <a:xfrm>
                  <a:off x="4615796" y="2213842"/>
                  <a:ext cx="1188146" cy="2954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lnSpc>
                      <a:spcPct val="110000"/>
                    </a:lnSpc>
                  </a:pPr>
                  <a:r>
                    <a:rPr lang="ko-KR" altLang="en-US" sz="1200" spc="5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맞춤훈련 신청</a:t>
                  </a:r>
                  <a:endParaRPr lang="ko-KR" altLang="en-US" sz="1200" spc="50" dirty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endParaRPr>
                </a:p>
              </p:txBody>
            </p:sp>
          </p:grpSp>
        </p:grpSp>
        <p:grpSp>
          <p:nvGrpSpPr>
            <p:cNvPr id="6" name="그룹 5"/>
            <p:cNvGrpSpPr/>
            <p:nvPr/>
          </p:nvGrpSpPr>
          <p:grpSpPr>
            <a:xfrm>
              <a:off x="4348615" y="4265970"/>
              <a:ext cx="1593449" cy="808910"/>
              <a:chOff x="4404433" y="4000544"/>
              <a:chExt cx="1593449" cy="808910"/>
            </a:xfrm>
          </p:grpSpPr>
          <p:sp>
            <p:nvSpPr>
              <p:cNvPr id="166" name="TextBox 165"/>
              <p:cNvSpPr txBox="1"/>
              <p:nvPr/>
            </p:nvSpPr>
            <p:spPr>
              <a:xfrm>
                <a:off x="4404433" y="4513988"/>
                <a:ext cx="1508746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훈련직종 직무분석</a:t>
                </a:r>
                <a:endParaRPr lang="ko-KR" altLang="en-US" sz="1200" spc="50" dirty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  <p:grpSp>
            <p:nvGrpSpPr>
              <p:cNvPr id="42" name="그룹 41"/>
              <p:cNvGrpSpPr/>
              <p:nvPr/>
            </p:nvGrpSpPr>
            <p:grpSpPr>
              <a:xfrm>
                <a:off x="4505427" y="4000544"/>
                <a:ext cx="1492455" cy="295466"/>
                <a:chOff x="4504402" y="5323656"/>
                <a:chExt cx="1492455" cy="295466"/>
              </a:xfrm>
            </p:grpSpPr>
            <p:sp>
              <p:nvSpPr>
                <p:cNvPr id="43" name="모서리가 둥근 직사각형 42"/>
                <p:cNvSpPr/>
                <p:nvPr/>
              </p:nvSpPr>
              <p:spPr>
                <a:xfrm>
                  <a:off x="4504402" y="5337717"/>
                  <a:ext cx="1492455" cy="2673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타원 43"/>
                <p:cNvSpPr/>
                <p:nvPr/>
              </p:nvSpPr>
              <p:spPr>
                <a:xfrm>
                  <a:off x="5776082" y="5388911"/>
                  <a:ext cx="164957" cy="164957"/>
                </a:xfrm>
                <a:prstGeom prst="ellipse">
                  <a:avLst/>
                </a:prstGeom>
                <a:solidFill>
                  <a:srgbClr val="33105D">
                    <a:alpha val="6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4632208" y="5323656"/>
                  <a:ext cx="742512" cy="2954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lnSpc>
                      <a:spcPct val="110000"/>
                    </a:lnSpc>
                  </a:pPr>
                  <a:r>
                    <a:rPr lang="en-US" altLang="ko-KR" sz="1200" spc="5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0</a:t>
                  </a:r>
                  <a:r>
                    <a:rPr lang="en-US" altLang="ko-KR" sz="1200" spc="50" dirty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3</a:t>
                  </a:r>
                  <a:r>
                    <a:rPr lang="en-US" altLang="ko-KR" sz="1200" spc="5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. </a:t>
                  </a:r>
                  <a:r>
                    <a:rPr lang="ko-KR" altLang="en-US" sz="1200" spc="50" dirty="0" smtClean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rPr>
                    <a:t>센터</a:t>
                  </a:r>
                  <a:endParaRPr lang="ko-KR" altLang="en-US" sz="1200" spc="50" dirty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endParaRPr>
                </a:p>
              </p:txBody>
            </p:sp>
          </p:grpSp>
        </p:grpSp>
        <p:grpSp>
          <p:nvGrpSpPr>
            <p:cNvPr id="5" name="그룹 4"/>
            <p:cNvGrpSpPr/>
            <p:nvPr/>
          </p:nvGrpSpPr>
          <p:grpSpPr>
            <a:xfrm>
              <a:off x="5784513" y="5561786"/>
              <a:ext cx="2137549" cy="727713"/>
              <a:chOff x="5784513" y="5115690"/>
              <a:chExt cx="2137549" cy="727713"/>
            </a:xfrm>
          </p:grpSpPr>
          <p:grpSp>
            <p:nvGrpSpPr>
              <p:cNvPr id="46" name="그룹 45"/>
              <p:cNvGrpSpPr/>
              <p:nvPr/>
            </p:nvGrpSpPr>
            <p:grpSpPr>
              <a:xfrm>
                <a:off x="5784513" y="5115690"/>
                <a:ext cx="1492455" cy="295466"/>
                <a:chOff x="5720264" y="2880453"/>
                <a:chExt cx="1492455" cy="295466"/>
              </a:xfrm>
            </p:grpSpPr>
            <p:sp>
              <p:nvSpPr>
                <p:cNvPr id="47" name="모서리가 둥근 직사각형 46"/>
                <p:cNvSpPr/>
                <p:nvPr/>
              </p:nvSpPr>
              <p:spPr>
                <a:xfrm>
                  <a:off x="5720264" y="2880453"/>
                  <a:ext cx="1492455" cy="2673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8" name="그룹 47"/>
                <p:cNvGrpSpPr/>
                <p:nvPr/>
              </p:nvGrpSpPr>
              <p:grpSpPr>
                <a:xfrm>
                  <a:off x="5776082" y="2880453"/>
                  <a:ext cx="962086" cy="295466"/>
                  <a:chOff x="5776082" y="2870803"/>
                  <a:chExt cx="962086" cy="295466"/>
                </a:xfrm>
              </p:grpSpPr>
              <p:sp>
                <p:nvSpPr>
                  <p:cNvPr id="49" name="타원 48"/>
                  <p:cNvSpPr/>
                  <p:nvPr/>
                </p:nvSpPr>
                <p:spPr>
                  <a:xfrm>
                    <a:off x="5776082" y="2927235"/>
                    <a:ext cx="164957" cy="164957"/>
                  </a:xfrm>
                  <a:prstGeom prst="ellipse">
                    <a:avLst/>
                  </a:prstGeom>
                  <a:solidFill>
                    <a:srgbClr val="33105D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5995657" y="2870803"/>
                    <a:ext cx="742511" cy="2954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>
                      <a:lnSpc>
                        <a:spcPct val="110000"/>
                      </a:lnSpc>
                    </a:pPr>
                    <a:r>
                      <a:rPr lang="en-US" altLang="ko-KR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04. </a:t>
                    </a:r>
                    <a:r>
                      <a:rPr lang="ko-KR" altLang="en-US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기업</a:t>
                    </a:r>
                    <a:endParaRPr lang="ko-KR" altLang="en-US" sz="1200" spc="50" dirty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</p:txBody>
              </p:sp>
            </p:grpSp>
          </p:grpSp>
          <p:sp>
            <p:nvSpPr>
              <p:cNvPr id="51" name="TextBox 50"/>
              <p:cNvSpPr txBox="1"/>
              <p:nvPr/>
            </p:nvSpPr>
            <p:spPr>
              <a:xfrm>
                <a:off x="5913179" y="5547937"/>
                <a:ext cx="2008883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훈련 규모</a:t>
                </a:r>
                <a:r>
                  <a:rPr lang="en-US" altLang="ko-KR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(</a:t>
                </a: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인원</a:t>
                </a:r>
                <a:r>
                  <a:rPr lang="en-US" altLang="ko-KR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, </a:t>
                </a: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기간</a:t>
                </a:r>
                <a:r>
                  <a:rPr lang="en-US" altLang="ko-KR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)</a:t>
                </a: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확정</a:t>
                </a:r>
                <a:endParaRPr lang="ko-KR" altLang="en-US" sz="1200" spc="50" dirty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</p:grpSp>
        <p:grpSp>
          <p:nvGrpSpPr>
            <p:cNvPr id="9" name="그룹 8"/>
            <p:cNvGrpSpPr/>
            <p:nvPr/>
          </p:nvGrpSpPr>
          <p:grpSpPr>
            <a:xfrm>
              <a:off x="5773559" y="2918483"/>
              <a:ext cx="1630475" cy="774007"/>
              <a:chOff x="5777107" y="2723021"/>
              <a:chExt cx="1630475" cy="774007"/>
            </a:xfrm>
          </p:grpSpPr>
          <p:grpSp>
            <p:nvGrpSpPr>
              <p:cNvPr id="28" name="그룹 27"/>
              <p:cNvGrpSpPr/>
              <p:nvPr/>
            </p:nvGrpSpPr>
            <p:grpSpPr>
              <a:xfrm>
                <a:off x="5777107" y="2723021"/>
                <a:ext cx="1492455" cy="300283"/>
                <a:chOff x="5712858" y="2930232"/>
                <a:chExt cx="1492455" cy="300283"/>
              </a:xfrm>
            </p:grpSpPr>
            <p:sp>
              <p:nvSpPr>
                <p:cNvPr id="29" name="모서리가 둥근 직사각형 28"/>
                <p:cNvSpPr/>
                <p:nvPr/>
              </p:nvSpPr>
              <p:spPr>
                <a:xfrm>
                  <a:off x="5712858" y="2930232"/>
                  <a:ext cx="1492455" cy="2673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0" name="그룹 29"/>
                <p:cNvGrpSpPr/>
                <p:nvPr/>
              </p:nvGrpSpPr>
              <p:grpSpPr>
                <a:xfrm>
                  <a:off x="5776082" y="2935049"/>
                  <a:ext cx="1374649" cy="295466"/>
                  <a:chOff x="5776082" y="2925399"/>
                  <a:chExt cx="1374649" cy="295466"/>
                </a:xfrm>
              </p:grpSpPr>
              <p:sp>
                <p:nvSpPr>
                  <p:cNvPr id="31" name="타원 30"/>
                  <p:cNvSpPr/>
                  <p:nvPr/>
                </p:nvSpPr>
                <p:spPr>
                  <a:xfrm>
                    <a:off x="5776082" y="2967865"/>
                    <a:ext cx="164957" cy="164957"/>
                  </a:xfrm>
                  <a:prstGeom prst="ellipse">
                    <a:avLst/>
                  </a:prstGeom>
                  <a:solidFill>
                    <a:srgbClr val="33105D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6004263" y="2925399"/>
                    <a:ext cx="1146468" cy="29546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>
                      <a:lnSpc>
                        <a:spcPct val="110000"/>
                      </a:lnSpc>
                    </a:pPr>
                    <a:r>
                      <a:rPr lang="en-US" altLang="ko-KR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02. </a:t>
                    </a:r>
                    <a:r>
                      <a:rPr lang="ko-KR" altLang="en-US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기업</a:t>
                    </a:r>
                    <a:r>
                      <a:rPr lang="en-US" altLang="ko-KR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, </a:t>
                    </a:r>
                    <a:r>
                      <a:rPr lang="ko-KR" altLang="en-US" sz="1200" spc="50" dirty="0" smtClean="0">
                        <a:solidFill>
                          <a:srgbClr val="33105D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rPr>
                      <a:t>센터</a:t>
                    </a:r>
                    <a:endParaRPr lang="ko-KR" altLang="en-US" sz="1200" spc="50" dirty="0">
                      <a:solidFill>
                        <a:srgbClr val="33105D"/>
                      </a:solidFill>
                      <a:latin typeface="나눔스퀘어" panose="020B0600000101010101" pitchFamily="50" charset="-127"/>
                      <a:ea typeface="나눔스퀘어" panose="020B0600000101010101" pitchFamily="50" charset="-127"/>
                    </a:endParaRPr>
                  </a:p>
                </p:txBody>
              </p:sp>
            </p:grpSp>
          </p:grpSp>
          <p:sp>
            <p:nvSpPr>
              <p:cNvPr id="53" name="TextBox 52"/>
              <p:cNvSpPr txBox="1"/>
              <p:nvPr/>
            </p:nvSpPr>
            <p:spPr>
              <a:xfrm>
                <a:off x="5857158" y="3201562"/>
                <a:ext cx="1550424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ko-KR" altLang="en-US" sz="1200" spc="50" dirty="0" smtClean="0">
                    <a:solidFill>
                      <a:srgbClr val="33105D"/>
                    </a:solidFill>
                    <a:latin typeface="나눔스퀘어" panose="020B0600000101010101" pitchFamily="50" charset="-127"/>
                    <a:ea typeface="나눔스퀘어" panose="020B0600000101010101" pitchFamily="50" charset="-127"/>
                  </a:rPr>
                  <a:t>맞춤훈련 약정 체결</a:t>
                </a:r>
                <a:endParaRPr lang="ko-KR" altLang="en-US" sz="1200" spc="50" dirty="0">
                  <a:solidFill>
                    <a:srgbClr val="33105D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endParaRPr>
              </a:p>
            </p:txBody>
          </p:sp>
        </p:grpSp>
      </p:grpSp>
      <p:grpSp>
        <p:nvGrpSpPr>
          <p:cNvPr id="2" name="그룹 1"/>
          <p:cNvGrpSpPr/>
          <p:nvPr/>
        </p:nvGrpSpPr>
        <p:grpSpPr>
          <a:xfrm>
            <a:off x="913743" y="2509308"/>
            <a:ext cx="1919116" cy="1273335"/>
            <a:chOff x="913743" y="2509308"/>
            <a:chExt cx="1919116" cy="1273335"/>
          </a:xfrm>
        </p:grpSpPr>
        <p:sp>
          <p:nvSpPr>
            <p:cNvPr id="7" name="TextBox 6"/>
            <p:cNvSpPr txBox="1"/>
            <p:nvPr/>
          </p:nvSpPr>
          <p:spPr>
            <a:xfrm>
              <a:off x="973050" y="2688464"/>
              <a:ext cx="1800493" cy="372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dirty="0" smtClean="0">
                  <a:gradFill>
                    <a:gsLst>
                      <a:gs pos="0">
                        <a:srgbClr val="61A6F9"/>
                      </a:gs>
                      <a:gs pos="53000">
                        <a:srgbClr val="4B5EAE">
                          <a:alpha val="61000"/>
                        </a:srgbClr>
                      </a:gs>
                      <a:gs pos="100000">
                        <a:srgbClr val="33105D">
                          <a:alpha val="69000"/>
                        </a:srgbClr>
                      </a:gs>
                    </a:gsLst>
                    <a:lin ang="5400000" scaled="0"/>
                  </a:gra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맞춤형훈련센터</a:t>
              </a:r>
              <a:endParaRPr lang="en-US" altLang="ko-KR" dirty="0" smtClean="0">
                <a:gradFill>
                  <a:gsLst>
                    <a:gs pos="0">
                      <a:srgbClr val="61A6F9"/>
                    </a:gs>
                    <a:gs pos="53000">
                      <a:srgbClr val="4B5EAE">
                        <a:alpha val="61000"/>
                      </a:srgbClr>
                    </a:gs>
                    <a:gs pos="100000">
                      <a:srgbClr val="33105D">
                        <a:alpha val="69000"/>
                      </a:srgbClr>
                    </a:gs>
                  </a:gsLst>
                  <a:lin ang="5400000" scaled="0"/>
                </a:gra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13743" y="3009714"/>
              <a:ext cx="1919116" cy="634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ko-KR" altLang="en-US" sz="3200" dirty="0" smtClean="0">
                  <a:solidFill>
                    <a:srgbClr val="33105D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진행 절차</a:t>
              </a:r>
              <a:endParaRPr lang="ko-KR" altLang="en-US" sz="3200" dirty="0">
                <a:solidFill>
                  <a:srgbClr val="33105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cxnSp>
          <p:nvCxnSpPr>
            <p:cNvPr id="138" name="직선 연결선 137"/>
            <p:cNvCxnSpPr/>
            <p:nvPr/>
          </p:nvCxnSpPr>
          <p:spPr>
            <a:xfrm>
              <a:off x="1608988" y="2509308"/>
              <a:ext cx="503151" cy="0"/>
            </a:xfrm>
            <a:prstGeom prst="line">
              <a:avLst/>
            </a:prstGeom>
            <a:ln w="82550" cap="rnd">
              <a:solidFill>
                <a:srgbClr val="33105D">
                  <a:alpha val="6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>
              <a:off x="1608988" y="3782643"/>
              <a:ext cx="503151" cy="0"/>
            </a:xfrm>
            <a:prstGeom prst="line">
              <a:avLst/>
            </a:prstGeom>
            <a:ln w="82550" cap="rnd">
              <a:solidFill>
                <a:srgbClr val="33105D">
                  <a:alpha val="6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5097741" y="1664259"/>
            <a:ext cx="761384" cy="295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altLang="ko-KR" sz="1200" spc="50" dirty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</a:t>
            </a:r>
            <a:r>
              <a:rPr lang="en-US" altLang="ko-KR" sz="1200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</a:t>
            </a:r>
            <a:r>
              <a:rPr lang="ko-KR" altLang="en-US" sz="1200" spc="50" dirty="0" smtClean="0">
                <a:solidFill>
                  <a:srgbClr val="33105D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기업</a:t>
            </a:r>
            <a:endParaRPr lang="ko-KR" altLang="en-US" sz="1200" spc="50" dirty="0">
              <a:solidFill>
                <a:srgbClr val="33105D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122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</TotalTime>
  <Words>386</Words>
  <Application>Microsoft Office PowerPoint</Application>
  <PresentationFormat>와이드스크린</PresentationFormat>
  <Paragraphs>176</Paragraphs>
  <Slides>15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3" baseType="lpstr">
      <vt:lpstr>나눔스퀘어</vt:lpstr>
      <vt:lpstr>나눔스퀘어 Bold</vt:lpstr>
      <vt:lpstr>나눔스퀘어 ExtraBold</vt:lpstr>
      <vt:lpstr>맑은 고딕</vt:lpstr>
      <vt:lpstr>-윤고딕320</vt:lpstr>
      <vt:lpstr>Arial</vt:lpstr>
      <vt:lpstr>Kunstler Script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HP</dc:creator>
  <cp:lastModifiedBy>default</cp:lastModifiedBy>
  <cp:revision>178</cp:revision>
  <dcterms:created xsi:type="dcterms:W3CDTF">2017-09-15T05:30:34Z</dcterms:created>
  <dcterms:modified xsi:type="dcterms:W3CDTF">2017-10-19T08:21:32Z</dcterms:modified>
</cp:coreProperties>
</file>