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4" r:id="rId6"/>
    <p:sldId id="267" r:id="rId7"/>
    <p:sldId id="266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5252"/>
    <a:srgbClr val="9DC3E6"/>
    <a:srgbClr val="5493E5"/>
    <a:srgbClr val="659EE7"/>
    <a:srgbClr val="1B6FDC"/>
    <a:srgbClr val="C54A00"/>
    <a:srgbClr val="92A3BD"/>
    <a:srgbClr val="13BD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D4F848E-0021-4DB4-89FF-47EA30533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F50CDAD5-4424-4A74-A015-A7D4324F39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BD76A06-8AB4-407C-86D4-18D16BB89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4956-A937-4A28-92E8-150F8D2A1C99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A583B25-D9F1-428A-A0F7-D10E06912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496FE979-6AE9-4747-96C4-3E90A12CD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4DAB-3BEC-4941-8AB2-B0342DB37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765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D672DD3B-0F6E-461C-BA56-A9948EBB3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6A84526B-460F-497C-BF9D-C45E68995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FD7E2584-6E8D-4064-8AD9-F62B84A5D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4956-A937-4A28-92E8-150F8D2A1C99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003F50A2-34FC-4DB5-8442-77B2EF790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DFA8A0A-36EE-41B2-AFE6-55D6566A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4DAB-3BEC-4941-8AB2-B0342DB37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439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B1535E63-814F-46D7-BCA8-622EDB95BA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6FD98F80-DE0D-44CE-899E-9405673D81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00644765-71B2-4D84-8F12-AD9DE8683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4956-A937-4A28-92E8-150F8D2A1C99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79ED322F-2AF1-4E93-812F-FDADF892E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BEE78156-924C-4D6C-8243-805FF0257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4DAB-3BEC-4941-8AB2-B0342DB37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883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FBB01C-D604-41F5-AA7A-C56CE8E54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804AA029-A271-47ED-A300-2C7239B00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B882A5EE-D8EE-4090-B293-D6770E698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4956-A937-4A28-92E8-150F8D2A1C99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55556F0D-C9EB-4F7D-8038-1CC52000D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BCD28894-9177-4451-86A7-29CBC0F9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4DAB-3BEC-4941-8AB2-B0342DB37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9654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92B299A5-994A-42DB-9DE7-CD6414EB5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E258D599-C6D6-4E51-BB5C-15E91C62B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BD9AD3B-E7C6-402D-A793-67266B614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4956-A937-4A28-92E8-150F8D2A1C99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2BE1C89-007D-4B81-8413-005E1A35E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6DB59C3-181D-4C97-A5C6-4D39BC013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4DAB-3BEC-4941-8AB2-B0342DB37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887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044D2FB-B8E4-4033-8C2A-55EC1F95C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3DEE27D0-2B52-47B3-B4E8-92A6F093EF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439BC0A6-00DC-4EF0-BB9D-2954D79483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9D716F6-0142-4CA1-83F5-2AB76BD6E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4956-A937-4A28-92E8-150F8D2A1C99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6D1ADF00-F063-4880-8CD5-79206C80B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C0F61CF-3326-4E8F-BF64-B91A7B5D0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4DAB-3BEC-4941-8AB2-B0342DB37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234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84B1FCAD-376D-44E9-AA02-2AA7DC219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78ECE121-A3B3-48BB-B074-3FEAE8B26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BB4916AA-715F-4D3F-B00B-C6C25F940E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228FB26A-496C-4A99-AF53-9AD240AD51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6D7E9C9E-CF37-406E-91B5-8214AC38F1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F4A852BD-2B64-4954-BD10-12F40AD00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4956-A937-4A28-92E8-150F8D2A1C99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0DC1258-3B40-48CD-B68B-27F4B3F8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7EFCB719-0E6C-4712-B430-327734010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4DAB-3BEC-4941-8AB2-B0342DB37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077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0DD63D51-BC2F-44D2-A128-9A2DA9A43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D74EA1B8-2E1C-4363-AF3B-31A8923C2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4956-A937-4A28-92E8-150F8D2A1C99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F5133654-EF4E-4484-B3F9-FE0372427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BFAE67FD-4B82-4191-83FF-6C31F8911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4DAB-3BEC-4941-8AB2-B0342DB37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5370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407F7E0C-86A7-4FE8-BCBB-30E058407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4956-A937-4A28-92E8-150F8D2A1C99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D3EB8228-3DC4-441D-8808-C4AFED0CF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8B330D4E-8FBA-4870-8E73-BD282CEA0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4DAB-3BEC-4941-8AB2-B0342DB37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4763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DB300C17-37CC-4F10-A745-CAC4DE26E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7895357A-4544-490F-B5E7-C5CFC687A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5E30391E-5E06-438A-A0D4-36DCAD746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957AB9B-AB39-4676-AFB6-705735CCB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4956-A937-4A28-92E8-150F8D2A1C99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9A9D30F6-DAFA-4E8F-831A-D8794C67E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F83E141A-41DB-42C4-A5B6-981A3E6D2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4DAB-3BEC-4941-8AB2-B0342DB37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42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DEAB52E7-87DD-45F5-A4F6-6429730C6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AB12D4AF-57A1-41CE-A19B-55F60FC23E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9BE816DC-421D-4289-BB2C-14DED787D9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D8D51187-2B61-4F05-A701-B9F8ABEB8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4956-A937-4A28-92E8-150F8D2A1C99}" type="datetimeFigureOut">
              <a:rPr lang="ko-KR" altLang="en-US" smtClean="0"/>
              <a:t>2017-09-29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C097715-37EF-4688-B07E-8C53B5BD5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C915E5C0-D3D8-42FA-9BE3-5FE381942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14DAB-3BEC-4941-8AB2-B0342DB372A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495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7627980-9B7B-4DE5-9DB3-194D9DD2D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40CE99D-69FD-49CC-A709-0F8F892AE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A32ADC25-1380-4266-BE48-FCBCE3DE6F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210 맨발의청춘 L" panose="02020603020101020101" pitchFamily="18" charset="-127"/>
                <a:ea typeface="210 맨발의청춘 L" panose="02020603020101020101" pitchFamily="18" charset="-127"/>
              </a:defRPr>
            </a:lvl1pPr>
          </a:lstStyle>
          <a:p>
            <a:fld id="{C6554956-A937-4A28-92E8-150F8D2A1C99}" type="datetimeFigureOut">
              <a:rPr lang="ko-KR" altLang="en-US" smtClean="0"/>
              <a:pPr/>
              <a:t>2017-09-29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A5FD6B3A-AD5F-4890-B9CE-90DD7FFC4B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210 맨발의청춘 L" panose="02020603020101020101" pitchFamily="18" charset="-127"/>
                <a:ea typeface="210 맨발의청춘 L" panose="02020603020101020101" pitchFamily="18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29A10C0-C063-4C9F-B6A3-B171B6BB47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210 맨발의청춘 L" panose="02020603020101020101" pitchFamily="18" charset="-127"/>
                <a:ea typeface="210 맨발의청춘 L" panose="02020603020101020101" pitchFamily="18" charset="-127"/>
              </a:defRPr>
            </a:lvl1pPr>
          </a:lstStyle>
          <a:p>
            <a:fld id="{B9814DAB-3BEC-4941-8AB2-B0342DB372A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45394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210 맨발의청춘 L" panose="02020603020101020101" pitchFamily="18" charset="-127"/>
          <a:ea typeface="210 맨발의청춘 L" panose="02020603020101020101" pitchFamily="18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210 맨발의청춘 L" panose="02020603020101020101" pitchFamily="18" charset="-127"/>
          <a:ea typeface="210 맨발의청춘 L" panose="02020603020101020101" pitchFamily="18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210 맨발의청춘 L" panose="02020603020101020101" pitchFamily="18" charset="-127"/>
          <a:ea typeface="210 맨발의청춘 L" panose="02020603020101020101" pitchFamily="18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210 맨발의청춘 L" panose="02020603020101020101" pitchFamily="18" charset="-127"/>
          <a:ea typeface="210 맨발의청춘 L" panose="02020603020101020101" pitchFamily="18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210 맨발의청춘 L" panose="02020603020101020101" pitchFamily="18" charset="-127"/>
          <a:ea typeface="210 맨발의청춘 L" panose="02020603020101020101" pitchFamily="18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210 맨발의청춘 L" panose="02020603020101020101" pitchFamily="18" charset="-127"/>
          <a:ea typeface="210 맨발의청춘 L" panose="02020603020101020101" pitchFamily="18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_CHOyGdDQr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8slvb7NKrl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sabled hd wallpaper에 대한 이미지 검색결과">
            <a:extLst>
              <a:ext uri="{FF2B5EF4-FFF2-40B4-BE49-F238E27FC236}">
                <a16:creationId xmlns="" xmlns:a16="http://schemas.microsoft.com/office/drawing/2014/main" id="{13B890AF-DE09-46C8-B12F-D62D33DCF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직사각형 3">
            <a:extLst>
              <a:ext uri="{FF2B5EF4-FFF2-40B4-BE49-F238E27FC236}">
                <a16:creationId xmlns="" xmlns:a16="http://schemas.microsoft.com/office/drawing/2014/main" id="{C96EDAF7-3F0B-476C-9F27-D9548B608B49}"/>
              </a:ext>
            </a:extLst>
          </p:cNvPr>
          <p:cNvSpPr/>
          <p:nvPr/>
        </p:nvSpPr>
        <p:spPr>
          <a:xfrm>
            <a:off x="0" y="-93306"/>
            <a:ext cx="12726099" cy="685800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2D6CC86-262A-41B8-AA25-0E280A0A78DF}"/>
              </a:ext>
            </a:extLst>
          </p:cNvPr>
          <p:cNvSpPr txBox="1"/>
          <p:nvPr/>
        </p:nvSpPr>
        <p:spPr>
          <a:xfrm>
            <a:off x="9391701" y="5287366"/>
            <a:ext cx="21245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201357051 </a:t>
            </a:r>
            <a:r>
              <a:rPr lang="ko-KR" altLang="en-US" dirty="0" smtClean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우석현</a:t>
            </a:r>
            <a:endParaRPr lang="en-US" altLang="ko-KR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dirty="0" smtClean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201628024 </a:t>
            </a:r>
            <a:r>
              <a:rPr lang="ko-KR" altLang="en-US" dirty="0" smtClean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유승현</a:t>
            </a:r>
            <a:endParaRPr lang="en-US" altLang="ko-KR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dirty="0" smtClean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201628026 </a:t>
            </a:r>
            <a:r>
              <a:rPr lang="ko-KR" altLang="en-US" dirty="0" smtClean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박혜린</a:t>
            </a:r>
            <a:endParaRPr lang="en-US" altLang="ko-KR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dirty="0">
              <a:solidFill>
                <a:schemeClr val="bg1"/>
              </a:solidFill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  <a:p>
            <a:endParaRPr lang="ko-KR" altLang="en-US" dirty="0"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="" xmlns:a16="http://schemas.microsoft.com/office/drawing/2014/main" id="{D901564F-60A5-419C-B361-8259F1A76137}"/>
              </a:ext>
            </a:extLst>
          </p:cNvPr>
          <p:cNvSpPr/>
          <p:nvPr/>
        </p:nvSpPr>
        <p:spPr>
          <a:xfrm>
            <a:off x="3665375" y="1809085"/>
            <a:ext cx="4861249" cy="1707502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0" dirty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직업재활 시설론</a:t>
            </a:r>
          </a:p>
        </p:txBody>
      </p:sp>
    </p:spTree>
    <p:extLst>
      <p:ext uri="{BB962C8B-B14F-4D97-AF65-F5344CB8AC3E}">
        <p14:creationId xmlns:p14="http://schemas.microsoft.com/office/powerpoint/2010/main" val="405251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="" xmlns:a16="http://schemas.microsoft.com/office/drawing/2014/main" id="{E99A551D-37D8-4A93-B855-11265C2D9EF0}"/>
              </a:ext>
            </a:extLst>
          </p:cNvPr>
          <p:cNvSpPr/>
          <p:nvPr/>
        </p:nvSpPr>
        <p:spPr>
          <a:xfrm>
            <a:off x="883816" y="1018331"/>
            <a:ext cx="2521857" cy="4692003"/>
          </a:xfrm>
          <a:prstGeom prst="rect">
            <a:avLst/>
          </a:prstGeom>
          <a:solidFill>
            <a:srgbClr val="C54A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="" xmlns:a16="http://schemas.microsoft.com/office/drawing/2014/main" id="{E0C314AA-9620-4F93-ADF1-F73173420DDB}"/>
              </a:ext>
            </a:extLst>
          </p:cNvPr>
          <p:cNvSpPr/>
          <p:nvPr/>
        </p:nvSpPr>
        <p:spPr>
          <a:xfrm>
            <a:off x="4923971" y="1018329"/>
            <a:ext cx="2521857" cy="4692003"/>
          </a:xfrm>
          <a:prstGeom prst="rect">
            <a:avLst/>
          </a:prstGeom>
          <a:solidFill>
            <a:srgbClr val="92A3B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</p:txBody>
      </p:sp>
      <p:sp>
        <p:nvSpPr>
          <p:cNvPr id="11" name="직각 삼각형 10">
            <a:extLst>
              <a:ext uri="{FF2B5EF4-FFF2-40B4-BE49-F238E27FC236}">
                <a16:creationId xmlns="" xmlns:a16="http://schemas.microsoft.com/office/drawing/2014/main" id="{077DE20C-7678-4D12-AF77-3ADB1CBB2A74}"/>
              </a:ext>
            </a:extLst>
          </p:cNvPr>
          <p:cNvSpPr/>
          <p:nvPr/>
        </p:nvSpPr>
        <p:spPr>
          <a:xfrm flipH="1">
            <a:off x="883815" y="1018327"/>
            <a:ext cx="2521857" cy="4692003"/>
          </a:xfrm>
          <a:prstGeom prst="rtTriangl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</p:txBody>
      </p:sp>
      <p:sp>
        <p:nvSpPr>
          <p:cNvPr id="12" name="직각 삼각형 11">
            <a:extLst>
              <a:ext uri="{FF2B5EF4-FFF2-40B4-BE49-F238E27FC236}">
                <a16:creationId xmlns="" xmlns:a16="http://schemas.microsoft.com/office/drawing/2014/main" id="{42E58C2B-5EAF-4553-87DC-EF44909C90D8}"/>
              </a:ext>
            </a:extLst>
          </p:cNvPr>
          <p:cNvSpPr/>
          <p:nvPr/>
        </p:nvSpPr>
        <p:spPr>
          <a:xfrm flipH="1">
            <a:off x="4923970" y="1018327"/>
            <a:ext cx="2521857" cy="4692003"/>
          </a:xfrm>
          <a:prstGeom prst="rtTriangl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</p:txBody>
      </p:sp>
      <p:pic>
        <p:nvPicPr>
          <p:cNvPr id="15" name="그래픽 14" descr="도구">
            <a:extLst>
              <a:ext uri="{FF2B5EF4-FFF2-40B4-BE49-F238E27FC236}">
                <a16:creationId xmlns="" xmlns:a16="http://schemas.microsoft.com/office/drawing/2014/main" id="{BECB6103-9C92-42E9-ABF8-9DC5D46A5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87544" y="1407022"/>
            <a:ext cx="914400" cy="914400"/>
          </a:xfrm>
          <a:prstGeom prst="rect">
            <a:avLst/>
          </a:prstGeom>
        </p:spPr>
      </p:pic>
      <p:pic>
        <p:nvPicPr>
          <p:cNvPr id="17" name="그래픽 16" descr="사원증">
            <a:extLst>
              <a:ext uri="{FF2B5EF4-FFF2-40B4-BE49-F238E27FC236}">
                <a16:creationId xmlns="" xmlns:a16="http://schemas.microsoft.com/office/drawing/2014/main" id="{BB3A1BF8-1D84-484A-91D3-20309272482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27698" y="1407022"/>
            <a:ext cx="914400" cy="9144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0D2C335E-74C2-4242-8143-E5E61AE4C581}"/>
              </a:ext>
            </a:extLst>
          </p:cNvPr>
          <p:cNvSpPr txBox="1"/>
          <p:nvPr/>
        </p:nvSpPr>
        <p:spPr>
          <a:xfrm>
            <a:off x="1342311" y="3138799"/>
            <a:ext cx="16048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 smtClean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보조공학기기</a:t>
            </a:r>
            <a:endParaRPr lang="en-US" altLang="ko-KR" sz="2000" dirty="0">
              <a:solidFill>
                <a:schemeClr val="bg1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algn="ctr"/>
            <a:r>
              <a:rPr lang="ko-KR" altLang="en-US" sz="2000" dirty="0" smtClean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지원</a:t>
            </a:r>
            <a:endParaRPr lang="ko-KR" altLang="en-US" sz="2000" dirty="0">
              <a:solidFill>
                <a:schemeClr val="bg1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D8BB5D06-E556-498E-9C84-04334B7301AD}"/>
              </a:ext>
            </a:extLst>
          </p:cNvPr>
          <p:cNvSpPr txBox="1"/>
          <p:nvPr/>
        </p:nvSpPr>
        <p:spPr>
          <a:xfrm>
            <a:off x="5382465" y="3138798"/>
            <a:ext cx="16048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>
                <a:solidFill>
                  <a:schemeClr val="bg1"/>
                </a:solidFill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 </a:t>
            </a:r>
            <a:r>
              <a:rPr lang="ko-KR" altLang="en-US" sz="2000" dirty="0" smtClean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근로지원인</a:t>
            </a:r>
            <a:endParaRPr lang="en-US" altLang="ko-KR" sz="2000" dirty="0">
              <a:solidFill>
                <a:schemeClr val="bg1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algn="ctr"/>
            <a:r>
              <a:rPr lang="ko-KR" altLang="en-US" sz="2000" dirty="0" smtClean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지원사업</a:t>
            </a:r>
            <a:endParaRPr lang="ko-KR" altLang="en-US" sz="2000" dirty="0">
              <a:solidFill>
                <a:schemeClr val="bg1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grpSp>
        <p:nvGrpSpPr>
          <p:cNvPr id="23" name="그룹 22">
            <a:extLst>
              <a:ext uri="{FF2B5EF4-FFF2-40B4-BE49-F238E27FC236}">
                <a16:creationId xmlns="" xmlns:a16="http://schemas.microsoft.com/office/drawing/2014/main" id="{7E579950-E4BC-4513-A022-B3F0B256B732}"/>
              </a:ext>
            </a:extLst>
          </p:cNvPr>
          <p:cNvGrpSpPr/>
          <p:nvPr/>
        </p:nvGrpSpPr>
        <p:grpSpPr>
          <a:xfrm>
            <a:off x="8964124" y="1018327"/>
            <a:ext cx="2521860" cy="4692006"/>
            <a:chOff x="8964124" y="1018327"/>
            <a:chExt cx="2521860" cy="4692006"/>
          </a:xfrm>
        </p:grpSpPr>
        <p:sp>
          <p:nvSpPr>
            <p:cNvPr id="9" name="직사각형 8">
              <a:extLst>
                <a:ext uri="{FF2B5EF4-FFF2-40B4-BE49-F238E27FC236}">
                  <a16:creationId xmlns="" xmlns:a16="http://schemas.microsoft.com/office/drawing/2014/main" id="{F8359DB1-AD37-4992-B6AC-89FE13A90D60}"/>
                </a:ext>
              </a:extLst>
            </p:cNvPr>
            <p:cNvSpPr/>
            <p:nvPr/>
          </p:nvSpPr>
          <p:spPr>
            <a:xfrm>
              <a:off x="8964127" y="1018330"/>
              <a:ext cx="2521857" cy="4692003"/>
            </a:xfrm>
            <a:prstGeom prst="rect">
              <a:avLst/>
            </a:prstGeom>
            <a:solidFill>
              <a:srgbClr val="1B6FDC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210 맨발의청춘 L" panose="02020603020101020101" pitchFamily="18" charset="-127"/>
                <a:ea typeface="210 맨발의청춘 L" panose="02020603020101020101" pitchFamily="18" charset="-127"/>
              </a:endParaRPr>
            </a:p>
          </p:txBody>
        </p:sp>
        <p:sp>
          <p:nvSpPr>
            <p:cNvPr id="13" name="직각 삼각형 12">
              <a:extLst>
                <a:ext uri="{FF2B5EF4-FFF2-40B4-BE49-F238E27FC236}">
                  <a16:creationId xmlns="" xmlns:a16="http://schemas.microsoft.com/office/drawing/2014/main" id="{CFD9E8F2-49FF-49E2-8409-E6DE58732A40}"/>
                </a:ext>
              </a:extLst>
            </p:cNvPr>
            <p:cNvSpPr/>
            <p:nvPr/>
          </p:nvSpPr>
          <p:spPr>
            <a:xfrm flipH="1">
              <a:off x="8964124" y="1018327"/>
              <a:ext cx="2521857" cy="4692003"/>
            </a:xfrm>
            <a:prstGeom prst="rtTriangle">
              <a:avLst/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210 맨발의청춘 L" panose="02020603020101020101" pitchFamily="18" charset="-127"/>
                <a:ea typeface="210 맨발의청춘 L" panose="02020603020101020101" pitchFamily="18" charset="-127"/>
              </a:endParaRPr>
            </a:p>
          </p:txBody>
        </p:sp>
        <p:pic>
          <p:nvPicPr>
            <p:cNvPr id="19" name="그래픽 18" descr="휠체어에 앉은 사람">
              <a:extLst>
                <a:ext uri="{FF2B5EF4-FFF2-40B4-BE49-F238E27FC236}">
                  <a16:creationId xmlns="" xmlns:a16="http://schemas.microsoft.com/office/drawing/2014/main" id="{EF8C086B-22F5-4994-97C6-D256433070D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9842497" y="1407022"/>
              <a:ext cx="914400" cy="914400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787F999E-822F-4742-9512-D29757D0C668}"/>
                </a:ext>
              </a:extLst>
            </p:cNvPr>
            <p:cNvSpPr txBox="1"/>
            <p:nvPr/>
          </p:nvSpPr>
          <p:spPr>
            <a:xfrm>
              <a:off x="9655532" y="3163460"/>
              <a:ext cx="148117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000" dirty="0">
                  <a:solidFill>
                    <a:schemeClr val="bg1"/>
                  </a:solidFill>
                  <a:latin typeface="배달의민족 주아" panose="02020603020101020101" pitchFamily="18" charset="-127"/>
                  <a:ea typeface="배달의민족 주아" panose="02020603020101020101" pitchFamily="18" charset="-127"/>
                </a:rPr>
                <a:t>    </a:t>
              </a:r>
              <a:r>
                <a:rPr lang="ko-KR" altLang="en-US" sz="2000" dirty="0" smtClean="0">
                  <a:solidFill>
                    <a:schemeClr val="bg1"/>
                  </a:solidFill>
                  <a:latin typeface="배달의민족 주아" panose="02020603020101020101" pitchFamily="18" charset="-127"/>
                  <a:ea typeface="배달의민족 주아" panose="02020603020101020101" pitchFamily="18" charset="-127"/>
                </a:rPr>
                <a:t>장애인</a:t>
              </a:r>
              <a:endParaRPr lang="en-US" altLang="ko-KR" sz="2000" dirty="0" smtClean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endParaRPr>
            </a:p>
            <a:p>
              <a:r>
                <a:rPr lang="ko-KR" altLang="en-US" sz="2000" dirty="0" smtClean="0">
                  <a:solidFill>
                    <a:schemeClr val="bg1"/>
                  </a:solidFill>
                  <a:latin typeface="배달의민족 주아" panose="02020603020101020101" pitchFamily="18" charset="-127"/>
                  <a:ea typeface="배달의민족 주아" panose="02020603020101020101" pitchFamily="18" charset="-127"/>
                </a:rPr>
                <a:t>직업영역개발</a:t>
              </a:r>
              <a:endParaRPr lang="ko-KR" altLang="en-US" sz="2000" dirty="0">
                <a:solidFill>
                  <a:schemeClr val="bg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45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>
            <a:extLst>
              <a:ext uri="{FF2B5EF4-FFF2-40B4-BE49-F238E27FC236}">
                <a16:creationId xmlns="" xmlns:a16="http://schemas.microsoft.com/office/drawing/2014/main" id="{45408636-2EE1-4C84-8613-D9EA10FBFBB4}"/>
              </a:ext>
            </a:extLst>
          </p:cNvPr>
          <p:cNvGrpSpPr/>
          <p:nvPr/>
        </p:nvGrpSpPr>
        <p:grpSpPr>
          <a:xfrm>
            <a:off x="-56077" y="-1"/>
            <a:ext cx="1742540" cy="6868194"/>
            <a:chOff x="-46968" y="-1"/>
            <a:chExt cx="1459495" cy="6868194"/>
          </a:xfrm>
        </p:grpSpPr>
        <p:sp>
          <p:nvSpPr>
            <p:cNvPr id="4" name="직사각형 3">
              <a:extLst>
                <a:ext uri="{FF2B5EF4-FFF2-40B4-BE49-F238E27FC236}">
                  <a16:creationId xmlns="" xmlns:a16="http://schemas.microsoft.com/office/drawing/2014/main" id="{B21B2C2F-E764-445E-8C18-EDDA51C6A8C7}"/>
                </a:ext>
              </a:extLst>
            </p:cNvPr>
            <p:cNvSpPr/>
            <p:nvPr/>
          </p:nvSpPr>
          <p:spPr>
            <a:xfrm>
              <a:off x="1" y="2"/>
              <a:ext cx="1365562" cy="6868191"/>
            </a:xfrm>
            <a:prstGeom prst="rect">
              <a:avLst/>
            </a:prstGeom>
            <a:solidFill>
              <a:srgbClr val="C54A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210 맨발의청춘 L" panose="02020603020101020101" pitchFamily="18" charset="-127"/>
                <a:ea typeface="210 맨발의청춘 L" panose="02020603020101020101" pitchFamily="18" charset="-127"/>
              </a:endParaRPr>
            </a:p>
          </p:txBody>
        </p:sp>
        <p:sp>
          <p:nvSpPr>
            <p:cNvPr id="5" name="직각 삼각형 4">
              <a:extLst>
                <a:ext uri="{FF2B5EF4-FFF2-40B4-BE49-F238E27FC236}">
                  <a16:creationId xmlns="" xmlns:a16="http://schemas.microsoft.com/office/drawing/2014/main" id="{54699957-F493-4D9E-9A89-D11BD675AAAC}"/>
                </a:ext>
              </a:extLst>
            </p:cNvPr>
            <p:cNvSpPr/>
            <p:nvPr/>
          </p:nvSpPr>
          <p:spPr>
            <a:xfrm flipH="1">
              <a:off x="-1" y="-1"/>
              <a:ext cx="1365562" cy="6868191"/>
            </a:xfrm>
            <a:prstGeom prst="rtTriangle">
              <a:avLst/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210 맨발의청춘 L" panose="02020603020101020101" pitchFamily="18" charset="-127"/>
                <a:ea typeface="210 맨발의청춘 L" panose="02020603020101020101" pitchFamily="18" charset="-127"/>
              </a:endParaRPr>
            </a:p>
          </p:txBody>
        </p:sp>
        <p:pic>
          <p:nvPicPr>
            <p:cNvPr id="6" name="그래픽 5" descr="도구">
              <a:extLst>
                <a:ext uri="{FF2B5EF4-FFF2-40B4-BE49-F238E27FC236}">
                  <a16:creationId xmlns="" xmlns:a16="http://schemas.microsoft.com/office/drawing/2014/main" id="{6DFB09BC-587C-4B15-8D9D-38E615F65B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60371" y="259643"/>
              <a:ext cx="1044817" cy="1044817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="" xmlns:a16="http://schemas.microsoft.com/office/drawing/2014/main" id="{92623409-40BB-4B34-AA11-9A77340A31DA}"/>
                </a:ext>
              </a:extLst>
            </p:cNvPr>
            <p:cNvSpPr txBox="1"/>
            <p:nvPr/>
          </p:nvSpPr>
          <p:spPr>
            <a:xfrm>
              <a:off x="-46968" y="1896533"/>
              <a:ext cx="145949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000" dirty="0">
                  <a:solidFill>
                    <a:schemeClr val="bg1"/>
                  </a:solidFill>
                  <a:latin typeface="배달의민족 도현" panose="020B0600000101010101" pitchFamily="50" charset="-127"/>
                  <a:ea typeface="배달의민족 도현" panose="020B0600000101010101" pitchFamily="50" charset="-127"/>
                </a:rPr>
                <a:t>보조공학기기 </a:t>
              </a:r>
              <a:r>
                <a:rPr lang="ko-KR" altLang="en-US" sz="2000" dirty="0" smtClean="0">
                  <a:solidFill>
                    <a:schemeClr val="bg1"/>
                  </a:solidFill>
                  <a:latin typeface="배달의민족 도현" panose="020B0600000101010101" pitchFamily="50" charset="-127"/>
                  <a:ea typeface="배달의민족 도현" panose="020B0600000101010101" pitchFamily="50" charset="-127"/>
                </a:rPr>
                <a:t>지원</a:t>
              </a:r>
              <a:endParaRPr lang="ko-KR" altLang="en-US" sz="2000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endParaRPr>
            </a:p>
          </p:txBody>
        </p:sp>
      </p:grpSp>
      <p:sp>
        <p:nvSpPr>
          <p:cNvPr id="8" name="직사각형 7">
            <a:extLst>
              <a:ext uri="{FF2B5EF4-FFF2-40B4-BE49-F238E27FC236}">
                <a16:creationId xmlns="" xmlns:a16="http://schemas.microsoft.com/office/drawing/2014/main" id="{A11CE765-FE7B-4906-BB93-4647EB2BA80A}"/>
              </a:ext>
            </a:extLst>
          </p:cNvPr>
          <p:cNvSpPr/>
          <p:nvPr/>
        </p:nvSpPr>
        <p:spPr>
          <a:xfrm>
            <a:off x="2855751" y="1160947"/>
            <a:ext cx="6469932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ko-KR" altLang="en-US" sz="2000" b="1" dirty="0" smtClean="0">
                <a:solidFill>
                  <a:srgbClr val="C75252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보조공학기기지원사업이란</a:t>
            </a:r>
            <a:r>
              <a:rPr lang="en-US" altLang="ko-KR" sz="2000" b="1" dirty="0" smtClean="0">
                <a:solidFill>
                  <a:srgbClr val="C75252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</a:t>
            </a:r>
            <a:endParaRPr lang="ko-KR" altLang="en-US" sz="2000" b="1" dirty="0">
              <a:solidFill>
                <a:srgbClr val="C75252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just">
              <a:lnSpc>
                <a:spcPct val="160000"/>
              </a:lnSpc>
            </a:pPr>
            <a:r>
              <a:rPr lang="ko-KR" altLang="en-US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장애인의 </a:t>
            </a:r>
            <a:r>
              <a:rPr lang="ko-KR" altLang="en-US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고용촉진과 직업생활 안정을 도모하기 위하여 </a:t>
            </a:r>
            <a:r>
              <a:rPr lang="ko-KR" altLang="en-US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직업생활에 </a:t>
            </a:r>
            <a:r>
              <a:rPr lang="ko-KR" altLang="en-US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필요한 </a:t>
            </a:r>
            <a:endParaRPr lang="en-US" altLang="ko-KR" dirty="0" smtClean="0">
              <a:solidFill>
                <a:srgbClr val="000000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algn="just">
              <a:lnSpc>
                <a:spcPct val="160000"/>
              </a:lnSpc>
            </a:pPr>
            <a:r>
              <a:rPr lang="ko-KR" altLang="en-US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각종 </a:t>
            </a:r>
            <a:r>
              <a:rPr lang="ko-KR" altLang="en-US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보조공학기기를 고용유지조건이나 무상으로 </a:t>
            </a:r>
            <a:r>
              <a:rPr lang="ko-KR" altLang="en-US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지원하는 제도</a:t>
            </a:r>
            <a:endParaRPr lang="ko-KR" altLang="en-US" dirty="0">
              <a:solidFill>
                <a:srgbClr val="000000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="" xmlns:a16="http://schemas.microsoft.com/office/drawing/2014/main" id="{D9D6B4E6-A21E-45A7-B04C-E8779490D6CB}"/>
              </a:ext>
            </a:extLst>
          </p:cNvPr>
          <p:cNvSpPr/>
          <p:nvPr/>
        </p:nvSpPr>
        <p:spPr>
          <a:xfrm>
            <a:off x="2855751" y="3199641"/>
            <a:ext cx="4304169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2000" b="1" kern="0" dirty="0" smtClean="0">
                <a:solidFill>
                  <a:srgbClr val="C75252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사업종류</a:t>
            </a:r>
            <a:endParaRPr lang="ko-KR" altLang="en-US" sz="2000" kern="0" dirty="0">
              <a:solidFill>
                <a:srgbClr val="C75252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marL="285750" indent="-285750" algn="just" fontAlgn="base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ko-KR" altLang="en-US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보조공학기기 </a:t>
            </a:r>
            <a:r>
              <a:rPr lang="ko-KR" altLang="en-US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고용유지조건 </a:t>
            </a:r>
            <a:r>
              <a:rPr lang="ko-KR" altLang="en-US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지원</a:t>
            </a:r>
            <a:endParaRPr lang="ko-KR" altLang="en-US" sz="1600" kern="0" dirty="0" smtClean="0">
              <a:solidFill>
                <a:srgbClr val="000000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marL="285750" indent="-285750" algn="just" fontAlgn="base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ko-KR" altLang="en-US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보조공학기기 </a:t>
            </a:r>
            <a:r>
              <a:rPr lang="ko-KR" altLang="en-US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무상지원 </a:t>
            </a:r>
            <a:endParaRPr lang="ko-KR" altLang="en-US" kern="0" dirty="0" smtClean="0">
              <a:solidFill>
                <a:srgbClr val="000000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marL="285750" indent="-285750" algn="just" fontAlgn="base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ko-KR" altLang="en-US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차량용 보조공학기기 지원</a:t>
            </a:r>
          </a:p>
          <a:p>
            <a:pPr marL="285750" indent="-285750" algn="just" fontAlgn="base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ko-KR" altLang="en-US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보조공학기기 </a:t>
            </a:r>
            <a:r>
              <a:rPr lang="ko-KR" altLang="en-US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한시 </a:t>
            </a:r>
            <a:r>
              <a:rPr lang="ko-KR" altLang="en-US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지원</a:t>
            </a:r>
            <a:endParaRPr lang="en-US" altLang="ko-KR" kern="0" dirty="0">
              <a:solidFill>
                <a:srgbClr val="000000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8899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="" xmlns:a16="http://schemas.microsoft.com/office/drawing/2014/main" id="{DD5830AC-98EB-4AD9-BBFB-A752BB585CBF}"/>
              </a:ext>
            </a:extLst>
          </p:cNvPr>
          <p:cNvSpPr/>
          <p:nvPr/>
        </p:nvSpPr>
        <p:spPr>
          <a:xfrm>
            <a:off x="2830281" y="758228"/>
            <a:ext cx="6745043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2000" b="1" kern="0" dirty="0" smtClean="0">
                <a:solidFill>
                  <a:srgbClr val="C75252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근로지원인 지원사업이란</a:t>
            </a:r>
            <a:r>
              <a:rPr lang="en-US" altLang="ko-KR" sz="2000" b="1" kern="0" dirty="0" smtClean="0">
                <a:solidFill>
                  <a:srgbClr val="C75252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</a:t>
            </a:r>
            <a:endParaRPr lang="ko-KR" altLang="en-US" sz="2000" kern="0" dirty="0">
              <a:solidFill>
                <a:srgbClr val="000000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직장생활에서 </a:t>
            </a:r>
            <a:r>
              <a:rPr lang="ko-KR" altLang="en-US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장애인이 수행하는 직무 중 </a:t>
            </a:r>
            <a:r>
              <a:rPr lang="ko-KR" altLang="en-US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핵심업무를 제외한</a:t>
            </a:r>
            <a:r>
              <a:rPr lang="en-US" altLang="ko-KR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ko-KR" altLang="en-US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부수적인 </a:t>
            </a:r>
            <a:r>
              <a:rPr lang="ko-KR" altLang="en-US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업무를 </a:t>
            </a:r>
            <a:endParaRPr lang="en-US" altLang="ko-KR" kern="0" dirty="0" smtClean="0">
              <a:solidFill>
                <a:srgbClr val="000000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근로지원인의 </a:t>
            </a:r>
            <a:r>
              <a:rPr lang="ko-KR" altLang="en-US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도움을 받아 처리할 수 있도록 지원하는 </a:t>
            </a:r>
            <a:r>
              <a:rPr lang="ko-KR" altLang="en-US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서비스</a:t>
            </a:r>
            <a:endParaRPr lang="ko-KR" altLang="en-US" kern="0" dirty="0">
              <a:solidFill>
                <a:srgbClr val="000000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grpSp>
        <p:nvGrpSpPr>
          <p:cNvPr id="8" name="그룹 7">
            <a:extLst>
              <a:ext uri="{FF2B5EF4-FFF2-40B4-BE49-F238E27FC236}">
                <a16:creationId xmlns="" xmlns:a16="http://schemas.microsoft.com/office/drawing/2014/main" id="{F0373478-280D-4142-AE7E-EBD83980DF47}"/>
              </a:ext>
            </a:extLst>
          </p:cNvPr>
          <p:cNvGrpSpPr/>
          <p:nvPr/>
        </p:nvGrpSpPr>
        <p:grpSpPr>
          <a:xfrm>
            <a:off x="-28867" y="0"/>
            <a:ext cx="1702392" cy="6868194"/>
            <a:chOff x="7939473" y="-614234"/>
            <a:chExt cx="1426351" cy="6868194"/>
          </a:xfrm>
        </p:grpSpPr>
        <p:sp>
          <p:nvSpPr>
            <p:cNvPr id="10" name="직사각형 9">
              <a:extLst>
                <a:ext uri="{FF2B5EF4-FFF2-40B4-BE49-F238E27FC236}">
                  <a16:creationId xmlns="" xmlns:a16="http://schemas.microsoft.com/office/drawing/2014/main" id="{748E2FCC-1FC2-49A4-9833-A12BBF71DFF8}"/>
                </a:ext>
              </a:extLst>
            </p:cNvPr>
            <p:cNvSpPr/>
            <p:nvPr/>
          </p:nvSpPr>
          <p:spPr>
            <a:xfrm>
              <a:off x="7968342" y="-614234"/>
              <a:ext cx="1365561" cy="6868194"/>
            </a:xfrm>
            <a:prstGeom prst="rect">
              <a:avLst/>
            </a:prstGeom>
            <a:solidFill>
              <a:srgbClr val="92A3BD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210 맨발의청춘 L" panose="02020603020101020101" pitchFamily="18" charset="-127"/>
                <a:ea typeface="210 맨발의청춘 L" panose="02020603020101020101" pitchFamily="18" charset="-127"/>
              </a:endParaRPr>
            </a:p>
          </p:txBody>
        </p:sp>
        <p:grpSp>
          <p:nvGrpSpPr>
            <p:cNvPr id="3" name="그룹 2">
              <a:extLst>
                <a:ext uri="{FF2B5EF4-FFF2-40B4-BE49-F238E27FC236}">
                  <a16:creationId xmlns="" xmlns:a16="http://schemas.microsoft.com/office/drawing/2014/main" id="{62CE37AF-7474-479C-9625-CA0F721FC85C}"/>
                </a:ext>
              </a:extLst>
            </p:cNvPr>
            <p:cNvGrpSpPr/>
            <p:nvPr/>
          </p:nvGrpSpPr>
          <p:grpSpPr>
            <a:xfrm>
              <a:off x="7939473" y="-614234"/>
              <a:ext cx="1426351" cy="6868194"/>
              <a:chOff x="-28867" y="0"/>
              <a:chExt cx="1426351" cy="6868194"/>
            </a:xfrm>
          </p:grpSpPr>
          <p:sp>
            <p:nvSpPr>
              <p:cNvPr id="11" name="직각 삼각형 10">
                <a:extLst>
                  <a:ext uri="{FF2B5EF4-FFF2-40B4-BE49-F238E27FC236}">
                    <a16:creationId xmlns="" xmlns:a16="http://schemas.microsoft.com/office/drawing/2014/main" id="{475ED6BB-6524-4F2C-B0A0-DC6B54B73BD2}"/>
                  </a:ext>
                </a:extLst>
              </p:cNvPr>
              <p:cNvSpPr/>
              <p:nvPr/>
            </p:nvSpPr>
            <p:spPr>
              <a:xfrm flipH="1">
                <a:off x="0" y="0"/>
                <a:ext cx="1365561" cy="6868194"/>
              </a:xfrm>
              <a:prstGeom prst="rtTriangle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latin typeface="210 맨발의청춘 L" panose="02020603020101020101" pitchFamily="18" charset="-127"/>
                  <a:ea typeface="210 맨발의청춘 L" panose="02020603020101020101" pitchFamily="18" charset="-127"/>
                </a:endParaRPr>
              </a:p>
            </p:txBody>
          </p:sp>
          <p:pic>
            <p:nvPicPr>
              <p:cNvPr id="12" name="그래픽 11" descr="사원증">
                <a:hlinkClick r:id="rId2"/>
                <a:extLst>
                  <a:ext uri="{FF2B5EF4-FFF2-40B4-BE49-F238E27FC236}">
                    <a16:creationId xmlns="" xmlns:a16="http://schemas.microsoft.com/office/drawing/2014/main" id="{6A6E63AB-11C2-475C-9053-104C5EF010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0" y="134543"/>
                <a:ext cx="1247371" cy="1247371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60D6B9E1-1091-4406-BF47-2D1D0B86B008}"/>
                  </a:ext>
                </a:extLst>
              </p:cNvPr>
              <p:cNvSpPr txBox="1"/>
              <p:nvPr/>
            </p:nvSpPr>
            <p:spPr>
              <a:xfrm>
                <a:off x="-28867" y="1896533"/>
                <a:ext cx="142635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2000" dirty="0">
                    <a:solidFill>
                      <a:schemeClr val="bg1"/>
                    </a:solidFill>
                    <a:latin typeface="배달의민족 도현" panose="020B0600000101010101" pitchFamily="50" charset="-127"/>
                    <a:ea typeface="배달의민족 도현" panose="020B0600000101010101" pitchFamily="50" charset="-127"/>
                  </a:rPr>
                  <a:t>근로지원인</a:t>
                </a:r>
                <a:endParaRPr lang="en-US" altLang="ko-KR" sz="2000" dirty="0">
                  <a:solidFill>
                    <a:schemeClr val="bg1"/>
                  </a:solidFill>
                  <a:latin typeface="배달의민족 도현" panose="020B0600000101010101" pitchFamily="50" charset="-127"/>
                  <a:ea typeface="배달의민족 도현" panose="020B0600000101010101" pitchFamily="50" charset="-127"/>
                </a:endParaRPr>
              </a:p>
              <a:p>
                <a:pPr algn="ctr"/>
                <a:r>
                  <a:rPr lang="ko-KR" altLang="en-US" sz="2000" dirty="0" smtClean="0">
                    <a:solidFill>
                      <a:schemeClr val="bg1"/>
                    </a:solidFill>
                    <a:latin typeface="배달의민족 도현" panose="020B0600000101010101" pitchFamily="50" charset="-127"/>
                    <a:ea typeface="배달의민족 도현" panose="020B0600000101010101" pitchFamily="50" charset="-127"/>
                  </a:rPr>
                  <a:t>지원사업</a:t>
                </a:r>
                <a:endParaRPr lang="ko-KR" altLang="en-US" sz="2000" dirty="0">
                  <a:solidFill>
                    <a:schemeClr val="bg1"/>
                  </a:solidFill>
                  <a:latin typeface="배달의민족 도현" panose="020B0600000101010101" pitchFamily="50" charset="-127"/>
                  <a:ea typeface="배달의민족 도현" panose="020B0600000101010101" pitchFamily="50" charset="-127"/>
                </a:endParaRPr>
              </a:p>
            </p:txBody>
          </p:sp>
        </p:grpSp>
      </p:grpSp>
      <p:sp>
        <p:nvSpPr>
          <p:cNvPr id="14" name="직사각형 13">
            <a:extLst>
              <a:ext uri="{FF2B5EF4-FFF2-40B4-BE49-F238E27FC236}">
                <a16:creationId xmlns="" xmlns:a16="http://schemas.microsoft.com/office/drawing/2014/main" id="{B10D8CFA-E514-483E-B7A5-EAAF95ECAC61}"/>
              </a:ext>
            </a:extLst>
          </p:cNvPr>
          <p:cNvSpPr/>
          <p:nvPr/>
        </p:nvSpPr>
        <p:spPr>
          <a:xfrm>
            <a:off x="2830281" y="2769867"/>
            <a:ext cx="4813130" cy="324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2000" b="1" kern="0" dirty="0" smtClean="0">
                <a:solidFill>
                  <a:srgbClr val="C75252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장애유형별 </a:t>
            </a:r>
            <a:r>
              <a:rPr lang="ko-KR" altLang="en-US" sz="2000" b="1" kern="0" dirty="0">
                <a:solidFill>
                  <a:srgbClr val="C75252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근로지원 서비스 </a:t>
            </a:r>
            <a:r>
              <a:rPr lang="ko-KR" altLang="en-US" sz="2000" b="1" kern="0" dirty="0" smtClean="0">
                <a:solidFill>
                  <a:srgbClr val="C75252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예시</a:t>
            </a:r>
            <a:endParaRPr lang="ko-KR" altLang="en-US" sz="2000" kern="0" dirty="0">
              <a:solidFill>
                <a:srgbClr val="C75252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ko-KR" altLang="en-US" kern="0" dirty="0">
                <a:solidFill>
                  <a:schemeClr val="accent1">
                    <a:lumMod val="75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지체</a:t>
            </a:r>
            <a:r>
              <a:rPr lang="en-US" altLang="ko-KR" kern="0" dirty="0">
                <a:solidFill>
                  <a:schemeClr val="accent1">
                    <a:lumMod val="75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,</a:t>
            </a:r>
            <a:r>
              <a:rPr lang="ko-KR" altLang="en-US" kern="0" dirty="0" err="1">
                <a:solidFill>
                  <a:schemeClr val="accent1">
                    <a:lumMod val="75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뇌병변</a:t>
            </a:r>
            <a:r>
              <a:rPr lang="ko-KR" altLang="en-US" kern="0" dirty="0">
                <a:solidFill>
                  <a:schemeClr val="accent1">
                    <a:lumMod val="75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 </a:t>
            </a:r>
          </a:p>
          <a:p>
            <a:pPr marL="285750" indent="-285750" algn="just" fontAlgn="base">
              <a:lnSpc>
                <a:spcPct val="160000"/>
              </a:lnSpc>
              <a:buFont typeface="배달의민족 주아" panose="02020603020101020101" pitchFamily="18" charset="-127"/>
              <a:buChar char="-"/>
            </a:pPr>
            <a:r>
              <a:rPr lang="ko-KR" altLang="en-US" dirty="0" smtClean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출장 </a:t>
            </a:r>
            <a:r>
              <a:rPr lang="ko-KR" altLang="en-US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및 업무를 위한 휠체어 등 이동 지원</a:t>
            </a:r>
          </a:p>
          <a:p>
            <a:pPr algn="just" fontAlgn="base">
              <a:lnSpc>
                <a:spcPct val="160000"/>
              </a:lnSpc>
            </a:pPr>
            <a:r>
              <a:rPr lang="ko-KR" altLang="en-US" kern="0" dirty="0" smtClean="0">
                <a:solidFill>
                  <a:schemeClr val="accent1">
                    <a:lumMod val="75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시각</a:t>
            </a:r>
            <a:endParaRPr lang="en-US" altLang="ko-KR" kern="0" dirty="0" smtClean="0">
              <a:solidFill>
                <a:schemeClr val="accent1">
                  <a:lumMod val="75000"/>
                </a:schemeClr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marL="285750" indent="-285750" algn="just" fontAlgn="base">
              <a:lnSpc>
                <a:spcPct val="160000"/>
              </a:lnSpc>
              <a:buFont typeface="배달의민족 주아" panose="02020603020101020101" pitchFamily="18" charset="-127"/>
              <a:buChar char="-"/>
            </a:pPr>
            <a:r>
              <a:rPr lang="ko-KR" altLang="en-US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인터넷</a:t>
            </a:r>
            <a:r>
              <a:rPr lang="en-US" altLang="ko-KR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·</a:t>
            </a:r>
            <a:r>
              <a:rPr lang="ko-KR" altLang="en-US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신문</a:t>
            </a:r>
            <a:r>
              <a:rPr lang="en-US" altLang="ko-KR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·</a:t>
            </a:r>
            <a:r>
              <a:rPr lang="ko-KR" altLang="en-US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전문서적 등 업무와 관련한 정보 </a:t>
            </a:r>
            <a:r>
              <a:rPr lang="ko-KR" altLang="en-US" dirty="0" smtClean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검색</a:t>
            </a:r>
            <a:endParaRPr lang="en-US" altLang="ko-KR" dirty="0" smtClean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kern="0" dirty="0" smtClean="0">
                <a:solidFill>
                  <a:schemeClr val="accent1">
                    <a:lumMod val="75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청각</a:t>
            </a:r>
            <a:r>
              <a:rPr lang="en-US" altLang="ko-KR" kern="0" dirty="0" smtClean="0">
                <a:solidFill>
                  <a:schemeClr val="accent1">
                    <a:lumMod val="75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.</a:t>
            </a:r>
            <a:r>
              <a:rPr lang="ko-KR" altLang="en-US" kern="0" dirty="0" smtClean="0">
                <a:solidFill>
                  <a:schemeClr val="accent1">
                    <a:lumMod val="75000"/>
                  </a:schemeClr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언어</a:t>
            </a:r>
            <a:endParaRPr lang="en-US" altLang="ko-KR" kern="0" dirty="0" smtClean="0">
              <a:solidFill>
                <a:schemeClr val="accent1">
                  <a:lumMod val="75000"/>
                </a:schemeClr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marL="285750" indent="-285750" algn="just" fontAlgn="base">
              <a:lnSpc>
                <a:spcPct val="160000"/>
              </a:lnSpc>
              <a:buFont typeface="배달의민족 주아" panose="02020603020101020101" pitchFamily="18" charset="-127"/>
              <a:buChar char="-"/>
            </a:pPr>
            <a:r>
              <a:rPr lang="ko-KR" altLang="en-US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업무와 관련된 전화 받기</a:t>
            </a:r>
            <a:r>
              <a:rPr lang="en-US" altLang="ko-KR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r>
              <a:rPr lang="ko-KR" altLang="en-US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대화 기록 등 지원 </a:t>
            </a:r>
            <a:r>
              <a:rPr lang="ko-KR" altLang="en-US" dirty="0" smtClean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등</a:t>
            </a:r>
            <a:endParaRPr lang="ko-KR" altLang="en-US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433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>
            <a:extLst>
              <a:ext uri="{FF2B5EF4-FFF2-40B4-BE49-F238E27FC236}">
                <a16:creationId xmlns="" xmlns:a16="http://schemas.microsoft.com/office/drawing/2014/main" id="{41B03D1C-3839-4F73-9EEB-E8C568ED2A24}"/>
              </a:ext>
            </a:extLst>
          </p:cNvPr>
          <p:cNvGrpSpPr/>
          <p:nvPr/>
        </p:nvGrpSpPr>
        <p:grpSpPr>
          <a:xfrm>
            <a:off x="-83482" y="0"/>
            <a:ext cx="1843272" cy="6868194"/>
            <a:chOff x="8811468" y="1018327"/>
            <a:chExt cx="2851960" cy="4692006"/>
          </a:xfrm>
        </p:grpSpPr>
        <p:sp>
          <p:nvSpPr>
            <p:cNvPr id="15" name="직사각형 14">
              <a:extLst>
                <a:ext uri="{FF2B5EF4-FFF2-40B4-BE49-F238E27FC236}">
                  <a16:creationId xmlns="" xmlns:a16="http://schemas.microsoft.com/office/drawing/2014/main" id="{5BAD84BF-9537-485A-B0AE-E898ACCEAA88}"/>
                </a:ext>
              </a:extLst>
            </p:cNvPr>
            <p:cNvSpPr/>
            <p:nvPr/>
          </p:nvSpPr>
          <p:spPr>
            <a:xfrm>
              <a:off x="8964127" y="1018330"/>
              <a:ext cx="2521857" cy="4692003"/>
            </a:xfrm>
            <a:prstGeom prst="rect">
              <a:avLst/>
            </a:prstGeom>
            <a:solidFill>
              <a:srgbClr val="1B6FDC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210 맨발의청춘 L" panose="02020603020101020101" pitchFamily="18" charset="-127"/>
                <a:ea typeface="210 맨발의청춘 L" panose="02020603020101020101" pitchFamily="18" charset="-127"/>
              </a:endParaRPr>
            </a:p>
          </p:txBody>
        </p:sp>
        <p:sp>
          <p:nvSpPr>
            <p:cNvPr id="16" name="직각 삼각형 15">
              <a:extLst>
                <a:ext uri="{FF2B5EF4-FFF2-40B4-BE49-F238E27FC236}">
                  <a16:creationId xmlns="" xmlns:a16="http://schemas.microsoft.com/office/drawing/2014/main" id="{E546F2F8-1426-4D38-ABFE-D57DE2D22A84}"/>
                </a:ext>
              </a:extLst>
            </p:cNvPr>
            <p:cNvSpPr/>
            <p:nvPr/>
          </p:nvSpPr>
          <p:spPr>
            <a:xfrm flipH="1">
              <a:off x="8964123" y="1018327"/>
              <a:ext cx="2521857" cy="4692003"/>
            </a:xfrm>
            <a:prstGeom prst="rtTriangle">
              <a:avLst/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210 맨발의청춘 L" panose="02020603020101020101" pitchFamily="18" charset="-127"/>
                <a:ea typeface="210 맨발의청춘 L" panose="02020603020101020101" pitchFamily="18" charset="-127"/>
              </a:endParaRPr>
            </a:p>
          </p:txBody>
        </p:sp>
        <p:pic>
          <p:nvPicPr>
            <p:cNvPr id="17" name="그래픽 16" descr="휠체어에 앉은 사람">
              <a:extLst>
                <a:ext uri="{FF2B5EF4-FFF2-40B4-BE49-F238E27FC236}">
                  <a16:creationId xmlns="" xmlns:a16="http://schemas.microsoft.com/office/drawing/2014/main" id="{1DEB85F3-6C36-4A22-8FC4-E035DCB8D8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265543" y="1213594"/>
              <a:ext cx="1943813" cy="701966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68DE36DE-E93D-42B0-BA75-BA30584EDB74}"/>
                </a:ext>
              </a:extLst>
            </p:cNvPr>
            <p:cNvSpPr txBox="1"/>
            <p:nvPr/>
          </p:nvSpPr>
          <p:spPr>
            <a:xfrm>
              <a:off x="8811468" y="2335757"/>
              <a:ext cx="2851960" cy="4415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dirty="0" smtClean="0">
                  <a:solidFill>
                    <a:schemeClr val="bg1"/>
                  </a:solidFill>
                  <a:latin typeface="배달의민족 도현" panose="020B0600000101010101" pitchFamily="50" charset="-127"/>
                  <a:ea typeface="배달의민족 도현" panose="020B0600000101010101" pitchFamily="50" charset="-127"/>
                </a:rPr>
                <a:t>장애인</a:t>
              </a:r>
              <a:endParaRPr lang="en-US" altLang="ko-KR" dirty="0" smtClean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endParaRPr>
            </a:p>
            <a:p>
              <a:pPr algn="ctr"/>
              <a:r>
                <a:rPr lang="ko-KR" altLang="en-US" dirty="0" smtClean="0">
                  <a:solidFill>
                    <a:schemeClr val="bg1"/>
                  </a:solidFill>
                  <a:latin typeface="배달의민족 도현" panose="020B0600000101010101" pitchFamily="50" charset="-127"/>
                  <a:ea typeface="배달의민족 도현" panose="020B0600000101010101" pitchFamily="50" charset="-127"/>
                </a:rPr>
                <a:t>직업영역개발</a:t>
              </a:r>
              <a:endParaRPr lang="ko-KR" altLang="en-US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endParaRPr>
            </a:p>
          </p:txBody>
        </p:sp>
      </p:grpSp>
      <p:sp>
        <p:nvSpPr>
          <p:cNvPr id="5" name="직사각형 4">
            <a:extLst>
              <a:ext uri="{FF2B5EF4-FFF2-40B4-BE49-F238E27FC236}">
                <a16:creationId xmlns="" xmlns:a16="http://schemas.microsoft.com/office/drawing/2014/main" id="{EAA27764-AB8E-4BE1-B11B-D37A4D2713AE}"/>
              </a:ext>
            </a:extLst>
          </p:cNvPr>
          <p:cNvSpPr/>
          <p:nvPr/>
        </p:nvSpPr>
        <p:spPr>
          <a:xfrm>
            <a:off x="2991307" y="1270534"/>
            <a:ext cx="7234335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2000" b="1" kern="0" dirty="0" smtClean="0">
                <a:solidFill>
                  <a:srgbClr val="C75252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장애인 직업영역개발사업이란</a:t>
            </a:r>
            <a:r>
              <a:rPr lang="en-US" altLang="ko-KR" sz="2000" b="1" kern="0" dirty="0" smtClean="0">
                <a:solidFill>
                  <a:srgbClr val="C75252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?</a:t>
            </a:r>
            <a:endParaRPr lang="ko-KR" altLang="en-US" sz="2000" kern="0" dirty="0">
              <a:solidFill>
                <a:srgbClr val="000000"/>
              </a:solidFill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일반 </a:t>
            </a:r>
            <a:r>
              <a:rPr lang="ko-KR" altLang="en-US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고용시장에서 상대적으로 취약계층인 중증</a:t>
            </a:r>
            <a:r>
              <a:rPr lang="en-US" altLang="ko-KR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·</a:t>
            </a:r>
            <a:r>
              <a:rPr lang="ko-KR" altLang="en-US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여성</a:t>
            </a:r>
            <a:r>
              <a:rPr lang="en-US" altLang="ko-KR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·</a:t>
            </a:r>
            <a:r>
              <a:rPr lang="ko-KR" altLang="en-US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장년장애인을 위해 </a:t>
            </a:r>
            <a:endParaRPr lang="en-US" altLang="ko-KR" kern="0" dirty="0" smtClean="0">
              <a:solidFill>
                <a:srgbClr val="000000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새로운 전략직무를 </a:t>
            </a:r>
            <a:r>
              <a:rPr lang="ko-KR" altLang="en-US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발굴하고 고용가능성을 향상시키는 모델을 개발하는 </a:t>
            </a:r>
            <a:r>
              <a:rPr lang="ko-KR" altLang="en-US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사업</a:t>
            </a:r>
            <a:endParaRPr lang="ko-KR" altLang="en-US" kern="0" dirty="0">
              <a:solidFill>
                <a:srgbClr val="000000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sp>
        <p:nvSpPr>
          <p:cNvPr id="2" name="타원 1"/>
          <p:cNvSpPr/>
          <p:nvPr/>
        </p:nvSpPr>
        <p:spPr>
          <a:xfrm>
            <a:off x="4101912" y="4289813"/>
            <a:ext cx="1863305" cy="181154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kern="0" dirty="0" smtClean="0">
                <a:solidFill>
                  <a:srgbClr val="C7525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Type A</a:t>
            </a:r>
          </a:p>
        </p:txBody>
      </p:sp>
      <p:sp>
        <p:nvSpPr>
          <p:cNvPr id="10" name="타원 9"/>
          <p:cNvSpPr/>
          <p:nvPr/>
        </p:nvSpPr>
        <p:spPr>
          <a:xfrm>
            <a:off x="7179820" y="4289813"/>
            <a:ext cx="1863305" cy="181154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kern="0" dirty="0" smtClean="0">
                <a:solidFill>
                  <a:srgbClr val="C7525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Type B</a:t>
            </a:r>
          </a:p>
        </p:txBody>
      </p:sp>
      <p:sp>
        <p:nvSpPr>
          <p:cNvPr id="4" name="왼쪽/위쪽 화살표 3"/>
          <p:cNvSpPr/>
          <p:nvPr/>
        </p:nvSpPr>
        <p:spPr>
          <a:xfrm rot="13561810">
            <a:off x="5770654" y="2906754"/>
            <a:ext cx="1603728" cy="1603728"/>
          </a:xfrm>
          <a:prstGeom prst="leftUpArrow">
            <a:avLst>
              <a:gd name="adj1" fmla="val 20216"/>
              <a:gd name="adj2" fmla="val 25000"/>
              <a:gd name="adj3" fmla="val 2500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054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>
            <a:extLst>
              <a:ext uri="{FF2B5EF4-FFF2-40B4-BE49-F238E27FC236}">
                <a16:creationId xmlns="" xmlns:a16="http://schemas.microsoft.com/office/drawing/2014/main" id="{41B03D1C-3839-4F73-9EEB-E8C568ED2A24}"/>
              </a:ext>
            </a:extLst>
          </p:cNvPr>
          <p:cNvGrpSpPr/>
          <p:nvPr/>
        </p:nvGrpSpPr>
        <p:grpSpPr>
          <a:xfrm>
            <a:off x="-83483" y="0"/>
            <a:ext cx="1803277" cy="6868194"/>
            <a:chOff x="8811468" y="1018327"/>
            <a:chExt cx="2851960" cy="4692006"/>
          </a:xfrm>
        </p:grpSpPr>
        <p:sp>
          <p:nvSpPr>
            <p:cNvPr id="15" name="직사각형 14">
              <a:extLst>
                <a:ext uri="{FF2B5EF4-FFF2-40B4-BE49-F238E27FC236}">
                  <a16:creationId xmlns="" xmlns:a16="http://schemas.microsoft.com/office/drawing/2014/main" id="{5BAD84BF-9537-485A-B0AE-E898ACCEAA88}"/>
                </a:ext>
              </a:extLst>
            </p:cNvPr>
            <p:cNvSpPr/>
            <p:nvPr/>
          </p:nvSpPr>
          <p:spPr>
            <a:xfrm>
              <a:off x="8964127" y="1018330"/>
              <a:ext cx="2521857" cy="4692003"/>
            </a:xfrm>
            <a:prstGeom prst="rect">
              <a:avLst/>
            </a:prstGeom>
            <a:solidFill>
              <a:srgbClr val="1B6FDC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210 맨발의청춘 L" panose="02020603020101020101" pitchFamily="18" charset="-127"/>
                <a:ea typeface="210 맨발의청춘 L" panose="02020603020101020101" pitchFamily="18" charset="-127"/>
              </a:endParaRPr>
            </a:p>
          </p:txBody>
        </p:sp>
        <p:sp>
          <p:nvSpPr>
            <p:cNvPr id="16" name="직각 삼각형 15">
              <a:extLst>
                <a:ext uri="{FF2B5EF4-FFF2-40B4-BE49-F238E27FC236}">
                  <a16:creationId xmlns="" xmlns:a16="http://schemas.microsoft.com/office/drawing/2014/main" id="{E546F2F8-1426-4D38-ABFE-D57DE2D22A84}"/>
                </a:ext>
              </a:extLst>
            </p:cNvPr>
            <p:cNvSpPr/>
            <p:nvPr/>
          </p:nvSpPr>
          <p:spPr>
            <a:xfrm flipH="1">
              <a:off x="8964123" y="1018327"/>
              <a:ext cx="2521857" cy="4692003"/>
            </a:xfrm>
            <a:prstGeom prst="rtTriangle">
              <a:avLst/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210 맨발의청춘 L" panose="02020603020101020101" pitchFamily="18" charset="-127"/>
                <a:ea typeface="210 맨발의청춘 L" panose="02020603020101020101" pitchFamily="18" charset="-127"/>
              </a:endParaRPr>
            </a:p>
          </p:txBody>
        </p:sp>
        <p:pic>
          <p:nvPicPr>
            <p:cNvPr id="17" name="그래픽 16" descr="휠체어에 앉은 사람">
              <a:hlinkClick r:id="rId2"/>
              <a:extLst>
                <a:ext uri="{FF2B5EF4-FFF2-40B4-BE49-F238E27FC236}">
                  <a16:creationId xmlns="" xmlns:a16="http://schemas.microsoft.com/office/drawing/2014/main" id="{1DEB85F3-6C36-4A22-8FC4-E035DCB8D8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265543" y="1213594"/>
              <a:ext cx="1943813" cy="701966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68DE36DE-E93D-42B0-BA75-BA30584EDB74}"/>
                </a:ext>
              </a:extLst>
            </p:cNvPr>
            <p:cNvSpPr txBox="1"/>
            <p:nvPr/>
          </p:nvSpPr>
          <p:spPr>
            <a:xfrm>
              <a:off x="8811468" y="2335757"/>
              <a:ext cx="2851960" cy="4415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dirty="0" smtClean="0">
                  <a:solidFill>
                    <a:schemeClr val="bg1"/>
                  </a:solidFill>
                  <a:latin typeface="배달의민족 도현" panose="020B0600000101010101" pitchFamily="50" charset="-127"/>
                  <a:ea typeface="배달의민족 도현" panose="020B0600000101010101" pitchFamily="50" charset="-127"/>
                </a:rPr>
                <a:t>장애인</a:t>
              </a:r>
              <a:endParaRPr lang="en-US" altLang="ko-KR" dirty="0" smtClean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endParaRPr>
            </a:p>
            <a:p>
              <a:pPr algn="ctr"/>
              <a:r>
                <a:rPr lang="ko-KR" altLang="en-US" dirty="0" smtClean="0">
                  <a:solidFill>
                    <a:schemeClr val="bg1"/>
                  </a:solidFill>
                  <a:latin typeface="배달의민족 도현" panose="020B0600000101010101" pitchFamily="50" charset="-127"/>
                  <a:ea typeface="배달의민족 도현" panose="020B0600000101010101" pitchFamily="50" charset="-127"/>
                </a:rPr>
                <a:t>직업영역개발</a:t>
              </a:r>
              <a:endParaRPr lang="ko-KR" altLang="en-US" dirty="0">
                <a:solidFill>
                  <a:schemeClr val="bg1"/>
                </a:solidFill>
                <a:latin typeface="배달의민족 도현" panose="020B0600000101010101" pitchFamily="50" charset="-127"/>
                <a:ea typeface="배달의민족 도현" panose="020B0600000101010101" pitchFamily="50" charset="-127"/>
              </a:endParaRPr>
            </a:p>
          </p:txBody>
        </p:sp>
      </p:grpSp>
      <p:sp>
        <p:nvSpPr>
          <p:cNvPr id="2" name="타원 1"/>
          <p:cNvSpPr/>
          <p:nvPr/>
        </p:nvSpPr>
        <p:spPr>
          <a:xfrm>
            <a:off x="3378400" y="799604"/>
            <a:ext cx="1863305" cy="1811547"/>
          </a:xfrm>
          <a:prstGeom prst="ellipse">
            <a:avLst/>
          </a:prstGeom>
          <a:solidFill>
            <a:srgbClr val="659EE7"/>
          </a:solidFill>
          <a:ln>
            <a:solidFill>
              <a:srgbClr val="659E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kern="0" dirty="0" smtClean="0">
                <a:solidFill>
                  <a:srgbClr val="C75252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Type A</a:t>
            </a:r>
          </a:p>
          <a:p>
            <a:pPr algn="ctr"/>
            <a:r>
              <a:rPr lang="ko-KR" altLang="en-US" sz="2000" kern="0" dirty="0" smtClean="0">
                <a:solidFill>
                  <a:schemeClr val="tx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사업체 중심</a:t>
            </a:r>
            <a:endParaRPr lang="ko-KR" altLang="en-US" sz="2000" dirty="0">
              <a:solidFill>
                <a:schemeClr val="tx1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8432572" y="799603"/>
            <a:ext cx="1863305" cy="181154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kern="0" dirty="0" smtClean="0">
                <a:solidFill>
                  <a:schemeClr val="accent1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Type B</a:t>
            </a:r>
          </a:p>
          <a:p>
            <a:pPr algn="ctr"/>
            <a:r>
              <a:rPr lang="ko-KR" altLang="en-US" sz="2000" kern="0" dirty="0" smtClean="0">
                <a:solidFill>
                  <a:schemeClr val="tx1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장애인 중심</a:t>
            </a:r>
            <a:endParaRPr lang="ko-KR" altLang="en-US" sz="2000" dirty="0">
              <a:solidFill>
                <a:schemeClr val="tx1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 flipH="1">
            <a:off x="5730117" y="0"/>
            <a:ext cx="2299631" cy="6868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65591" y="3281462"/>
            <a:ext cx="408892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대기업의 대량적인 일자리를 만들거나 장애인 고용이 저조한 기업에서 일자리를 만들기 위해 사업체 중심으로 적합한 직무 발굴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sz="1600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(</a:t>
            </a:r>
            <a:r>
              <a:rPr lang="ko-KR" altLang="en-US" sz="1600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예</a:t>
            </a:r>
            <a:r>
              <a:rPr lang="en-US" altLang="ko-KR" sz="1600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) </a:t>
            </a:r>
            <a:r>
              <a:rPr lang="ko-KR" altLang="en-US" sz="1600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발달장애인 편의점 </a:t>
            </a:r>
            <a:r>
              <a:rPr lang="ko-KR" altLang="en-US" sz="1600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스태프</a:t>
            </a:r>
            <a:r>
              <a:rPr lang="en-US" altLang="ko-KR" sz="1600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</a:t>
            </a:r>
          </a:p>
          <a:p>
            <a:r>
              <a:rPr lang="en-US" altLang="ko-KR" sz="1600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1600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    </a:t>
            </a:r>
            <a:r>
              <a:rPr lang="ko-KR" altLang="en-US" sz="1600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장년 </a:t>
            </a:r>
            <a:r>
              <a:rPr lang="ko-KR" altLang="en-US" sz="1600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및 중증장애인 병원보조원 등</a:t>
            </a:r>
          </a:p>
          <a:p>
            <a:endParaRPr lang="ko-KR" alt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7727625" y="3281462"/>
            <a:ext cx="393582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장애인의 직업적 능력과 특성에 기반을 두어 적합한 직무 개발 </a:t>
            </a:r>
            <a:endParaRPr lang="en-US" altLang="ko-KR" kern="0" dirty="0" smtClean="0">
              <a:solidFill>
                <a:srgbClr val="000000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kern="0" dirty="0" smtClean="0">
              <a:solidFill>
                <a:srgbClr val="000000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1600" kern="0" dirty="0" smtClean="0">
              <a:solidFill>
                <a:srgbClr val="000000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endParaRPr lang="en-US" altLang="ko-KR" sz="1600" kern="0" dirty="0">
              <a:solidFill>
                <a:srgbClr val="000000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1600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(</a:t>
            </a:r>
            <a:r>
              <a:rPr lang="ko-KR" altLang="en-US" sz="1600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예</a:t>
            </a:r>
            <a:r>
              <a:rPr lang="en-US" altLang="ko-KR" sz="1600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) </a:t>
            </a:r>
            <a:r>
              <a:rPr lang="ko-KR" altLang="en-US" sz="1600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시각장애인 헬스키퍼</a:t>
            </a:r>
            <a:r>
              <a:rPr lang="en-US" altLang="ko-KR" sz="1600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 </a:t>
            </a:r>
            <a:endParaRPr lang="en-US" altLang="ko-KR" sz="1600" kern="0" dirty="0" smtClean="0">
              <a:solidFill>
                <a:srgbClr val="000000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en-US" altLang="ko-KR" sz="1600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en-US" altLang="ko-KR" sz="1600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     </a:t>
            </a:r>
            <a:r>
              <a:rPr lang="ko-KR" altLang="en-US" sz="1600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청각장애인 </a:t>
            </a:r>
            <a:r>
              <a:rPr lang="ko-KR" altLang="en-US" sz="1600" kern="0" dirty="0" err="1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네일아티스트</a:t>
            </a:r>
            <a:r>
              <a:rPr lang="ko-KR" altLang="en-US" sz="1600" kern="0" dirty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</a:t>
            </a:r>
            <a:r>
              <a:rPr lang="ko-KR" altLang="en-US" sz="1600" kern="0" dirty="0" smtClean="0">
                <a:solidFill>
                  <a:srgbClr val="00000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등</a:t>
            </a:r>
            <a:endParaRPr lang="ko-KR" altLang="en-US" sz="1600" kern="0" dirty="0">
              <a:solidFill>
                <a:srgbClr val="000000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1445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sabled hd wallpaper에 대한 이미지 검색결과">
            <a:extLst>
              <a:ext uri="{FF2B5EF4-FFF2-40B4-BE49-F238E27FC236}">
                <a16:creationId xmlns="" xmlns:a16="http://schemas.microsoft.com/office/drawing/2014/main" id="{13B890AF-DE09-46C8-B12F-D62D33DCF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직사각형 3">
            <a:extLst>
              <a:ext uri="{FF2B5EF4-FFF2-40B4-BE49-F238E27FC236}">
                <a16:creationId xmlns="" xmlns:a16="http://schemas.microsoft.com/office/drawing/2014/main" id="{C96EDAF7-3F0B-476C-9F27-D9548B608B49}"/>
              </a:ext>
            </a:extLst>
          </p:cNvPr>
          <p:cNvSpPr/>
          <p:nvPr/>
        </p:nvSpPr>
        <p:spPr>
          <a:xfrm>
            <a:off x="0" y="-93306"/>
            <a:ext cx="12726099" cy="685800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="" xmlns:a16="http://schemas.microsoft.com/office/drawing/2014/main" id="{D901564F-60A5-419C-B361-8259F1A76137}"/>
              </a:ext>
            </a:extLst>
          </p:cNvPr>
          <p:cNvSpPr/>
          <p:nvPr/>
        </p:nvSpPr>
        <p:spPr>
          <a:xfrm>
            <a:off x="3665375" y="2085129"/>
            <a:ext cx="4861249" cy="1707502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600" dirty="0" smtClean="0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Thank you</a:t>
            </a:r>
            <a:endParaRPr lang="ko-KR" altLang="en-US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7334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195</Words>
  <Application>Microsoft Office PowerPoint</Application>
  <PresentationFormat>와이드스크린</PresentationFormat>
  <Paragraphs>56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210 맨발의청춘 L</vt:lpstr>
      <vt:lpstr>맑은 고딕</vt:lpstr>
      <vt:lpstr>배달의민족 도현</vt:lpstr>
      <vt:lpstr>배달의민족 주아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NDS</dc:creator>
  <cp:lastModifiedBy>김보미</cp:lastModifiedBy>
  <cp:revision>39</cp:revision>
  <dcterms:created xsi:type="dcterms:W3CDTF">2017-09-27T06:57:23Z</dcterms:created>
  <dcterms:modified xsi:type="dcterms:W3CDTF">2017-09-28T15:47:54Z</dcterms:modified>
</cp:coreProperties>
</file>