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60" r:id="rId4"/>
    <p:sldId id="271" r:id="rId5"/>
    <p:sldId id="270" r:id="rId6"/>
    <p:sldId id="262" r:id="rId7"/>
    <p:sldId id="259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embeddedFontLst>
    <p:embeddedFont>
      <p:font typeface="KoPub돋움체 Light" panose="02020603020101020101" pitchFamily="18" charset="-127"/>
      <p:regular r:id="rId16"/>
    </p:embeddedFont>
    <p:embeddedFont>
      <p:font typeface="맑은 고딕" panose="020B0503020000020004" pitchFamily="50" charset="-127"/>
      <p:regular r:id="rId17"/>
      <p:bold r:id="rId18"/>
    </p:embeddedFont>
    <p:embeddedFont>
      <p:font typeface="KoPub돋움체 Medium" panose="02020603020101020101" pitchFamily="18" charset="-127"/>
      <p:regular r:id="rId19"/>
    </p:embeddedFont>
    <p:embeddedFont>
      <p:font typeface="KoPub돋움체 Bold" panose="02020603020101020101" pitchFamily="18" charset="-127"/>
      <p:regular r:id="rId20"/>
    </p:embeddedFont>
    <p:embeddedFont>
      <p:font typeface="조선일보명조" panose="02030304000000000000" pitchFamily="18" charset="-127"/>
      <p:regular r:id="rId21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4250"/>
    <a:srgbClr val="EFEFEF"/>
    <a:srgbClr val="515151"/>
    <a:srgbClr val="777777"/>
    <a:srgbClr val="B4B4B4"/>
    <a:srgbClr val="A9B2B1"/>
    <a:srgbClr val="5B7D97"/>
    <a:srgbClr val="909090"/>
    <a:srgbClr val="304151"/>
    <a:srgbClr val="2735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052" autoAdjust="0"/>
  </p:normalViewPr>
  <p:slideViewPr>
    <p:cSldViewPr snapToGrid="0" showGuides="1">
      <p:cViewPr varScale="1">
        <p:scale>
          <a:sx n="79" d="100"/>
          <a:sy n="79" d="100"/>
        </p:scale>
        <p:origin x="773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96C2C-3A5F-409F-B9E0-BDE5E6DAAA30}" type="datetimeFigureOut">
              <a:rPr lang="ko-KR" altLang="en-US" smtClean="0"/>
              <a:t>2017-10-11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B565-48C9-4D21-A900-C118153EB6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9760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96C2C-3A5F-409F-B9E0-BDE5E6DAAA30}" type="datetimeFigureOut">
              <a:rPr lang="ko-KR" altLang="en-US" smtClean="0"/>
              <a:t>2017-10-11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B565-48C9-4D21-A900-C118153EB6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31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96C2C-3A5F-409F-B9E0-BDE5E6DAAA30}" type="datetimeFigureOut">
              <a:rPr lang="ko-KR" altLang="en-US" smtClean="0"/>
              <a:t>2017-10-11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B565-48C9-4D21-A900-C118153EB6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8541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96C2C-3A5F-409F-B9E0-BDE5E6DAAA30}" type="datetimeFigureOut">
              <a:rPr lang="ko-KR" altLang="en-US" smtClean="0"/>
              <a:t>2017-10-11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B565-48C9-4D21-A900-C118153EB6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40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96C2C-3A5F-409F-B9E0-BDE5E6DAAA30}" type="datetimeFigureOut">
              <a:rPr lang="ko-KR" altLang="en-US" smtClean="0"/>
              <a:t>2017-10-11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B565-48C9-4D21-A900-C118153EB6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1900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96C2C-3A5F-409F-B9E0-BDE5E6DAAA30}" type="datetimeFigureOut">
              <a:rPr lang="ko-KR" altLang="en-US" smtClean="0"/>
              <a:t>2017-10-11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B565-48C9-4D21-A900-C118153EB6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4146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96C2C-3A5F-409F-B9E0-BDE5E6DAAA30}" type="datetimeFigureOut">
              <a:rPr lang="ko-KR" altLang="en-US" smtClean="0"/>
              <a:t>2017-10-11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B565-48C9-4D21-A900-C118153EB6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2137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96C2C-3A5F-409F-B9E0-BDE5E6DAAA30}" type="datetimeFigureOut">
              <a:rPr lang="ko-KR" altLang="en-US" smtClean="0"/>
              <a:t>2017-10-11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B565-48C9-4D21-A900-C118153EB6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4047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96C2C-3A5F-409F-B9E0-BDE5E6DAAA30}" type="datetimeFigureOut">
              <a:rPr lang="ko-KR" altLang="en-US" smtClean="0"/>
              <a:t>2017-10-11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B565-48C9-4D21-A900-C118153EB6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3095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96C2C-3A5F-409F-B9E0-BDE5E6DAAA30}" type="datetimeFigureOut">
              <a:rPr lang="ko-KR" altLang="en-US" smtClean="0"/>
              <a:t>2017-10-11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B565-48C9-4D21-A900-C118153EB6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3519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96C2C-3A5F-409F-B9E0-BDE5E6DAAA30}" type="datetimeFigureOut">
              <a:rPr lang="ko-KR" altLang="en-US" smtClean="0"/>
              <a:t>2017-10-11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B565-48C9-4D21-A900-C118153EB6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1086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96C2C-3A5F-409F-B9E0-BDE5E6DAAA30}" type="datetimeFigureOut">
              <a:rPr lang="ko-KR" altLang="en-US" smtClean="0"/>
              <a:t>2017-10-11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EB565-48C9-4D21-A900-C118153EB6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8019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0"/>
            <a:ext cx="12843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4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직업재활시설론</a:t>
            </a:r>
            <a:endParaRPr lang="ko-KR" altLang="en-US" sz="14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pic>
        <p:nvPicPr>
          <p:cNvPr id="40" name="그림 3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6373" y="1659508"/>
            <a:ext cx="979252" cy="957068"/>
          </a:xfrm>
          <a:prstGeom prst="rect">
            <a:avLst/>
          </a:prstGeom>
        </p:spPr>
      </p:pic>
      <p:grpSp>
        <p:nvGrpSpPr>
          <p:cNvPr id="7" name="그룹 6"/>
          <p:cNvGrpSpPr/>
          <p:nvPr/>
        </p:nvGrpSpPr>
        <p:grpSpPr>
          <a:xfrm>
            <a:off x="53338" y="2772224"/>
            <a:ext cx="12085324" cy="1663753"/>
            <a:chOff x="53338" y="2674947"/>
            <a:chExt cx="12085324" cy="1663753"/>
          </a:xfrm>
        </p:grpSpPr>
        <p:sp>
          <p:nvSpPr>
            <p:cNvPr id="37" name="TextBox 36"/>
            <p:cNvSpPr txBox="1"/>
            <p:nvPr/>
          </p:nvSpPr>
          <p:spPr>
            <a:xfrm>
              <a:off x="53338" y="2674947"/>
              <a:ext cx="1208532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4000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장애인고용공단 사업의 이해</a:t>
              </a:r>
              <a:endParaRPr lang="ko-KR" altLang="en-US" sz="4000" dirty="0"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3338" y="3538481"/>
              <a:ext cx="120853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사업주 지원</a:t>
              </a:r>
              <a:endParaRPr lang="en-US" altLang="ko-KR" sz="24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4" name="직사각형 3"/>
            <p:cNvSpPr/>
            <p:nvPr/>
          </p:nvSpPr>
          <p:spPr>
            <a:xfrm>
              <a:off x="5076329" y="4000146"/>
              <a:ext cx="20393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장애인고용사업체 지원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113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433811" y="543849"/>
            <a:ext cx="33243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시설장비 </a:t>
            </a:r>
            <a:r>
              <a:rPr lang="ko-KR" altLang="en-US" sz="200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무상지원</a:t>
            </a:r>
            <a:endParaRPr lang="en-US" altLang="ko-KR" sz="2000" dirty="0" smtClean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4907784" y="976663"/>
            <a:ext cx="237643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그룹 13"/>
          <p:cNvGrpSpPr/>
          <p:nvPr/>
        </p:nvGrpSpPr>
        <p:grpSpPr>
          <a:xfrm>
            <a:off x="1417319" y="1593939"/>
            <a:ext cx="9357361" cy="1136358"/>
            <a:chOff x="1158239" y="1395132"/>
            <a:chExt cx="9357361" cy="1136358"/>
          </a:xfrm>
        </p:grpSpPr>
        <p:sp>
          <p:nvSpPr>
            <p:cNvPr id="12" name="TextBox 11"/>
            <p:cNvSpPr txBox="1"/>
            <p:nvPr/>
          </p:nvSpPr>
          <p:spPr>
            <a:xfrm>
              <a:off x="1330960" y="1848226"/>
              <a:ext cx="9184640" cy="683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ct val="120000"/>
                </a:lnSpc>
              </a:pPr>
              <a:r>
                <a:rPr lang="ko-KR" altLang="en-US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장애인 근로자의 생산성 향상 및 고용안정을 위하여 사업주에게 장애인 고용에 필요한 작업장비</a:t>
              </a:r>
              <a:r>
                <a:rPr lang="en-US" altLang="ko-KR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·</a:t>
              </a:r>
              <a:r>
                <a:rPr lang="ko-KR" altLang="en-US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공구</a:t>
              </a:r>
              <a:r>
                <a:rPr lang="en-US" altLang="ko-KR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, </a:t>
              </a:r>
              <a:r>
                <a:rPr lang="ko-KR" altLang="en-US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편의시설</a:t>
              </a:r>
              <a:r>
                <a:rPr lang="en-US" altLang="ko-KR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, </a:t>
              </a:r>
              <a:r>
                <a:rPr lang="ko-KR" altLang="en-US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통근용 승합자동차 구입 비용을 지원하는 </a:t>
              </a: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제도</a:t>
              </a:r>
              <a:endPara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158239" y="1395132"/>
              <a:ext cx="36372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시설장비 무상지원 제도란</a:t>
              </a:r>
              <a:r>
                <a:rPr lang="en-US" altLang="ko-KR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?</a:t>
              </a:r>
              <a:endParaRPr lang="ko-KR" altLang="en-US" dirty="0"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grpSp>
        <p:nvGrpSpPr>
          <p:cNvPr id="30" name="그룹 29"/>
          <p:cNvGrpSpPr/>
          <p:nvPr/>
        </p:nvGrpSpPr>
        <p:grpSpPr>
          <a:xfrm>
            <a:off x="1417319" y="3046428"/>
            <a:ext cx="9357361" cy="791648"/>
            <a:chOff x="1158239" y="1395132"/>
            <a:chExt cx="9357361" cy="791648"/>
          </a:xfrm>
        </p:grpSpPr>
        <p:sp>
          <p:nvSpPr>
            <p:cNvPr id="32" name="TextBox 31"/>
            <p:cNvSpPr txBox="1"/>
            <p:nvPr/>
          </p:nvSpPr>
          <p:spPr>
            <a:xfrm>
              <a:off x="1330960" y="1848226"/>
              <a:ext cx="9184640" cy="33855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fontAlgn="base"/>
              <a:r>
                <a:rPr lang="ko-KR" altLang="en-US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장애인을 고용하여 사업을 운영하고 있거나 사업을 운영하고자 하는 모든 </a:t>
              </a: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사업주</a:t>
              </a:r>
              <a:endPara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158239" y="1395132"/>
              <a:ext cx="36372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신청 대상자</a:t>
              </a:r>
              <a:endParaRPr lang="ko-KR" altLang="en-US" dirty="0"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cxnSp>
        <p:nvCxnSpPr>
          <p:cNvPr id="38" name="직선 연결선 37"/>
          <p:cNvCxnSpPr>
            <a:stCxn id="41" idx="6"/>
            <a:endCxn id="42" idx="2"/>
          </p:cNvCxnSpPr>
          <p:nvPr/>
        </p:nvCxnSpPr>
        <p:spPr>
          <a:xfrm>
            <a:off x="3023234" y="5623454"/>
            <a:ext cx="549976" cy="0"/>
          </a:xfrm>
          <a:prstGeom prst="line">
            <a:avLst/>
          </a:prstGeom>
          <a:ln w="19050">
            <a:solidFill>
              <a:srgbClr val="3042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417319" y="4394446"/>
            <a:ext cx="3637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30425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업무처리절차</a:t>
            </a:r>
            <a:endParaRPr lang="ko-KR" altLang="en-US" dirty="0">
              <a:solidFill>
                <a:srgbClr val="30425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41" name="타원 40"/>
          <p:cNvSpPr/>
          <p:nvPr/>
        </p:nvSpPr>
        <p:spPr>
          <a:xfrm>
            <a:off x="1743072" y="4983373"/>
            <a:ext cx="1280162" cy="1280162"/>
          </a:xfrm>
          <a:prstGeom prst="ellipse">
            <a:avLst/>
          </a:prstGeom>
          <a:noFill/>
          <a:ln>
            <a:solidFill>
              <a:srgbClr val="3042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타원 41"/>
          <p:cNvSpPr/>
          <p:nvPr/>
        </p:nvSpPr>
        <p:spPr>
          <a:xfrm>
            <a:off x="3573210" y="4983373"/>
            <a:ext cx="1280162" cy="1280162"/>
          </a:xfrm>
          <a:prstGeom prst="ellipse">
            <a:avLst/>
          </a:prstGeom>
          <a:noFill/>
          <a:ln>
            <a:solidFill>
              <a:srgbClr val="3042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/>
        </p:nvSpPr>
        <p:spPr>
          <a:xfrm>
            <a:off x="5403348" y="4983373"/>
            <a:ext cx="1280162" cy="1280162"/>
          </a:xfrm>
          <a:prstGeom prst="ellipse">
            <a:avLst/>
          </a:prstGeom>
          <a:noFill/>
          <a:ln>
            <a:solidFill>
              <a:srgbClr val="3042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타원 43"/>
          <p:cNvSpPr/>
          <p:nvPr/>
        </p:nvSpPr>
        <p:spPr>
          <a:xfrm>
            <a:off x="7233486" y="4983373"/>
            <a:ext cx="1280162" cy="1280162"/>
          </a:xfrm>
          <a:prstGeom prst="ellipse">
            <a:avLst/>
          </a:prstGeom>
          <a:noFill/>
          <a:ln>
            <a:solidFill>
              <a:srgbClr val="3042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타원 47"/>
          <p:cNvSpPr/>
          <p:nvPr/>
        </p:nvSpPr>
        <p:spPr>
          <a:xfrm>
            <a:off x="9063624" y="4983373"/>
            <a:ext cx="1280162" cy="1280162"/>
          </a:xfrm>
          <a:prstGeom prst="ellipse">
            <a:avLst/>
          </a:prstGeom>
          <a:noFill/>
          <a:ln>
            <a:solidFill>
              <a:srgbClr val="3042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TextBox 50"/>
          <p:cNvSpPr txBox="1"/>
          <p:nvPr/>
        </p:nvSpPr>
        <p:spPr>
          <a:xfrm>
            <a:off x="1781252" y="5275081"/>
            <a:ext cx="1186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smtClean="0">
                <a:solidFill>
                  <a:srgbClr val="30425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무상지원 신청</a:t>
            </a:r>
            <a:endParaRPr lang="en-US" altLang="ko-KR" sz="1400" dirty="0" smtClean="0">
              <a:solidFill>
                <a:srgbClr val="30425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33927" y="5761330"/>
            <a:ext cx="881396" cy="335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400" dirty="0" smtClean="0">
                <a:solidFill>
                  <a:srgbClr val="30425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사업주</a:t>
            </a:r>
            <a:endParaRPr lang="en-US" altLang="ko-KR" sz="1400" dirty="0" smtClean="0">
              <a:solidFill>
                <a:srgbClr val="304250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93543" y="5208832"/>
            <a:ext cx="1248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smtClean="0">
                <a:solidFill>
                  <a:srgbClr val="30425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투자의 타당성 검토</a:t>
            </a:r>
            <a:endParaRPr lang="en-US" altLang="ko-KR" sz="1400" dirty="0" smtClean="0">
              <a:solidFill>
                <a:srgbClr val="30425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776423" y="5761330"/>
            <a:ext cx="881396" cy="335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400" dirty="0" smtClean="0">
                <a:solidFill>
                  <a:srgbClr val="30425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현장실사</a:t>
            </a:r>
            <a:endParaRPr lang="en-US" altLang="ko-KR" sz="1400" dirty="0" smtClean="0">
              <a:solidFill>
                <a:srgbClr val="304250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446185" y="5361844"/>
            <a:ext cx="1194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smtClean="0">
                <a:solidFill>
                  <a:srgbClr val="30425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대상자 결정 및 통보</a:t>
            </a:r>
            <a:endParaRPr lang="en-US" altLang="ko-KR" sz="1400" dirty="0" smtClean="0">
              <a:solidFill>
                <a:srgbClr val="30425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930879" y="5469565"/>
            <a:ext cx="1885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smtClean="0">
                <a:solidFill>
                  <a:srgbClr val="30425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투자확인</a:t>
            </a:r>
            <a:endParaRPr lang="en-US" altLang="ko-KR" sz="1400" dirty="0" smtClean="0">
              <a:solidFill>
                <a:srgbClr val="30425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761017" y="5362603"/>
            <a:ext cx="18853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smtClean="0">
                <a:solidFill>
                  <a:srgbClr val="30425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시설장비</a:t>
            </a:r>
            <a:endParaRPr lang="en-US" altLang="ko-KR" sz="1400" dirty="0" smtClean="0">
              <a:solidFill>
                <a:srgbClr val="30425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algn="ctr"/>
            <a:r>
              <a:rPr lang="ko-KR" altLang="en-US" sz="1400" dirty="0" smtClean="0">
                <a:solidFill>
                  <a:srgbClr val="30425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무상지원금 지급</a:t>
            </a:r>
            <a:endParaRPr lang="en-US" altLang="ko-KR" sz="1400" dirty="0" smtClean="0">
              <a:solidFill>
                <a:srgbClr val="30425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cxnSp>
        <p:nvCxnSpPr>
          <p:cNvPr id="58" name="직선 연결선 57"/>
          <p:cNvCxnSpPr/>
          <p:nvPr/>
        </p:nvCxnSpPr>
        <p:spPr>
          <a:xfrm>
            <a:off x="6683510" y="5623454"/>
            <a:ext cx="549976" cy="0"/>
          </a:xfrm>
          <a:prstGeom prst="line">
            <a:avLst/>
          </a:prstGeom>
          <a:ln w="19050">
            <a:solidFill>
              <a:srgbClr val="3042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직선 연결선 58"/>
          <p:cNvCxnSpPr>
            <a:stCxn id="44" idx="6"/>
            <a:endCxn id="48" idx="2"/>
          </p:cNvCxnSpPr>
          <p:nvPr/>
        </p:nvCxnSpPr>
        <p:spPr>
          <a:xfrm>
            <a:off x="8513648" y="5623454"/>
            <a:ext cx="549976" cy="0"/>
          </a:xfrm>
          <a:prstGeom prst="line">
            <a:avLst/>
          </a:prstGeom>
          <a:ln w="19050">
            <a:solidFill>
              <a:srgbClr val="3042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직선 연결선 59"/>
          <p:cNvCxnSpPr>
            <a:stCxn id="42" idx="6"/>
            <a:endCxn id="43" idx="2"/>
          </p:cNvCxnSpPr>
          <p:nvPr/>
        </p:nvCxnSpPr>
        <p:spPr>
          <a:xfrm>
            <a:off x="4853372" y="5623454"/>
            <a:ext cx="549976" cy="0"/>
          </a:xfrm>
          <a:prstGeom prst="line">
            <a:avLst/>
          </a:prstGeom>
          <a:ln w="19050">
            <a:solidFill>
              <a:srgbClr val="3042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825753" y="5702412"/>
            <a:ext cx="605214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smtClean="0">
                <a:solidFill>
                  <a:srgbClr val="30425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30</a:t>
            </a:r>
            <a:r>
              <a:rPr lang="ko-KR" altLang="en-US" sz="1400" dirty="0" smtClean="0">
                <a:solidFill>
                  <a:srgbClr val="30425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일</a:t>
            </a:r>
            <a:endParaRPr lang="en-US" altLang="ko-KR" sz="1400" dirty="0" smtClean="0">
              <a:solidFill>
                <a:srgbClr val="304250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655891" y="5702412"/>
            <a:ext cx="605214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>
                <a:solidFill>
                  <a:srgbClr val="30425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60</a:t>
            </a:r>
            <a:r>
              <a:rPr lang="ko-KR" altLang="en-US" sz="1400" dirty="0" smtClean="0">
                <a:solidFill>
                  <a:srgbClr val="30425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일</a:t>
            </a:r>
            <a:endParaRPr lang="en-US" altLang="ko-KR" sz="1400" dirty="0" smtClean="0">
              <a:solidFill>
                <a:srgbClr val="304250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8486028" y="5702412"/>
            <a:ext cx="605214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>
                <a:solidFill>
                  <a:srgbClr val="30425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15</a:t>
            </a:r>
            <a:r>
              <a:rPr lang="ko-KR" altLang="en-US" sz="1400" dirty="0" smtClean="0">
                <a:solidFill>
                  <a:srgbClr val="30425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일</a:t>
            </a:r>
            <a:endParaRPr lang="en-US" altLang="ko-KR" sz="1400" dirty="0" smtClean="0">
              <a:solidFill>
                <a:srgbClr val="304250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11190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433811" y="543849"/>
            <a:ext cx="33243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시설장비 </a:t>
            </a:r>
            <a:r>
              <a:rPr lang="ko-KR" altLang="en-US" sz="200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무상지원</a:t>
            </a:r>
            <a:endParaRPr lang="en-US" altLang="ko-KR" sz="2000" dirty="0" smtClean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4907784" y="976663"/>
            <a:ext cx="237643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그룹 50"/>
          <p:cNvGrpSpPr/>
          <p:nvPr/>
        </p:nvGrpSpPr>
        <p:grpSpPr>
          <a:xfrm>
            <a:off x="1417319" y="5426383"/>
            <a:ext cx="9357361" cy="1111736"/>
            <a:chOff x="1158239" y="1395132"/>
            <a:chExt cx="9357361" cy="1111736"/>
          </a:xfrm>
        </p:grpSpPr>
        <p:sp>
          <p:nvSpPr>
            <p:cNvPr id="52" name="TextBox 51"/>
            <p:cNvSpPr txBox="1"/>
            <p:nvPr/>
          </p:nvSpPr>
          <p:spPr>
            <a:xfrm>
              <a:off x="1330960" y="1848226"/>
              <a:ext cx="9184640" cy="65864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85750" indent="-285750">
                <a:buFontTx/>
                <a:buChar char="-"/>
              </a:pP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장애인고용사업주융자</a:t>
              </a:r>
              <a:r>
                <a:rPr lang="en-US" altLang="ko-KR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·</a:t>
              </a:r>
              <a:r>
                <a:rPr lang="ko-KR" altLang="en-US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지원 신청서</a:t>
              </a:r>
              <a:r>
                <a:rPr lang="ko-KR" altLang="en-US" sz="1600" dirty="0"/>
                <a:t> </a:t>
              </a:r>
              <a:endParaRPr lang="en-US" altLang="ko-KR" sz="1600" dirty="0" smtClean="0"/>
            </a:p>
            <a:p>
              <a:pPr marL="285750" indent="-285750">
                <a:lnSpc>
                  <a:spcPct val="130000"/>
                </a:lnSpc>
                <a:buFontTx/>
                <a:buChar char="-"/>
              </a:pP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무상지원금 </a:t>
              </a:r>
              <a:r>
                <a:rPr lang="ko-KR" altLang="en-US" sz="1600" dirty="0" err="1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지급신청서</a:t>
              </a:r>
              <a:endPara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158239" y="1395132"/>
              <a:ext cx="36372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제출 서류</a:t>
              </a:r>
              <a:endParaRPr lang="ko-KR" altLang="en-US" dirty="0"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grpSp>
        <p:nvGrpSpPr>
          <p:cNvPr id="54" name="그룹 53"/>
          <p:cNvGrpSpPr/>
          <p:nvPr/>
        </p:nvGrpSpPr>
        <p:grpSpPr>
          <a:xfrm>
            <a:off x="1417319" y="1593939"/>
            <a:ext cx="9357361" cy="2304064"/>
            <a:chOff x="1158239" y="1395132"/>
            <a:chExt cx="9357361" cy="2304064"/>
          </a:xfrm>
        </p:grpSpPr>
        <p:sp>
          <p:nvSpPr>
            <p:cNvPr id="55" name="TextBox 54"/>
            <p:cNvSpPr txBox="1"/>
            <p:nvPr/>
          </p:nvSpPr>
          <p:spPr>
            <a:xfrm>
              <a:off x="1330960" y="1848226"/>
              <a:ext cx="9184640" cy="33855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fontAlgn="base"/>
              <a:r>
                <a:rPr lang="en-US" altLang="ko-KR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- </a:t>
              </a: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장애인의 작업 편리를 위하여 제작된 작업대</a:t>
              </a:r>
              <a:r>
                <a:rPr lang="en-US" altLang="ko-KR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·</a:t>
              </a: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장비</a:t>
              </a:r>
              <a:r>
                <a:rPr lang="en-US" altLang="ko-KR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·</a:t>
              </a: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공구 등의 구입</a:t>
              </a:r>
              <a:r>
                <a:rPr lang="en-US" altLang="ko-KR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·</a:t>
              </a: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설치</a:t>
              </a:r>
              <a:r>
                <a:rPr lang="en-US" altLang="ko-KR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·</a:t>
              </a: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수리 비용</a:t>
              </a:r>
              <a:endPara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158239" y="1395132"/>
              <a:ext cx="36372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지원내용</a:t>
              </a:r>
              <a:endParaRPr lang="ko-KR" altLang="en-US" dirty="0"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325880" y="2607245"/>
              <a:ext cx="9184640" cy="33855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fontAlgn="base"/>
              <a:r>
                <a:rPr lang="en-US" altLang="ko-KR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- </a:t>
              </a: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통근용 승합차 구입비용</a:t>
              </a:r>
              <a:endPara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310639" y="3360642"/>
              <a:ext cx="9184640" cy="33855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fontAlgn="base"/>
              <a:r>
                <a:rPr lang="en-US" altLang="ko-KR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- 『</a:t>
              </a:r>
              <a:r>
                <a:rPr lang="ko-KR" altLang="en-US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장애인</a:t>
              </a:r>
              <a:r>
                <a:rPr lang="en-US" altLang="ko-KR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·</a:t>
              </a:r>
              <a:r>
                <a:rPr lang="ko-KR" altLang="en-US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노인</a:t>
              </a:r>
              <a:r>
                <a:rPr lang="en-US" altLang="ko-KR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·</a:t>
              </a:r>
              <a:r>
                <a:rPr lang="ko-KR" altLang="en-US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임산부 등의 </a:t>
              </a: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편의증진에 관한 </a:t>
              </a:r>
              <a:r>
                <a:rPr lang="ko-KR" altLang="en-US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법률</a:t>
              </a:r>
              <a:r>
                <a:rPr lang="en-US" altLang="ko-KR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』</a:t>
              </a:r>
              <a:r>
                <a:rPr lang="ko-KR" altLang="en-US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시행령 제</a:t>
              </a:r>
              <a:r>
                <a:rPr lang="en-US" altLang="ko-KR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4</a:t>
              </a:r>
              <a:r>
                <a:rPr lang="ko-KR" altLang="en-US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조에서 정한 편의시설의 </a:t>
              </a: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설치ㆍ구입ㆍ수리 비용 </a:t>
              </a:r>
              <a:endPara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</p:grpSp>
      <p:grpSp>
        <p:nvGrpSpPr>
          <p:cNvPr id="59" name="그룹 58"/>
          <p:cNvGrpSpPr/>
          <p:nvPr/>
        </p:nvGrpSpPr>
        <p:grpSpPr>
          <a:xfrm>
            <a:off x="1825652" y="2397962"/>
            <a:ext cx="3435004" cy="338554"/>
            <a:chOff x="8527952" y="3266233"/>
            <a:chExt cx="3435004" cy="338554"/>
          </a:xfrm>
        </p:grpSpPr>
        <p:sp>
          <p:nvSpPr>
            <p:cNvPr id="60" name="L 도형 59"/>
            <p:cNvSpPr/>
            <p:nvPr/>
          </p:nvSpPr>
          <p:spPr>
            <a:xfrm rot="13500000">
              <a:off x="8527952" y="3373689"/>
              <a:ext cx="123644" cy="123644"/>
            </a:xfrm>
            <a:prstGeom prst="corner">
              <a:avLst>
                <a:gd name="adj1" fmla="val 35714"/>
                <a:gd name="adj2" fmla="val 35714"/>
              </a:avLst>
            </a:prstGeom>
            <a:solidFill>
              <a:srgbClr val="A9B2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661964" y="3266233"/>
              <a:ext cx="3300992" cy="33855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ctr" fontAlgn="base"/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한도금액 내에서 소요비용 전액 지원</a:t>
              </a:r>
              <a:endPara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</p:grpSp>
      <p:grpSp>
        <p:nvGrpSpPr>
          <p:cNvPr id="62" name="그룹 61"/>
          <p:cNvGrpSpPr/>
          <p:nvPr/>
        </p:nvGrpSpPr>
        <p:grpSpPr>
          <a:xfrm>
            <a:off x="1831698" y="3156981"/>
            <a:ext cx="3556924" cy="338554"/>
            <a:chOff x="3894932" y="3686635"/>
            <a:chExt cx="3556924" cy="338554"/>
          </a:xfrm>
        </p:grpSpPr>
        <p:sp>
          <p:nvSpPr>
            <p:cNvPr id="63" name="L 도형 62"/>
            <p:cNvSpPr/>
            <p:nvPr/>
          </p:nvSpPr>
          <p:spPr>
            <a:xfrm rot="13500000">
              <a:off x="3894932" y="3794091"/>
              <a:ext cx="123644" cy="123644"/>
            </a:xfrm>
            <a:prstGeom prst="corner">
              <a:avLst>
                <a:gd name="adj1" fmla="val 35714"/>
                <a:gd name="adj2" fmla="val 35714"/>
              </a:avLst>
            </a:prstGeom>
            <a:solidFill>
              <a:srgbClr val="A9B2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150864" y="3686635"/>
              <a:ext cx="3300992" cy="33855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fontAlgn="base"/>
              <a:r>
                <a:rPr lang="en-US" altLang="ko-KR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4,000</a:t>
              </a: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만원 한도</a:t>
              </a:r>
              <a:endPara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</p:grpSp>
      <p:grpSp>
        <p:nvGrpSpPr>
          <p:cNvPr id="66" name="그룹 65"/>
          <p:cNvGrpSpPr/>
          <p:nvPr/>
        </p:nvGrpSpPr>
        <p:grpSpPr>
          <a:xfrm>
            <a:off x="1800044" y="3913967"/>
            <a:ext cx="9436624" cy="338554"/>
            <a:chOff x="1764776" y="4527439"/>
            <a:chExt cx="9436624" cy="338554"/>
          </a:xfrm>
        </p:grpSpPr>
        <p:sp>
          <p:nvSpPr>
            <p:cNvPr id="67" name="L 도형 66"/>
            <p:cNvSpPr/>
            <p:nvPr/>
          </p:nvSpPr>
          <p:spPr>
            <a:xfrm rot="13500000">
              <a:off x="1764776" y="4634895"/>
              <a:ext cx="123644" cy="123644"/>
            </a:xfrm>
            <a:prstGeom prst="corner">
              <a:avLst>
                <a:gd name="adj1" fmla="val 35714"/>
                <a:gd name="adj2" fmla="val 35714"/>
              </a:avLst>
            </a:prstGeom>
            <a:solidFill>
              <a:srgbClr val="A9B2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020708" y="4527439"/>
              <a:ext cx="9180692" cy="33855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fontAlgn="base"/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소요비용 </a:t>
              </a:r>
              <a:r>
                <a:rPr lang="en-US" altLang="ko-KR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– 1,000</a:t>
              </a: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만원 이하 시 </a:t>
              </a:r>
              <a:r>
                <a:rPr lang="en-US" altLang="ko-KR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: </a:t>
              </a: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전액지원 </a:t>
              </a:r>
              <a:r>
                <a:rPr lang="en-US" altLang="ko-KR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/ 1,000</a:t>
              </a: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만원 초과 시 </a:t>
              </a:r>
              <a:r>
                <a:rPr lang="en-US" altLang="ko-KR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: 1,000</a:t>
              </a: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만원 </a:t>
              </a:r>
              <a:r>
                <a:rPr lang="en-US" altLang="ko-KR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+ 1,000</a:t>
              </a: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만원 초과금액의 </a:t>
              </a:r>
              <a:r>
                <a:rPr lang="en-US" altLang="ko-KR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2/3 </a:t>
              </a: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지원</a:t>
              </a:r>
              <a:endPara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</p:grpSp>
      <p:sp>
        <p:nvSpPr>
          <p:cNvPr id="69" name="직사각형 68"/>
          <p:cNvSpPr/>
          <p:nvPr/>
        </p:nvSpPr>
        <p:spPr>
          <a:xfrm>
            <a:off x="1584960" y="4445557"/>
            <a:ext cx="8696960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지원한도</a:t>
            </a:r>
            <a:endParaRPr lang="en-US" altLang="ko-KR" sz="160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사업주당 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3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억원 </a:t>
            </a: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한도 내에서 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장애인근로자 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1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인당 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1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천만원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중증 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1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천 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5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백만원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 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이내 </a:t>
            </a: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지원</a:t>
            </a:r>
            <a:endParaRPr lang="en-US" altLang="ko-KR" sz="16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83578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2301220" y="2418873"/>
            <a:ext cx="7712762" cy="1862048"/>
            <a:chOff x="2302249" y="2418873"/>
            <a:chExt cx="7712762" cy="1862048"/>
          </a:xfrm>
        </p:grpSpPr>
        <p:sp>
          <p:nvSpPr>
            <p:cNvPr id="29" name="TextBox 28"/>
            <p:cNvSpPr txBox="1"/>
            <p:nvPr/>
          </p:nvSpPr>
          <p:spPr>
            <a:xfrm>
              <a:off x="2302249" y="2418873"/>
              <a:ext cx="7712762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500" b="1" dirty="0" smtClean="0">
                  <a:latin typeface="조선일보명조" panose="02030304000000000000" pitchFamily="18" charset="-127"/>
                  <a:ea typeface="조선일보명조" panose="02030304000000000000" pitchFamily="18" charset="-127"/>
                  <a:cs typeface="조선일보명조" panose="02030304000000000000" pitchFamily="18" charset="-127"/>
                </a:rPr>
                <a:t>[              ]</a:t>
              </a:r>
              <a:endParaRPr lang="ko-KR" altLang="en-US" sz="11500" b="1" dirty="0"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600960" y="2957604"/>
              <a:ext cx="699008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5400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고용관리 </a:t>
              </a:r>
              <a:r>
                <a:rPr lang="ko-KR" altLang="en-US" sz="5400" dirty="0" smtClean="0"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비용지원</a:t>
              </a:r>
              <a:endParaRPr lang="ko-KR" altLang="en-US" sz="5400" dirty="0"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9989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433811" y="543849"/>
            <a:ext cx="33243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고용관리 </a:t>
            </a:r>
            <a:r>
              <a:rPr lang="ko-KR" altLang="en-US" sz="200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비용지원</a:t>
            </a:r>
            <a:endParaRPr lang="en-US" altLang="ko-KR" sz="2000" dirty="0" smtClean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4907784" y="976663"/>
            <a:ext cx="237643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그룹 13"/>
          <p:cNvGrpSpPr/>
          <p:nvPr/>
        </p:nvGrpSpPr>
        <p:grpSpPr>
          <a:xfrm>
            <a:off x="1417319" y="1593939"/>
            <a:ext cx="9357361" cy="1136358"/>
            <a:chOff x="1158239" y="1395132"/>
            <a:chExt cx="9357361" cy="1136358"/>
          </a:xfrm>
        </p:grpSpPr>
        <p:sp>
          <p:nvSpPr>
            <p:cNvPr id="12" name="TextBox 11"/>
            <p:cNvSpPr txBox="1"/>
            <p:nvPr/>
          </p:nvSpPr>
          <p:spPr>
            <a:xfrm>
              <a:off x="1330960" y="1848226"/>
              <a:ext cx="9184640" cy="683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ct val="120000"/>
                </a:lnSpc>
              </a:pPr>
              <a:r>
                <a:rPr lang="ko-KR" altLang="en-US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장애인근로자의 적정한 고용관리를 유지하는데 필요한 작업지도원을 사업장에 위촉</a:t>
              </a:r>
              <a:r>
                <a:rPr lang="en-US" altLang="ko-KR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·</a:t>
              </a:r>
              <a:r>
                <a:rPr lang="ko-KR" altLang="en-US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배치하는데 소요되는 비용을 지원하는 제도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158239" y="1395132"/>
              <a:ext cx="36372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고용관리 비용지원 제도란</a:t>
              </a:r>
              <a:r>
                <a:rPr lang="en-US" altLang="ko-KR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?</a:t>
              </a:r>
              <a:endParaRPr lang="ko-KR" altLang="en-US" dirty="0"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1399653" y="4366007"/>
            <a:ext cx="3637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업무처리절차</a:t>
            </a:r>
            <a:endParaRPr lang="ko-KR" altLang="en-US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20" name="타원 119"/>
          <p:cNvSpPr/>
          <p:nvPr/>
        </p:nvSpPr>
        <p:spPr>
          <a:xfrm>
            <a:off x="10139925" y="4918834"/>
            <a:ext cx="1280162" cy="128016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9975841" y="5173571"/>
            <a:ext cx="1616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고용관리비용</a:t>
            </a:r>
            <a:endParaRPr lang="en-US" altLang="ko-KR" sz="140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algn="ctr"/>
            <a:r>
              <a:rPr lang="ko-KR" altLang="en-US" sz="140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지원결정 및 지급</a:t>
            </a:r>
            <a:endParaRPr lang="en-US" altLang="ko-KR" sz="140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10343184" y="5723121"/>
            <a:ext cx="881396" cy="335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40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고용공단</a:t>
            </a:r>
            <a:endParaRPr lang="en-US" altLang="ko-KR" sz="14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cxnSp>
        <p:nvCxnSpPr>
          <p:cNvPr id="123" name="직선 연결선 122"/>
          <p:cNvCxnSpPr>
            <a:endCxn id="120" idx="2"/>
          </p:cNvCxnSpPr>
          <p:nvPr/>
        </p:nvCxnSpPr>
        <p:spPr>
          <a:xfrm>
            <a:off x="9602878" y="5558915"/>
            <a:ext cx="537047" cy="0"/>
          </a:xfrm>
          <a:prstGeom prst="line">
            <a:avLst/>
          </a:prstGeom>
          <a:ln w="19050">
            <a:solidFill>
              <a:srgbClr val="3042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타원 123"/>
          <p:cNvSpPr/>
          <p:nvPr/>
        </p:nvSpPr>
        <p:spPr>
          <a:xfrm>
            <a:off x="8322716" y="4918834"/>
            <a:ext cx="1280162" cy="128016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8020109" y="5281292"/>
            <a:ext cx="1885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현장실사</a:t>
            </a:r>
            <a:endParaRPr lang="en-US" altLang="ko-KR" sz="140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8523808" y="5687635"/>
            <a:ext cx="881396" cy="335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40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고용공단</a:t>
            </a:r>
            <a:endParaRPr lang="en-US" altLang="ko-KR" sz="14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127" name="타원 126"/>
          <p:cNvSpPr/>
          <p:nvPr/>
        </p:nvSpPr>
        <p:spPr>
          <a:xfrm>
            <a:off x="989963" y="4918834"/>
            <a:ext cx="1280162" cy="128016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1028143" y="5100517"/>
            <a:ext cx="11867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고용관리비용</a:t>
            </a:r>
            <a:endParaRPr lang="en-US" altLang="ko-KR" sz="140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algn="ctr"/>
            <a:r>
              <a:rPr lang="ko-KR" altLang="en-US" sz="140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수급자격인정</a:t>
            </a:r>
            <a:endParaRPr lang="en-US" altLang="ko-KR" sz="140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algn="ctr"/>
            <a:r>
              <a:rPr lang="ko-KR" altLang="en-US" sz="140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신청</a:t>
            </a:r>
            <a:endParaRPr lang="en-US" altLang="ko-KR" sz="140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1180818" y="5849191"/>
            <a:ext cx="881396" cy="335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4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사업주</a:t>
            </a:r>
            <a:endParaRPr lang="en-US" altLang="ko-KR" sz="14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cxnSp>
        <p:nvCxnSpPr>
          <p:cNvPr id="130" name="직선 연결선 129"/>
          <p:cNvCxnSpPr>
            <a:endCxn id="131" idx="2"/>
          </p:cNvCxnSpPr>
          <p:nvPr/>
        </p:nvCxnSpPr>
        <p:spPr>
          <a:xfrm>
            <a:off x="2270125" y="5558915"/>
            <a:ext cx="549976" cy="0"/>
          </a:xfrm>
          <a:prstGeom prst="line">
            <a:avLst/>
          </a:prstGeom>
          <a:ln w="19050">
            <a:solidFill>
              <a:srgbClr val="3042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타원 130"/>
          <p:cNvSpPr/>
          <p:nvPr/>
        </p:nvSpPr>
        <p:spPr>
          <a:xfrm>
            <a:off x="2820101" y="4918834"/>
            <a:ext cx="1280162" cy="128016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2883179" y="5229028"/>
            <a:ext cx="1161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수급자격인정</a:t>
            </a:r>
            <a:endParaRPr lang="en-US" altLang="ko-KR" sz="140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algn="ctr"/>
            <a:r>
              <a:rPr lang="ko-KR" altLang="en-US" sz="140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현장실사</a:t>
            </a:r>
            <a:endParaRPr lang="en-US" altLang="ko-KR" sz="140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3023314" y="5696791"/>
            <a:ext cx="881396" cy="335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40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고용공단</a:t>
            </a:r>
            <a:endParaRPr lang="en-US" altLang="ko-KR" sz="14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134" name="타원 133"/>
          <p:cNvSpPr/>
          <p:nvPr/>
        </p:nvSpPr>
        <p:spPr>
          <a:xfrm>
            <a:off x="4650239" y="4918834"/>
            <a:ext cx="1280162" cy="128016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4649875" y="5210542"/>
            <a:ext cx="1280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자격인정결정</a:t>
            </a:r>
            <a:endParaRPr lang="en-US" altLang="ko-KR" sz="140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algn="ctr"/>
            <a:r>
              <a:rPr lang="ko-KR" altLang="en-US" sz="140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및 </a:t>
            </a:r>
            <a:r>
              <a:rPr lang="ko-KR" altLang="en-US" sz="1400" dirty="0" err="1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인정서</a:t>
            </a:r>
            <a:r>
              <a:rPr lang="ko-KR" altLang="en-US" sz="140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발급</a:t>
            </a:r>
            <a:endParaRPr lang="en-US" altLang="ko-KR" sz="140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4849440" y="5696791"/>
            <a:ext cx="881396" cy="335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40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고용공단</a:t>
            </a:r>
            <a:endParaRPr lang="en-US" altLang="ko-KR" sz="14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cxnSp>
        <p:nvCxnSpPr>
          <p:cNvPr id="137" name="직선 연결선 136"/>
          <p:cNvCxnSpPr>
            <a:endCxn id="134" idx="2"/>
          </p:cNvCxnSpPr>
          <p:nvPr/>
        </p:nvCxnSpPr>
        <p:spPr>
          <a:xfrm>
            <a:off x="4100263" y="5558915"/>
            <a:ext cx="549976" cy="0"/>
          </a:xfrm>
          <a:prstGeom prst="line">
            <a:avLst/>
          </a:prstGeom>
          <a:ln w="19050">
            <a:solidFill>
              <a:srgbClr val="3042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/>
          <p:cNvSpPr txBox="1"/>
          <p:nvPr/>
        </p:nvSpPr>
        <p:spPr>
          <a:xfrm>
            <a:off x="4070450" y="5606585"/>
            <a:ext cx="605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15</a:t>
            </a:r>
            <a:r>
              <a:rPr lang="ko-KR" altLang="en-US" sz="14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일</a:t>
            </a:r>
            <a:endParaRPr lang="en-US" altLang="ko-KR" sz="14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139" name="타원 138"/>
          <p:cNvSpPr/>
          <p:nvPr/>
        </p:nvSpPr>
        <p:spPr>
          <a:xfrm>
            <a:off x="6480013" y="4923412"/>
            <a:ext cx="1280162" cy="128016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6177406" y="5173571"/>
            <a:ext cx="18853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고용관리비용</a:t>
            </a:r>
            <a:endParaRPr lang="en-US" altLang="ko-KR" sz="140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algn="ctr"/>
            <a:r>
              <a:rPr lang="ko-KR" altLang="en-US" sz="1400" dirty="0" err="1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지급신청</a:t>
            </a:r>
            <a:endParaRPr lang="en-US" altLang="ko-KR" sz="140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6679396" y="5692213"/>
            <a:ext cx="881396" cy="335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4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사업주</a:t>
            </a:r>
            <a:endParaRPr lang="en-US" altLang="ko-KR" sz="14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cxnSp>
        <p:nvCxnSpPr>
          <p:cNvPr id="142" name="직선 연결선 141"/>
          <p:cNvCxnSpPr/>
          <p:nvPr/>
        </p:nvCxnSpPr>
        <p:spPr>
          <a:xfrm>
            <a:off x="5930401" y="5609934"/>
            <a:ext cx="549976" cy="0"/>
          </a:xfrm>
          <a:prstGeom prst="line">
            <a:avLst/>
          </a:prstGeom>
          <a:ln w="19050">
            <a:solidFill>
              <a:srgbClr val="3042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TextBox 142"/>
          <p:cNvSpPr txBox="1"/>
          <p:nvPr/>
        </p:nvSpPr>
        <p:spPr>
          <a:xfrm>
            <a:off x="5909065" y="5642404"/>
            <a:ext cx="605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6</a:t>
            </a:r>
            <a:r>
              <a:rPr lang="ko-KR" altLang="en-US" sz="14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개월</a:t>
            </a:r>
            <a:endParaRPr lang="en-US" altLang="ko-KR" sz="14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cxnSp>
        <p:nvCxnSpPr>
          <p:cNvPr id="144" name="직선 연결선 143"/>
          <p:cNvCxnSpPr/>
          <p:nvPr/>
        </p:nvCxnSpPr>
        <p:spPr>
          <a:xfrm flipV="1">
            <a:off x="7760175" y="5558915"/>
            <a:ext cx="562541" cy="4578"/>
          </a:xfrm>
          <a:prstGeom prst="line">
            <a:avLst/>
          </a:prstGeom>
          <a:ln w="19050">
            <a:solidFill>
              <a:srgbClr val="3042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/>
          <p:cNvSpPr txBox="1"/>
          <p:nvPr/>
        </p:nvSpPr>
        <p:spPr>
          <a:xfrm>
            <a:off x="9568795" y="5609934"/>
            <a:ext cx="605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15</a:t>
            </a:r>
            <a:r>
              <a:rPr lang="ko-KR" altLang="en-US" sz="14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일</a:t>
            </a:r>
            <a:endParaRPr lang="en-US" altLang="ko-KR" sz="14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grpSp>
        <p:nvGrpSpPr>
          <p:cNvPr id="146" name="그룹 145"/>
          <p:cNvGrpSpPr/>
          <p:nvPr/>
        </p:nvGrpSpPr>
        <p:grpSpPr>
          <a:xfrm>
            <a:off x="1395740" y="3060781"/>
            <a:ext cx="9306561" cy="791648"/>
            <a:chOff x="1209039" y="1395132"/>
            <a:chExt cx="9306561" cy="791648"/>
          </a:xfrm>
        </p:grpSpPr>
        <p:sp>
          <p:nvSpPr>
            <p:cNvPr id="147" name="TextBox 146"/>
            <p:cNvSpPr txBox="1"/>
            <p:nvPr/>
          </p:nvSpPr>
          <p:spPr>
            <a:xfrm>
              <a:off x="1330960" y="1848226"/>
              <a:ext cx="9184640" cy="33855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fontAlgn="base"/>
              <a:r>
                <a:rPr lang="ko-KR" altLang="en-US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중증장애인을 고용하여 기준에서 정한 자격을 갖춘 작업지도원을 위촉</a:t>
              </a:r>
              <a:r>
                <a:rPr lang="en-US" altLang="ko-KR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·</a:t>
              </a:r>
              <a:r>
                <a:rPr lang="ko-KR" altLang="en-US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배치하여 작업지도를 실시한 사업주</a:t>
              </a: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1209039" y="1395132"/>
              <a:ext cx="36372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신청 대상자</a:t>
              </a:r>
              <a:endParaRPr lang="ko-KR" altLang="en-US" dirty="0"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sp>
        <p:nvSpPr>
          <p:cNvPr id="2" name="직사각형 1"/>
          <p:cNvSpPr/>
          <p:nvPr/>
        </p:nvSpPr>
        <p:spPr>
          <a:xfrm>
            <a:off x="7560792" y="481678"/>
            <a:ext cx="60960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ko-KR" altLang="en-US" sz="160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지원 제외 대상자</a:t>
            </a:r>
            <a:endParaRPr lang="en-US" altLang="ko-KR" sz="160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① 국가 또는 지방자치단체가 설치한 장애인 관련 시설</a:t>
            </a:r>
            <a:endParaRPr lang="en-US" altLang="ko-KR" sz="16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② 사회복지법인</a:t>
            </a:r>
            <a:endParaRPr lang="en-US" altLang="ko-KR" sz="16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③ 그 밖의 비영리법인이 설치한 장애인복지시설</a:t>
            </a:r>
          </a:p>
        </p:txBody>
      </p:sp>
      <p:sp>
        <p:nvSpPr>
          <p:cNvPr id="3" name="자유형 2"/>
          <p:cNvSpPr/>
          <p:nvPr/>
        </p:nvSpPr>
        <p:spPr>
          <a:xfrm>
            <a:off x="10341033" y="1911927"/>
            <a:ext cx="1265760" cy="1778924"/>
          </a:xfrm>
          <a:custGeom>
            <a:avLst/>
            <a:gdLst>
              <a:gd name="connsiteX0" fmla="*/ 0 w 1265760"/>
              <a:gd name="connsiteY0" fmla="*/ 1778924 h 1778924"/>
              <a:gd name="connsiteX1" fmla="*/ 83127 w 1265760"/>
              <a:gd name="connsiteY1" fmla="*/ 1729048 h 1778924"/>
              <a:gd name="connsiteX2" fmla="*/ 166254 w 1265760"/>
              <a:gd name="connsiteY2" fmla="*/ 1712422 h 1778924"/>
              <a:gd name="connsiteX3" fmla="*/ 216131 w 1265760"/>
              <a:gd name="connsiteY3" fmla="*/ 1695797 h 1778924"/>
              <a:gd name="connsiteX4" fmla="*/ 332509 w 1265760"/>
              <a:gd name="connsiteY4" fmla="*/ 1679171 h 1778924"/>
              <a:gd name="connsiteX5" fmla="*/ 448887 w 1265760"/>
              <a:gd name="connsiteY5" fmla="*/ 1645920 h 1778924"/>
              <a:gd name="connsiteX6" fmla="*/ 515389 w 1265760"/>
              <a:gd name="connsiteY6" fmla="*/ 1629295 h 1778924"/>
              <a:gd name="connsiteX7" fmla="*/ 631767 w 1265760"/>
              <a:gd name="connsiteY7" fmla="*/ 1596044 h 1778924"/>
              <a:gd name="connsiteX8" fmla="*/ 681643 w 1265760"/>
              <a:gd name="connsiteY8" fmla="*/ 1562793 h 1778924"/>
              <a:gd name="connsiteX9" fmla="*/ 798022 w 1265760"/>
              <a:gd name="connsiteY9" fmla="*/ 1496291 h 1778924"/>
              <a:gd name="connsiteX10" fmla="*/ 931025 w 1265760"/>
              <a:gd name="connsiteY10" fmla="*/ 1346662 h 1778924"/>
              <a:gd name="connsiteX11" fmla="*/ 947651 w 1265760"/>
              <a:gd name="connsiteY11" fmla="*/ 1296786 h 1778924"/>
              <a:gd name="connsiteX12" fmla="*/ 1014152 w 1265760"/>
              <a:gd name="connsiteY12" fmla="*/ 1197033 h 1778924"/>
              <a:gd name="connsiteX13" fmla="*/ 1030778 w 1265760"/>
              <a:gd name="connsiteY13" fmla="*/ 1147157 h 1778924"/>
              <a:gd name="connsiteX14" fmla="*/ 1064029 w 1265760"/>
              <a:gd name="connsiteY14" fmla="*/ 1030778 h 1778924"/>
              <a:gd name="connsiteX15" fmla="*/ 1080654 w 1265760"/>
              <a:gd name="connsiteY15" fmla="*/ 931026 h 1778924"/>
              <a:gd name="connsiteX16" fmla="*/ 1097280 w 1265760"/>
              <a:gd name="connsiteY16" fmla="*/ 864524 h 1778924"/>
              <a:gd name="connsiteX17" fmla="*/ 1130531 w 1265760"/>
              <a:gd name="connsiteY17" fmla="*/ 698269 h 1778924"/>
              <a:gd name="connsiteX18" fmla="*/ 1147156 w 1265760"/>
              <a:gd name="connsiteY18" fmla="*/ 532015 h 1778924"/>
              <a:gd name="connsiteX19" fmla="*/ 1163782 w 1265760"/>
              <a:gd name="connsiteY19" fmla="*/ 432262 h 1778924"/>
              <a:gd name="connsiteX20" fmla="*/ 1147156 w 1265760"/>
              <a:gd name="connsiteY20" fmla="*/ 16626 h 1778924"/>
              <a:gd name="connsiteX21" fmla="*/ 1113905 w 1265760"/>
              <a:gd name="connsiteY21" fmla="*/ 66502 h 1778924"/>
              <a:gd name="connsiteX22" fmla="*/ 1080654 w 1265760"/>
              <a:gd name="connsiteY22" fmla="*/ 166255 h 1778924"/>
              <a:gd name="connsiteX23" fmla="*/ 1130531 w 1265760"/>
              <a:gd name="connsiteY23" fmla="*/ 16626 h 1778924"/>
              <a:gd name="connsiteX24" fmla="*/ 1213658 w 1265760"/>
              <a:gd name="connsiteY24" fmla="*/ 83128 h 1778924"/>
              <a:gd name="connsiteX25" fmla="*/ 1263534 w 1265760"/>
              <a:gd name="connsiteY25" fmla="*/ 133004 h 1778924"/>
              <a:gd name="connsiteX26" fmla="*/ 1180407 w 1265760"/>
              <a:gd name="connsiteY26" fmla="*/ 33251 h 1778924"/>
              <a:gd name="connsiteX27" fmla="*/ 1130531 w 1265760"/>
              <a:gd name="connsiteY27" fmla="*/ 0 h 1778924"/>
              <a:gd name="connsiteX28" fmla="*/ 1064029 w 1265760"/>
              <a:gd name="connsiteY28" fmla="*/ 149629 h 1778924"/>
              <a:gd name="connsiteX29" fmla="*/ 1030778 w 1265760"/>
              <a:gd name="connsiteY29" fmla="*/ 166255 h 1778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265760" h="1778924">
                <a:moveTo>
                  <a:pt x="0" y="1778924"/>
                </a:moveTo>
                <a:cubicBezTo>
                  <a:pt x="27709" y="1762299"/>
                  <a:pt x="53124" y="1741049"/>
                  <a:pt x="83127" y="1729048"/>
                </a:cubicBezTo>
                <a:cubicBezTo>
                  <a:pt x="109364" y="1718553"/>
                  <a:pt x="138840" y="1719276"/>
                  <a:pt x="166254" y="1712422"/>
                </a:cubicBezTo>
                <a:cubicBezTo>
                  <a:pt x="183256" y="1708172"/>
                  <a:pt x="198946" y="1699234"/>
                  <a:pt x="216131" y="1695797"/>
                </a:cubicBezTo>
                <a:cubicBezTo>
                  <a:pt x="254557" y="1688112"/>
                  <a:pt x="293955" y="1686181"/>
                  <a:pt x="332509" y="1679171"/>
                </a:cubicBezTo>
                <a:cubicBezTo>
                  <a:pt x="403990" y="1666174"/>
                  <a:pt x="386555" y="1663729"/>
                  <a:pt x="448887" y="1645920"/>
                </a:cubicBezTo>
                <a:cubicBezTo>
                  <a:pt x="470857" y="1639643"/>
                  <a:pt x="493419" y="1635572"/>
                  <a:pt x="515389" y="1629295"/>
                </a:cubicBezTo>
                <a:cubicBezTo>
                  <a:pt x="682347" y="1581593"/>
                  <a:pt x="423870" y="1648017"/>
                  <a:pt x="631767" y="1596044"/>
                </a:cubicBezTo>
                <a:cubicBezTo>
                  <a:pt x="648392" y="1584960"/>
                  <a:pt x="663771" y="1571729"/>
                  <a:pt x="681643" y="1562793"/>
                </a:cubicBezTo>
                <a:cubicBezTo>
                  <a:pt x="770446" y="1518392"/>
                  <a:pt x="697517" y="1586747"/>
                  <a:pt x="798022" y="1496291"/>
                </a:cubicBezTo>
                <a:cubicBezTo>
                  <a:pt x="838077" y="1460241"/>
                  <a:pt x="903059" y="1402592"/>
                  <a:pt x="931025" y="1346662"/>
                </a:cubicBezTo>
                <a:cubicBezTo>
                  <a:pt x="938862" y="1330987"/>
                  <a:pt x="939140" y="1312105"/>
                  <a:pt x="947651" y="1296786"/>
                </a:cubicBezTo>
                <a:cubicBezTo>
                  <a:pt x="967058" y="1261852"/>
                  <a:pt x="1001514" y="1234945"/>
                  <a:pt x="1014152" y="1197033"/>
                </a:cubicBezTo>
                <a:cubicBezTo>
                  <a:pt x="1019694" y="1180408"/>
                  <a:pt x="1025964" y="1164007"/>
                  <a:pt x="1030778" y="1147157"/>
                </a:cubicBezTo>
                <a:cubicBezTo>
                  <a:pt x="1072532" y="1001017"/>
                  <a:pt x="1024163" y="1150372"/>
                  <a:pt x="1064029" y="1030778"/>
                </a:cubicBezTo>
                <a:cubicBezTo>
                  <a:pt x="1069571" y="997527"/>
                  <a:pt x="1074043" y="964081"/>
                  <a:pt x="1080654" y="931026"/>
                </a:cubicBezTo>
                <a:cubicBezTo>
                  <a:pt x="1085135" y="908620"/>
                  <a:pt x="1093193" y="887005"/>
                  <a:pt x="1097280" y="864524"/>
                </a:cubicBezTo>
                <a:cubicBezTo>
                  <a:pt x="1127847" y="696408"/>
                  <a:pt x="1096386" y="800701"/>
                  <a:pt x="1130531" y="698269"/>
                </a:cubicBezTo>
                <a:cubicBezTo>
                  <a:pt x="1136073" y="642851"/>
                  <a:pt x="1140248" y="587279"/>
                  <a:pt x="1147156" y="532015"/>
                </a:cubicBezTo>
                <a:cubicBezTo>
                  <a:pt x="1151337" y="498566"/>
                  <a:pt x="1163782" y="465972"/>
                  <a:pt x="1163782" y="432262"/>
                </a:cubicBezTo>
                <a:cubicBezTo>
                  <a:pt x="1163782" y="293606"/>
                  <a:pt x="1152698" y="155171"/>
                  <a:pt x="1147156" y="16626"/>
                </a:cubicBezTo>
                <a:cubicBezTo>
                  <a:pt x="1136072" y="33251"/>
                  <a:pt x="1122020" y="48243"/>
                  <a:pt x="1113905" y="66502"/>
                </a:cubicBezTo>
                <a:cubicBezTo>
                  <a:pt x="1099670" y="98531"/>
                  <a:pt x="1074892" y="200828"/>
                  <a:pt x="1080654" y="166255"/>
                </a:cubicBezTo>
                <a:cubicBezTo>
                  <a:pt x="1100565" y="46793"/>
                  <a:pt x="1078581" y="94550"/>
                  <a:pt x="1130531" y="16626"/>
                </a:cubicBezTo>
                <a:cubicBezTo>
                  <a:pt x="1212409" y="43918"/>
                  <a:pt x="1155811" y="13711"/>
                  <a:pt x="1213658" y="83128"/>
                </a:cubicBezTo>
                <a:cubicBezTo>
                  <a:pt x="1228710" y="101190"/>
                  <a:pt x="1276576" y="152567"/>
                  <a:pt x="1263534" y="133004"/>
                </a:cubicBezTo>
                <a:cubicBezTo>
                  <a:pt x="1230840" y="83964"/>
                  <a:pt x="1228409" y="73253"/>
                  <a:pt x="1180407" y="33251"/>
                </a:cubicBezTo>
                <a:cubicBezTo>
                  <a:pt x="1165057" y="20459"/>
                  <a:pt x="1147156" y="11084"/>
                  <a:pt x="1130531" y="0"/>
                </a:cubicBezTo>
                <a:cubicBezTo>
                  <a:pt x="1114068" y="49388"/>
                  <a:pt x="1103549" y="110109"/>
                  <a:pt x="1064029" y="149629"/>
                </a:cubicBezTo>
                <a:cubicBezTo>
                  <a:pt x="1055267" y="158391"/>
                  <a:pt x="1041862" y="160713"/>
                  <a:pt x="1030778" y="166255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936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433811" y="543849"/>
            <a:ext cx="33243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시설장비 </a:t>
            </a:r>
            <a:r>
              <a:rPr lang="ko-KR" altLang="en-US" sz="200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무상지원</a:t>
            </a:r>
            <a:endParaRPr lang="en-US" altLang="ko-KR" sz="2000" dirty="0" smtClean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4907784" y="976663"/>
            <a:ext cx="237643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그룹 50"/>
          <p:cNvGrpSpPr/>
          <p:nvPr/>
        </p:nvGrpSpPr>
        <p:grpSpPr>
          <a:xfrm>
            <a:off x="1417319" y="4831406"/>
            <a:ext cx="9357361" cy="1421928"/>
            <a:chOff x="1158239" y="1395132"/>
            <a:chExt cx="9357361" cy="1421928"/>
          </a:xfrm>
        </p:grpSpPr>
        <p:sp>
          <p:nvSpPr>
            <p:cNvPr id="52" name="TextBox 51"/>
            <p:cNvSpPr txBox="1"/>
            <p:nvPr/>
          </p:nvSpPr>
          <p:spPr>
            <a:xfrm>
              <a:off x="1330960" y="1764464"/>
              <a:ext cx="9184640" cy="1052596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30000"/>
                </a:lnSpc>
                <a:buFontTx/>
                <a:buChar char="-"/>
              </a:pP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고용관리비용수급자격인정신청서</a:t>
              </a:r>
              <a:r>
                <a:rPr lang="en-US" altLang="ko-KR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 </a:t>
              </a:r>
              <a:r>
                <a:rPr lang="en-US" altLang="ko-KR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        -   </a:t>
              </a: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고용관리비용지급신청서</a:t>
              </a:r>
              <a:endParaRPr lang="en-US" altLang="ko-KR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  <a:p>
              <a:pPr marL="285750" indent="-285750">
                <a:lnSpc>
                  <a:spcPct val="130000"/>
                </a:lnSpc>
                <a:buFontTx/>
                <a:buChar char="-"/>
              </a:pP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업무수행에 대한 사업주확인서</a:t>
              </a:r>
              <a:r>
                <a:rPr lang="en-US" altLang="ko-KR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 </a:t>
              </a:r>
              <a:r>
                <a:rPr lang="en-US" altLang="ko-KR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            -   </a:t>
              </a: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고용관리비용관련자 활동일지</a:t>
              </a:r>
              <a:endParaRPr lang="en-US" altLang="ko-KR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  <a:p>
              <a:pPr marL="285750" indent="-285750">
                <a:lnSpc>
                  <a:spcPct val="130000"/>
                </a:lnSpc>
                <a:buFontTx/>
                <a:buChar char="-"/>
              </a:pP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장애인근로자 명부</a:t>
              </a:r>
              <a:endPara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158239" y="1395132"/>
              <a:ext cx="36372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제출 서류</a:t>
              </a:r>
              <a:endParaRPr lang="ko-KR" altLang="en-US" dirty="0"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grpSp>
        <p:nvGrpSpPr>
          <p:cNvPr id="34" name="그룹 33"/>
          <p:cNvGrpSpPr/>
          <p:nvPr/>
        </p:nvGrpSpPr>
        <p:grpSpPr>
          <a:xfrm>
            <a:off x="1417319" y="1586139"/>
            <a:ext cx="9357361" cy="791648"/>
            <a:chOff x="1158239" y="1395132"/>
            <a:chExt cx="9357361" cy="791648"/>
          </a:xfrm>
        </p:grpSpPr>
        <p:sp>
          <p:nvSpPr>
            <p:cNvPr id="35" name="TextBox 34"/>
            <p:cNvSpPr txBox="1"/>
            <p:nvPr/>
          </p:nvSpPr>
          <p:spPr>
            <a:xfrm>
              <a:off x="1330960" y="1848226"/>
              <a:ext cx="9184640" cy="33855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fontAlgn="base"/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작업지도비용</a:t>
              </a:r>
              <a:endPara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158239" y="1395132"/>
              <a:ext cx="36372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지원내용</a:t>
              </a:r>
              <a:endParaRPr lang="ko-KR" altLang="en-US" dirty="0"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grpSp>
        <p:nvGrpSpPr>
          <p:cNvPr id="39" name="그룹 38"/>
          <p:cNvGrpSpPr/>
          <p:nvPr/>
        </p:nvGrpSpPr>
        <p:grpSpPr>
          <a:xfrm>
            <a:off x="1825652" y="2390161"/>
            <a:ext cx="8949028" cy="658642"/>
            <a:chOff x="1825652" y="3617161"/>
            <a:chExt cx="8949028" cy="658642"/>
          </a:xfrm>
        </p:grpSpPr>
        <p:sp>
          <p:nvSpPr>
            <p:cNvPr id="45" name="L 도형 44"/>
            <p:cNvSpPr/>
            <p:nvPr/>
          </p:nvSpPr>
          <p:spPr>
            <a:xfrm rot="13500000">
              <a:off x="1825652" y="3724618"/>
              <a:ext cx="123644" cy="123644"/>
            </a:xfrm>
            <a:prstGeom prst="corner">
              <a:avLst>
                <a:gd name="adj1" fmla="val 35714"/>
                <a:gd name="adj2" fmla="val 35714"/>
              </a:avLst>
            </a:prstGeom>
            <a:solidFill>
              <a:srgbClr val="A9B2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959664" y="3617161"/>
              <a:ext cx="8815016" cy="65864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fontAlgn="base"/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사업장 당 상시 </a:t>
              </a:r>
              <a:r>
                <a:rPr lang="en-US" altLang="ko-KR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1</a:t>
              </a: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명 </a:t>
              </a:r>
              <a:r>
                <a:rPr lang="en-US" altLang="ko-KR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~ 5</a:t>
              </a: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명까지 수급자격인정신청일 이전 </a:t>
              </a:r>
              <a:r>
                <a:rPr lang="en-US" altLang="ko-KR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90</a:t>
              </a: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일 이내 새로 고용하고 해당 사업장에 배치된 </a:t>
              </a:r>
              <a:endParaRPr lang="en-US" altLang="ko-KR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  <a:p>
              <a:pPr fontAlgn="base">
                <a:lnSpc>
                  <a:spcPct val="130000"/>
                </a:lnSpc>
              </a:pP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작업지도원으로 하여금 장애인근로자 </a:t>
              </a:r>
              <a:r>
                <a:rPr lang="en-US" altLang="ko-KR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1</a:t>
              </a: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명당 월 </a:t>
              </a:r>
              <a:r>
                <a:rPr lang="en-US" altLang="ko-KR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12</a:t>
              </a: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시간 이상 작업지도를 실시한 경우 해당 사업주에게 지급</a:t>
              </a:r>
              <a:endPara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</p:grpSp>
      <p:sp>
        <p:nvSpPr>
          <p:cNvPr id="47" name="직사각형 46"/>
          <p:cNvSpPr/>
          <p:nvPr/>
        </p:nvSpPr>
        <p:spPr>
          <a:xfrm>
            <a:off x="1590040" y="3130652"/>
            <a:ext cx="9809480" cy="1618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자격 기준</a:t>
            </a:r>
            <a:endParaRPr lang="en-US" altLang="ko-KR" sz="1600" dirty="0" smtClean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장애인직업생활상담원 등 전문요원 양성과정을 이수한 자 </a:t>
            </a:r>
            <a:r>
              <a:rPr lang="en-US" altLang="ko-KR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/ </a:t>
            </a: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사회복지사 자격증 소지자</a:t>
            </a:r>
            <a:endParaRPr lang="en-US" altLang="ko-KR" sz="1600" dirty="0" smtClean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재활</a:t>
            </a:r>
            <a:r>
              <a:rPr lang="en-US" altLang="ko-KR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교육</a:t>
            </a:r>
            <a:r>
              <a:rPr lang="en-US" altLang="ko-KR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심리</a:t>
            </a:r>
            <a:r>
              <a:rPr lang="en-US" altLang="ko-KR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의료</a:t>
            </a:r>
            <a:r>
              <a:rPr lang="en-US" altLang="ko-KR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기술</a:t>
            </a:r>
            <a:r>
              <a:rPr lang="en-US" altLang="ko-KR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 </a:t>
            </a: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사회사업분야 및 중증장애인근로자의 작업과 관련된 분야의 전문학사 학위 이상 소지자</a:t>
            </a:r>
            <a:endParaRPr lang="en-US" altLang="ko-KR" sz="1600" dirty="0" smtClean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고등학교 졸업이상의 학력이 있는 자로서 장애인복지시설 또는 장애인 관련 기관에서 </a:t>
            </a:r>
            <a:r>
              <a:rPr lang="en-US" altLang="ko-KR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2</a:t>
            </a: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년 이상 종사한 자</a:t>
            </a:r>
            <a:endParaRPr lang="en-US" altLang="ko-KR" sz="1600" dirty="0" smtClean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작업지도대상 장애인근로자 업무에서 </a:t>
            </a:r>
            <a:r>
              <a:rPr lang="en-US" altLang="ko-KR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1</a:t>
            </a: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년 이상 종사한 자</a:t>
            </a:r>
            <a:endParaRPr lang="en-US" altLang="ko-KR" sz="16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18314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Box 77"/>
          <p:cNvSpPr txBox="1"/>
          <p:nvPr/>
        </p:nvSpPr>
        <p:spPr>
          <a:xfrm>
            <a:off x="3638886" y="931374"/>
            <a:ext cx="4914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장애인고용공단 사업</a:t>
            </a:r>
            <a:endParaRPr lang="ko-KR" altLang="en-US" sz="240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grpSp>
        <p:nvGrpSpPr>
          <p:cNvPr id="89" name="그룹 88"/>
          <p:cNvGrpSpPr/>
          <p:nvPr/>
        </p:nvGrpSpPr>
        <p:grpSpPr>
          <a:xfrm>
            <a:off x="2491830" y="4937101"/>
            <a:ext cx="7226608" cy="942129"/>
            <a:chOff x="2491830" y="4937101"/>
            <a:chExt cx="7226608" cy="942129"/>
          </a:xfrm>
        </p:grpSpPr>
        <p:sp>
          <p:nvSpPr>
            <p:cNvPr id="84" name="L 도형 83"/>
            <p:cNvSpPr/>
            <p:nvPr/>
          </p:nvSpPr>
          <p:spPr>
            <a:xfrm rot="18900000">
              <a:off x="5973242" y="4937101"/>
              <a:ext cx="263788" cy="263788"/>
            </a:xfrm>
            <a:prstGeom prst="corner">
              <a:avLst>
                <a:gd name="adj1" fmla="val 35714"/>
                <a:gd name="adj2" fmla="val 3571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2491830" y="5509898"/>
              <a:ext cx="7226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장애인이 행복하게 일할 기회와 여건을 넓힘</a:t>
              </a:r>
              <a:endParaRPr lang="ko-KR" altLang="en-US" dirty="0"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pic>
        <p:nvPicPr>
          <p:cNvPr id="86" name="그림 85"/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427" y="2217959"/>
            <a:ext cx="2401812" cy="2406998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634" y="2221094"/>
            <a:ext cx="2407000" cy="2406998"/>
          </a:xfrm>
          <a:prstGeom prst="rect">
            <a:avLst/>
          </a:prstGeom>
        </p:spPr>
      </p:pic>
      <p:pic>
        <p:nvPicPr>
          <p:cNvPr id="88" name="그림 87"/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9029" y="2217960"/>
            <a:ext cx="2401812" cy="2406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259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/>
          <p:cNvGrpSpPr/>
          <p:nvPr/>
        </p:nvGrpSpPr>
        <p:grpSpPr>
          <a:xfrm>
            <a:off x="1130461" y="2246067"/>
            <a:ext cx="2731626" cy="2731626"/>
            <a:chOff x="1066800" y="3905655"/>
            <a:chExt cx="2731626" cy="2731626"/>
          </a:xfrm>
        </p:grpSpPr>
        <p:sp>
          <p:nvSpPr>
            <p:cNvPr id="22" name="직사각형 21"/>
            <p:cNvSpPr/>
            <p:nvPr/>
          </p:nvSpPr>
          <p:spPr>
            <a:xfrm>
              <a:off x="1066800" y="3905655"/>
              <a:ext cx="2731626" cy="2731626"/>
            </a:xfrm>
            <a:prstGeom prst="rect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194121" y="4062717"/>
              <a:ext cx="2604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장애인 고용시설 </a:t>
              </a:r>
              <a:endParaRPr lang="en-US" altLang="ko-KR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194121" y="4362599"/>
              <a:ext cx="2604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자금융자</a:t>
              </a:r>
              <a:endParaRPr lang="en-US" altLang="ko-KR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  <p:cxnSp>
          <p:nvCxnSpPr>
            <p:cNvPr id="25" name="직선 연결선 24"/>
            <p:cNvCxnSpPr>
              <a:stCxn id="22" idx="1"/>
              <a:endCxn id="22" idx="3"/>
            </p:cNvCxnSpPr>
            <p:nvPr/>
          </p:nvCxnSpPr>
          <p:spPr>
            <a:xfrm>
              <a:off x="1220523" y="5271468"/>
              <a:ext cx="242418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194121" y="5400377"/>
              <a:ext cx="2604305" cy="867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ko-KR" altLang="en-US" sz="14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장애인 고용 의지를 높여</a:t>
              </a:r>
              <a:endParaRPr lang="en-US" altLang="ko-KR" sz="14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  <a:p>
              <a:pPr>
                <a:lnSpc>
                  <a:spcPct val="120000"/>
                </a:lnSpc>
              </a:pPr>
              <a:r>
                <a:rPr lang="ko-KR" altLang="en-US" sz="14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고용촉진을 유도하기 위해</a:t>
              </a:r>
              <a:endParaRPr lang="en-US" altLang="ko-KR" sz="14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  <a:p>
              <a:pPr>
                <a:lnSpc>
                  <a:spcPct val="120000"/>
                </a:lnSpc>
              </a:pPr>
              <a:r>
                <a:rPr lang="ko-KR" altLang="en-US" sz="14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장애인 고용에 따른 비용을 융자</a:t>
              </a:r>
              <a:endParaRPr lang="en-US" altLang="ko-KR" sz="14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</p:grpSp>
      <p:grpSp>
        <p:nvGrpSpPr>
          <p:cNvPr id="10" name="그룹 9"/>
          <p:cNvGrpSpPr/>
          <p:nvPr/>
        </p:nvGrpSpPr>
        <p:grpSpPr>
          <a:xfrm>
            <a:off x="4730187" y="2246067"/>
            <a:ext cx="2731626" cy="2731626"/>
            <a:chOff x="4666526" y="3905655"/>
            <a:chExt cx="2731626" cy="2731626"/>
          </a:xfrm>
        </p:grpSpPr>
        <p:sp>
          <p:nvSpPr>
            <p:cNvPr id="17" name="직사각형 16"/>
            <p:cNvSpPr/>
            <p:nvPr/>
          </p:nvSpPr>
          <p:spPr>
            <a:xfrm>
              <a:off x="4666526" y="3905655"/>
              <a:ext cx="2731626" cy="2731626"/>
            </a:xfrm>
            <a:prstGeom prst="rect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793847" y="4062717"/>
              <a:ext cx="2604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시설장비</a:t>
              </a:r>
              <a:endParaRPr lang="en-US" altLang="ko-KR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cxnSp>
          <p:nvCxnSpPr>
            <p:cNvPr id="19" name="직선 연결선 18"/>
            <p:cNvCxnSpPr/>
            <p:nvPr/>
          </p:nvCxnSpPr>
          <p:spPr>
            <a:xfrm>
              <a:off x="4820249" y="5271468"/>
              <a:ext cx="242418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4793847" y="5400377"/>
              <a:ext cx="2604305" cy="1126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ko-KR" altLang="en-US" sz="14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장애인근로자의 생산성을 위해</a:t>
              </a:r>
              <a:endParaRPr lang="en-US" altLang="ko-KR" sz="14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  <a:p>
              <a:pPr>
                <a:lnSpc>
                  <a:spcPct val="120000"/>
                </a:lnSpc>
              </a:pPr>
              <a:r>
                <a:rPr lang="ko-KR" altLang="en-US" sz="14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근로할 수 있는 환경</a:t>
              </a:r>
              <a:r>
                <a:rPr lang="en-US" altLang="ko-KR" sz="14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·</a:t>
              </a:r>
              <a:r>
                <a:rPr lang="ko-KR" altLang="en-US" sz="14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장비를 조성</a:t>
              </a:r>
              <a:endParaRPr lang="en-US" altLang="ko-KR" sz="14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  <a:p>
              <a:pPr>
                <a:lnSpc>
                  <a:spcPct val="120000"/>
                </a:lnSpc>
              </a:pPr>
              <a:r>
                <a:rPr lang="ko-KR" altLang="en-US" sz="14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장애인의 고용촉진을 도모</a:t>
              </a:r>
              <a:endParaRPr lang="en-US" altLang="ko-KR" sz="14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  <a:p>
              <a:pPr>
                <a:lnSpc>
                  <a:spcPct val="120000"/>
                </a:lnSpc>
              </a:pPr>
              <a:endParaRPr lang="en-US" altLang="ko-KR" sz="14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793847" y="4362599"/>
              <a:ext cx="2604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무상지원</a:t>
              </a:r>
              <a:endParaRPr lang="en-US" altLang="ko-KR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</p:grpSp>
      <p:grpSp>
        <p:nvGrpSpPr>
          <p:cNvPr id="11" name="그룹 10"/>
          <p:cNvGrpSpPr/>
          <p:nvPr/>
        </p:nvGrpSpPr>
        <p:grpSpPr>
          <a:xfrm>
            <a:off x="8329913" y="2246067"/>
            <a:ext cx="2731626" cy="2731626"/>
            <a:chOff x="8266252" y="3905655"/>
            <a:chExt cx="2731626" cy="2731626"/>
          </a:xfrm>
        </p:grpSpPr>
        <p:sp>
          <p:nvSpPr>
            <p:cNvPr id="12" name="직사각형 11"/>
            <p:cNvSpPr/>
            <p:nvPr/>
          </p:nvSpPr>
          <p:spPr>
            <a:xfrm>
              <a:off x="8266252" y="3905655"/>
              <a:ext cx="2731626" cy="2731626"/>
            </a:xfrm>
            <a:prstGeom prst="rect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393573" y="4062717"/>
              <a:ext cx="2604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고용관리</a:t>
              </a:r>
              <a:endParaRPr lang="en-US" altLang="ko-KR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cxnSp>
          <p:nvCxnSpPr>
            <p:cNvPr id="14" name="직선 연결선 13"/>
            <p:cNvCxnSpPr/>
            <p:nvPr/>
          </p:nvCxnSpPr>
          <p:spPr>
            <a:xfrm>
              <a:off x="8419975" y="5271468"/>
              <a:ext cx="242418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8393573" y="5400377"/>
              <a:ext cx="2530589" cy="867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ko-KR" altLang="en-US" sz="14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적정한 고용관리를</a:t>
              </a:r>
              <a:r>
                <a:rPr lang="en-US" altLang="ko-KR" sz="14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 </a:t>
              </a:r>
              <a:r>
                <a:rPr lang="ko-KR" altLang="en-US" sz="14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유지하는데</a:t>
              </a:r>
              <a:endParaRPr lang="en-US" altLang="ko-KR" sz="14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  <a:p>
              <a:pPr>
                <a:lnSpc>
                  <a:spcPct val="120000"/>
                </a:lnSpc>
              </a:pPr>
              <a:r>
                <a:rPr lang="ko-KR" altLang="en-US" sz="14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필요한 작업지도원을 사업장에 </a:t>
              </a:r>
              <a:endParaRPr lang="en-US" altLang="ko-KR" sz="14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  <a:p>
              <a:pPr>
                <a:lnSpc>
                  <a:spcPct val="120000"/>
                </a:lnSpc>
              </a:pPr>
              <a:r>
                <a:rPr lang="ko-KR" altLang="en-US" sz="14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배치하는데 필요한</a:t>
              </a:r>
              <a:r>
                <a:rPr lang="en-US" altLang="ko-KR" sz="14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 </a:t>
              </a:r>
              <a:r>
                <a:rPr lang="ko-KR" altLang="en-US" sz="14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비용 지원</a:t>
              </a:r>
              <a:endParaRPr lang="en-US" altLang="ko-KR" sz="14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393573" y="4362599"/>
              <a:ext cx="2604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비용지원</a:t>
              </a:r>
              <a:endParaRPr lang="en-US" altLang="ko-KR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</p:grpSp>
      <p:grpSp>
        <p:nvGrpSpPr>
          <p:cNvPr id="34" name="그룹 33"/>
          <p:cNvGrpSpPr/>
          <p:nvPr/>
        </p:nvGrpSpPr>
        <p:grpSpPr>
          <a:xfrm>
            <a:off x="4539574" y="5332207"/>
            <a:ext cx="3112851" cy="987634"/>
            <a:chOff x="4539574" y="5332207"/>
            <a:chExt cx="3112851" cy="987634"/>
          </a:xfrm>
        </p:grpSpPr>
        <p:sp>
          <p:nvSpPr>
            <p:cNvPr id="28" name="TextBox 27"/>
            <p:cNvSpPr txBox="1"/>
            <p:nvPr/>
          </p:nvSpPr>
          <p:spPr>
            <a:xfrm>
              <a:off x="4539574" y="5950509"/>
              <a:ext cx="3112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장애인고용 사업체 지원</a:t>
              </a:r>
              <a:endParaRPr lang="ko-KR" altLang="en-US" dirty="0"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30" name="L 도형 29"/>
            <p:cNvSpPr/>
            <p:nvPr/>
          </p:nvSpPr>
          <p:spPr>
            <a:xfrm rot="18900000">
              <a:off x="5964106" y="5332207"/>
              <a:ext cx="263788" cy="263788"/>
            </a:xfrm>
            <a:prstGeom prst="corner">
              <a:avLst>
                <a:gd name="adj1" fmla="val 35714"/>
                <a:gd name="adj2" fmla="val 3571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3638886" y="763799"/>
            <a:ext cx="4914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사업주 지원</a:t>
            </a:r>
            <a:endParaRPr lang="ko-KR" altLang="en-US" sz="240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1649" y="1213249"/>
            <a:ext cx="11628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장애인을 고용하는 사업주에게 지원금을 지급</a:t>
            </a:r>
            <a:endParaRPr lang="ko-KR" altLang="en-US" sz="16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726789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장애인근거법 타이틀"/>
          <p:cNvSpPr txBox="1"/>
          <p:nvPr/>
        </p:nvSpPr>
        <p:spPr>
          <a:xfrm>
            <a:off x="2905759" y="761053"/>
            <a:ext cx="6380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장애인고용 사업체 지원 제도가 근거하는 법</a:t>
            </a:r>
            <a:endParaRPr lang="ko-KR" altLang="en-US" sz="280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grpSp>
        <p:nvGrpSpPr>
          <p:cNvPr id="2" name="법들 1" hidden="1"/>
          <p:cNvGrpSpPr/>
          <p:nvPr/>
        </p:nvGrpSpPr>
        <p:grpSpPr>
          <a:xfrm>
            <a:off x="281649" y="3185586"/>
            <a:ext cx="11628702" cy="464342"/>
            <a:chOff x="281649" y="1632759"/>
            <a:chExt cx="11628702" cy="464342"/>
          </a:xfrm>
        </p:grpSpPr>
        <p:sp>
          <p:nvSpPr>
            <p:cNvPr id="37" name="TextBox 36"/>
            <p:cNvSpPr txBox="1"/>
            <p:nvPr/>
          </p:nvSpPr>
          <p:spPr>
            <a:xfrm>
              <a:off x="281649" y="1635436"/>
              <a:ext cx="562468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dirty="0" smtClean="0">
                  <a:solidFill>
                    <a:srgbClr val="EFEFEF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장애인고용촉진 및 직업재활법</a:t>
              </a:r>
              <a:endParaRPr lang="ko-KR" altLang="en-US" sz="2400" dirty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285666" y="1632759"/>
              <a:ext cx="562468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dirty="0" smtClean="0">
                  <a:solidFill>
                    <a:srgbClr val="EFEFEF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고용보험법</a:t>
              </a:r>
              <a:endParaRPr lang="ko-KR" altLang="en-US" sz="2400" dirty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</p:grpSp>
      <p:sp>
        <p:nvSpPr>
          <p:cNvPr id="41" name="고용법 내용"/>
          <p:cNvSpPr txBox="1"/>
          <p:nvPr/>
        </p:nvSpPr>
        <p:spPr>
          <a:xfrm>
            <a:off x="531974" y="2961662"/>
            <a:ext cx="11158455" cy="3213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1. </a:t>
            </a: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장애인을 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고용하거나 고용하려는 사업주에게 </a:t>
            </a:r>
            <a:r>
              <a:rPr lang="ko-KR" altLang="en-US" sz="160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장애인고용에 드는 다음 각 호의 비용 또는 기기 등을 융자하거나 지원 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할 수 있다</a:t>
            </a:r>
            <a:r>
              <a:rPr lang="en-US" altLang="ko-KR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   이 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경우 중증장애인 및 여성장애인을 고용하거나 고용하려는 사업주를 우대하여야 한다</a:t>
            </a:r>
            <a:r>
              <a:rPr lang="en-US" altLang="ko-KR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pPr>
              <a:lnSpc>
                <a:spcPct val="120000"/>
              </a:lnSpc>
            </a:pPr>
            <a:endParaRPr lang="en-US" altLang="ko-KR" sz="16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① 장애인을 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고용하는 데에 필요한 </a:t>
            </a:r>
            <a:r>
              <a:rPr lang="ko-KR" altLang="en-US" sz="160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시설과 장비의 구입</a:t>
            </a:r>
            <a:r>
              <a:rPr lang="en-US" altLang="ko-KR" sz="160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·</a:t>
            </a:r>
            <a:r>
              <a:rPr lang="ko-KR" altLang="en-US" sz="160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설치</a:t>
            </a:r>
            <a:r>
              <a:rPr lang="en-US" altLang="ko-KR" sz="160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·</a:t>
            </a:r>
            <a:r>
              <a:rPr lang="ko-KR" altLang="en-US" sz="160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수리 등에 드는 </a:t>
            </a:r>
            <a:r>
              <a:rPr lang="ko-KR" altLang="en-US" sz="16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비용</a:t>
            </a:r>
            <a:endParaRPr lang="en-US" altLang="ko-KR" sz="1600" dirty="0" smtClean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>
              <a:lnSpc>
                <a:spcPct val="120000"/>
              </a:lnSpc>
            </a:pPr>
            <a:endParaRPr lang="en-US" altLang="ko-KR" sz="30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② 장애인의 </a:t>
            </a:r>
            <a:r>
              <a:rPr lang="ko-KR" altLang="en-US" sz="160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직업생활에 필요한 작업 보조 </a:t>
            </a:r>
            <a:r>
              <a:rPr lang="ko-KR" altLang="en-US" sz="1600" dirty="0" err="1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공학기기</a:t>
            </a:r>
            <a:r>
              <a:rPr lang="ko-KR" altLang="en-US" sz="160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또는 장비 </a:t>
            </a: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등</a:t>
            </a:r>
            <a:endParaRPr lang="en-US" altLang="ko-KR" sz="80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>
              <a:lnSpc>
                <a:spcPct val="120000"/>
              </a:lnSpc>
            </a:pPr>
            <a:endParaRPr lang="en-US" altLang="ko-KR" sz="300" dirty="0" smtClean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③ 장애인의 </a:t>
            </a:r>
            <a:r>
              <a:rPr lang="ko-KR" altLang="en-US" sz="160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적정한 고용관리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를 위하여 </a:t>
            </a:r>
            <a:r>
              <a:rPr lang="ko-KR" altLang="en-US" sz="160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장애인 직업생활 상담원</a:t>
            </a:r>
            <a:r>
              <a:rPr lang="en-US" altLang="ko-KR" sz="160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, </a:t>
            </a:r>
            <a:r>
              <a:rPr lang="ko-KR" altLang="en-US" sz="160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작업 </a:t>
            </a:r>
            <a:r>
              <a:rPr lang="ko-KR" altLang="en-US" sz="16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지도원</a:t>
            </a:r>
            <a:r>
              <a:rPr lang="en-US" altLang="ko-KR" sz="16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,</a:t>
            </a:r>
            <a:r>
              <a:rPr lang="ko-KR" altLang="en-US" sz="16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한국어 </a:t>
            </a:r>
            <a:r>
              <a:rPr lang="ko-KR" altLang="en-US" sz="160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통역사 또는 낭독자 등을 배치하는 데에 필요한 </a:t>
            </a:r>
            <a:r>
              <a:rPr lang="ko-KR" altLang="en-US" sz="16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비용</a:t>
            </a:r>
            <a:endParaRPr lang="en-US" altLang="ko-KR" sz="1600" dirty="0" smtClean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>
              <a:lnSpc>
                <a:spcPct val="120000"/>
              </a:lnSpc>
            </a:pPr>
            <a:endParaRPr lang="en-US" altLang="ko-KR" sz="300" dirty="0" smtClean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fontAlgn="base">
              <a:lnSpc>
                <a:spcPct val="120000"/>
              </a:lnSpc>
            </a:pP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④ 그밖에 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제 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1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호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~ 3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호까지의 규정에 준하는 것으로서 장애인의 고용에 </a:t>
            </a: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필요한 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비용 또는 </a:t>
            </a: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기기</a:t>
            </a:r>
            <a:endParaRPr lang="en-US" altLang="ko-KR" sz="1600" dirty="0" smtClean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fontAlgn="base">
              <a:lnSpc>
                <a:spcPct val="120000"/>
              </a:lnSpc>
            </a:pPr>
            <a:endParaRPr lang="en-US" altLang="ko-KR" sz="1600" dirty="0" smtClean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fontAlgn="base">
              <a:lnSpc>
                <a:spcPct val="120000"/>
              </a:lnSpc>
            </a:pPr>
            <a:r>
              <a:rPr lang="en-US" altLang="ko-KR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2. </a:t>
            </a: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고용노동부장관은 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장애인인 사업주가 장애인을 고용하거나 고용하려는 경우에는 해당 사업주 자신의 직업생활에 필요한 작업 보조 </a:t>
            </a:r>
            <a:endParaRPr lang="en-US" altLang="ko-KR" sz="1600" dirty="0" smtClean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fontAlgn="base">
              <a:lnSpc>
                <a:spcPct val="120000"/>
              </a:lnSpc>
            </a:pP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en-US" altLang="ko-KR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  </a:t>
            </a:r>
            <a:r>
              <a:rPr lang="ko-KR" altLang="en-US" sz="1600" dirty="0" err="1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공학기기</a:t>
            </a: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또는 장비 등을 지원할 수 있다</a:t>
            </a:r>
            <a:r>
              <a:rPr lang="en-US" altLang="ko-KR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  <a:endParaRPr lang="ko-KR" altLang="en-US" sz="16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532949" y="1859770"/>
            <a:ext cx="5626711" cy="828901"/>
            <a:chOff x="434049" y="1787836"/>
            <a:chExt cx="5626711" cy="828901"/>
          </a:xfrm>
        </p:grpSpPr>
        <p:sp>
          <p:nvSpPr>
            <p:cNvPr id="40" name="제21조"/>
            <p:cNvSpPr txBox="1"/>
            <p:nvPr/>
          </p:nvSpPr>
          <p:spPr>
            <a:xfrm>
              <a:off x="436075" y="2247405"/>
              <a:ext cx="5624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「</a:t>
              </a:r>
              <a:r>
                <a:rPr lang="ko-KR" altLang="en-US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제 </a:t>
              </a:r>
              <a:r>
                <a:rPr lang="en-US" altLang="ko-KR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21</a:t>
              </a:r>
              <a:r>
                <a:rPr lang="ko-KR" altLang="en-US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조」 장애인 고용 사업주에 대한 지원 </a:t>
              </a:r>
              <a:endParaRPr lang="ko-KR" altLang="en-US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39" name="고용법"/>
            <p:cNvSpPr txBox="1"/>
            <p:nvPr/>
          </p:nvSpPr>
          <p:spPr>
            <a:xfrm>
              <a:off x="434049" y="1787836"/>
              <a:ext cx="562468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장애인고용촉진 및 직업재활법</a:t>
              </a:r>
              <a:endParaRPr lang="ko-KR" altLang="en-US" sz="2400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</p:grpSp>
      <p:grpSp>
        <p:nvGrpSpPr>
          <p:cNvPr id="43" name="그룹 42" hidden="1"/>
          <p:cNvGrpSpPr/>
          <p:nvPr/>
        </p:nvGrpSpPr>
        <p:grpSpPr>
          <a:xfrm>
            <a:off x="532949" y="1859770"/>
            <a:ext cx="5626711" cy="828901"/>
            <a:chOff x="434049" y="1787836"/>
            <a:chExt cx="5626711" cy="828901"/>
          </a:xfrm>
        </p:grpSpPr>
        <p:sp>
          <p:nvSpPr>
            <p:cNvPr id="44" name="제25조"/>
            <p:cNvSpPr txBox="1"/>
            <p:nvPr/>
          </p:nvSpPr>
          <p:spPr>
            <a:xfrm>
              <a:off x="436075" y="2247405"/>
              <a:ext cx="5624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>
                  <a:solidFill>
                    <a:srgbClr val="EFEFEF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「</a:t>
              </a:r>
              <a:r>
                <a:rPr lang="ko-KR" altLang="en-US" dirty="0" smtClean="0">
                  <a:solidFill>
                    <a:srgbClr val="EFEFEF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제 </a:t>
              </a:r>
              <a:r>
                <a:rPr lang="en-US" altLang="ko-KR" dirty="0" smtClean="0">
                  <a:solidFill>
                    <a:srgbClr val="EFEFEF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25</a:t>
              </a:r>
              <a:r>
                <a:rPr lang="ko-KR" altLang="en-US" dirty="0" smtClean="0">
                  <a:solidFill>
                    <a:srgbClr val="EFEFEF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조」 고용안정 및 취업 촉진</a:t>
              </a:r>
              <a:endParaRPr lang="ko-KR" altLang="en-US" dirty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45" name="보험법"/>
            <p:cNvSpPr txBox="1"/>
            <p:nvPr/>
          </p:nvSpPr>
          <p:spPr>
            <a:xfrm>
              <a:off x="434049" y="1787836"/>
              <a:ext cx="562468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 smtClean="0">
                  <a:solidFill>
                    <a:srgbClr val="EFEFEF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고용보험법</a:t>
              </a:r>
              <a:endParaRPr lang="ko-KR" altLang="en-US" sz="2400" dirty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</p:grpSp>
      <p:sp>
        <p:nvSpPr>
          <p:cNvPr id="46" name="보험법 내용" hidden="1"/>
          <p:cNvSpPr txBox="1"/>
          <p:nvPr/>
        </p:nvSpPr>
        <p:spPr>
          <a:xfrm>
            <a:off x="536863" y="2961662"/>
            <a:ext cx="11373488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600" dirty="0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1. </a:t>
            </a:r>
            <a:r>
              <a:rPr lang="ko-KR" altLang="en-US" sz="1600" dirty="0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고용노동부장관은 </a:t>
            </a:r>
            <a:r>
              <a:rPr lang="ko-KR" altLang="en-US" sz="1600" dirty="0" smtClean="0">
                <a:solidFill>
                  <a:schemeClr val="accent4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피보험자등의 고용안정 및 취업을 촉진하기 위하여</a:t>
            </a:r>
            <a:r>
              <a:rPr lang="ko-KR" altLang="en-US" sz="1600" dirty="0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다음 각 호의 사업을 직접 실시하거나 이를 실시하는 자에게 </a:t>
            </a:r>
            <a:r>
              <a:rPr lang="ko-KR" altLang="en-US" sz="1600" dirty="0" smtClean="0">
                <a:solidFill>
                  <a:schemeClr val="accent4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필요한  </a:t>
            </a:r>
            <a:endParaRPr lang="en-US" altLang="ko-KR" sz="1600" dirty="0" smtClean="0">
              <a:solidFill>
                <a:schemeClr val="accent4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600" dirty="0">
                <a:solidFill>
                  <a:schemeClr val="accent4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en-US" altLang="ko-KR" sz="1600" dirty="0" smtClean="0">
                <a:solidFill>
                  <a:schemeClr val="accent4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  </a:t>
            </a:r>
            <a:r>
              <a:rPr lang="ko-KR" altLang="en-US" sz="1600" dirty="0" smtClean="0">
                <a:solidFill>
                  <a:schemeClr val="accent4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비용을 지원 또는 대부</a:t>
            </a:r>
            <a:r>
              <a:rPr lang="ko-KR" altLang="en-US" sz="1600" dirty="0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할 수 있다</a:t>
            </a:r>
            <a:r>
              <a:rPr lang="en-US" altLang="ko-KR" sz="1600" dirty="0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pPr>
              <a:lnSpc>
                <a:spcPct val="120000"/>
              </a:lnSpc>
            </a:pPr>
            <a:endParaRPr lang="en-US" altLang="ko-KR" sz="1600" dirty="0">
              <a:solidFill>
                <a:srgbClr val="EFEFEF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1600" dirty="0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① </a:t>
            </a:r>
            <a:r>
              <a:rPr lang="ko-KR" altLang="en-US" sz="1600" dirty="0" smtClean="0">
                <a:solidFill>
                  <a:schemeClr val="accent4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고용관리 진단 등 고용개선 지원 사업</a:t>
            </a:r>
            <a:endParaRPr lang="en-US" altLang="ko-KR" sz="300" dirty="0">
              <a:solidFill>
                <a:schemeClr val="accent4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1600" dirty="0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② 피보험자등의 </a:t>
            </a:r>
            <a:r>
              <a:rPr lang="ko-KR" altLang="en-US" sz="1600" dirty="0" smtClean="0">
                <a:solidFill>
                  <a:schemeClr val="accent4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창업을 촉진하기 위한 지원 사업</a:t>
            </a:r>
            <a:endParaRPr lang="en-US" altLang="ko-KR" sz="300" dirty="0" smtClean="0">
              <a:solidFill>
                <a:schemeClr val="accent4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1600" dirty="0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③ 그 밖에 피보험자등의 고용안정 및 취업을 촉진하기 위한 사업으로서 대통령령으로 정하는 사업</a:t>
            </a:r>
            <a:endParaRPr lang="en-US" altLang="ko-KR" sz="300" dirty="0" smtClean="0">
              <a:solidFill>
                <a:schemeClr val="accent4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fontAlgn="base">
              <a:lnSpc>
                <a:spcPct val="120000"/>
              </a:lnSpc>
            </a:pPr>
            <a:endParaRPr lang="en-US" altLang="ko-KR" sz="1600" dirty="0" smtClean="0">
              <a:solidFill>
                <a:srgbClr val="EFEFEF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fontAlgn="base">
              <a:lnSpc>
                <a:spcPct val="120000"/>
              </a:lnSpc>
            </a:pPr>
            <a:r>
              <a:rPr lang="en-US" altLang="ko-KR" sz="1600" dirty="0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2. </a:t>
            </a:r>
            <a:r>
              <a:rPr lang="ko-KR" altLang="en-US" sz="1600" dirty="0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제</a:t>
            </a:r>
            <a:r>
              <a:rPr lang="en-US" altLang="ko-KR" sz="1600" dirty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en-US" altLang="ko-KR" sz="1600" dirty="0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1</a:t>
            </a:r>
            <a:r>
              <a:rPr lang="ko-KR" altLang="en-US" sz="1600" dirty="0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항에 따른 사업의 실시와 비용의 지원</a:t>
            </a:r>
            <a:r>
              <a:rPr lang="en-US" altLang="ko-KR" sz="1600" dirty="0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·</a:t>
            </a:r>
            <a:r>
              <a:rPr lang="ko-KR" altLang="en-US" sz="1600" dirty="0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대부에 필요한 사항은 대통령령으로 정한다</a:t>
            </a:r>
            <a:r>
              <a:rPr lang="en-US" altLang="ko-KR" sz="1600" dirty="0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  <a:endParaRPr lang="ko-KR" altLang="en-US" sz="1600" dirty="0">
              <a:solidFill>
                <a:srgbClr val="EFEFEF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769123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장애인근거법 타이틀"/>
          <p:cNvSpPr txBox="1"/>
          <p:nvPr/>
        </p:nvSpPr>
        <p:spPr>
          <a:xfrm>
            <a:off x="2905759" y="761053"/>
            <a:ext cx="6380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장애인고용 사업체 지원 제도가 근거하는 법</a:t>
            </a:r>
            <a:endParaRPr lang="ko-KR" altLang="en-US" sz="280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grpSp>
        <p:nvGrpSpPr>
          <p:cNvPr id="2" name="법들 1" hidden="1"/>
          <p:cNvGrpSpPr/>
          <p:nvPr/>
        </p:nvGrpSpPr>
        <p:grpSpPr>
          <a:xfrm>
            <a:off x="281649" y="3185586"/>
            <a:ext cx="11628702" cy="464342"/>
            <a:chOff x="281649" y="1632759"/>
            <a:chExt cx="11628702" cy="464342"/>
          </a:xfrm>
        </p:grpSpPr>
        <p:sp>
          <p:nvSpPr>
            <p:cNvPr id="37" name="TextBox 36"/>
            <p:cNvSpPr txBox="1"/>
            <p:nvPr/>
          </p:nvSpPr>
          <p:spPr>
            <a:xfrm>
              <a:off x="281649" y="1635436"/>
              <a:ext cx="562468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dirty="0" smtClean="0">
                  <a:solidFill>
                    <a:srgbClr val="EFEFEF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장애인고용촉진 및 직업재활법</a:t>
              </a:r>
              <a:endParaRPr lang="ko-KR" altLang="en-US" sz="2400" dirty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285666" y="1632759"/>
              <a:ext cx="562468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dirty="0" smtClean="0">
                  <a:solidFill>
                    <a:srgbClr val="EFEFEF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고용보험법</a:t>
              </a:r>
              <a:endParaRPr lang="ko-KR" altLang="en-US" sz="2400" dirty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</p:grpSp>
      <p:sp>
        <p:nvSpPr>
          <p:cNvPr id="41" name="고용법 내용" hidden="1"/>
          <p:cNvSpPr txBox="1"/>
          <p:nvPr/>
        </p:nvSpPr>
        <p:spPr>
          <a:xfrm>
            <a:off x="531974" y="2961662"/>
            <a:ext cx="11158455" cy="3213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600" dirty="0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1. </a:t>
            </a:r>
            <a:r>
              <a:rPr lang="ko-KR" altLang="en-US" sz="1600" dirty="0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장애인을 </a:t>
            </a:r>
            <a:r>
              <a:rPr lang="ko-KR" altLang="en-US" sz="1600" dirty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고용하거나 고용하려는 사업주에게 </a:t>
            </a:r>
            <a:r>
              <a:rPr lang="ko-KR" altLang="en-US" sz="1600" dirty="0">
                <a:solidFill>
                  <a:schemeClr val="accent4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장애인고용에 드는 다음 각 호의 비용 또는 기기 등을 융자하거나 지원 </a:t>
            </a:r>
            <a:r>
              <a:rPr lang="ko-KR" altLang="en-US" sz="1600" dirty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할 수 있다</a:t>
            </a:r>
            <a:r>
              <a:rPr lang="en-US" altLang="ko-KR" sz="1600" dirty="0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ko-KR" altLang="en-US" sz="1600" dirty="0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   이 </a:t>
            </a:r>
            <a:r>
              <a:rPr lang="ko-KR" altLang="en-US" sz="1600" dirty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경우 중증장애인 및 여성장애인을 고용하거나 고용하려는 사업주를 우대하여야 한다</a:t>
            </a:r>
            <a:r>
              <a:rPr lang="en-US" altLang="ko-KR" sz="1600" dirty="0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pPr>
              <a:lnSpc>
                <a:spcPct val="120000"/>
              </a:lnSpc>
            </a:pPr>
            <a:endParaRPr lang="en-US" altLang="ko-KR" sz="1600" dirty="0">
              <a:solidFill>
                <a:srgbClr val="EFEFEF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1600" dirty="0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① 장애인을 </a:t>
            </a:r>
            <a:r>
              <a:rPr lang="ko-KR" altLang="en-US" sz="1600" dirty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고용하는 데에 필요한 </a:t>
            </a:r>
            <a:r>
              <a:rPr lang="ko-KR" altLang="en-US" sz="1600" dirty="0">
                <a:solidFill>
                  <a:schemeClr val="accent4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시설과 장비의 구입</a:t>
            </a:r>
            <a:r>
              <a:rPr lang="en-US" altLang="ko-KR" sz="1600" dirty="0">
                <a:solidFill>
                  <a:schemeClr val="accent4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·</a:t>
            </a:r>
            <a:r>
              <a:rPr lang="ko-KR" altLang="en-US" sz="1600" dirty="0">
                <a:solidFill>
                  <a:schemeClr val="accent4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설치</a:t>
            </a:r>
            <a:r>
              <a:rPr lang="en-US" altLang="ko-KR" sz="1600" dirty="0">
                <a:solidFill>
                  <a:schemeClr val="accent4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·</a:t>
            </a:r>
            <a:r>
              <a:rPr lang="ko-KR" altLang="en-US" sz="1600" dirty="0">
                <a:solidFill>
                  <a:schemeClr val="accent4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수리 등에 드는 </a:t>
            </a:r>
            <a:r>
              <a:rPr lang="ko-KR" altLang="en-US" sz="1600" dirty="0" smtClean="0">
                <a:solidFill>
                  <a:schemeClr val="accent4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비용</a:t>
            </a:r>
            <a:endParaRPr lang="en-US" altLang="ko-KR" sz="1600" dirty="0" smtClean="0">
              <a:solidFill>
                <a:schemeClr val="accent4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>
              <a:lnSpc>
                <a:spcPct val="120000"/>
              </a:lnSpc>
            </a:pPr>
            <a:endParaRPr lang="en-US" altLang="ko-KR" sz="300" dirty="0">
              <a:solidFill>
                <a:schemeClr val="accent4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1600" dirty="0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② 장애인의 </a:t>
            </a:r>
            <a:r>
              <a:rPr lang="ko-KR" altLang="en-US" sz="1600" dirty="0">
                <a:solidFill>
                  <a:schemeClr val="accent4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직업생활에 필요한 작업 보조 </a:t>
            </a:r>
            <a:r>
              <a:rPr lang="ko-KR" altLang="en-US" sz="1600" dirty="0" err="1">
                <a:solidFill>
                  <a:schemeClr val="accent4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공학기기</a:t>
            </a:r>
            <a:r>
              <a:rPr lang="ko-KR" altLang="en-US" sz="1600" dirty="0">
                <a:solidFill>
                  <a:schemeClr val="accent4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또는 장비 </a:t>
            </a:r>
            <a:r>
              <a:rPr lang="ko-KR" altLang="en-US" sz="1600" dirty="0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등</a:t>
            </a:r>
            <a:endParaRPr lang="en-US" altLang="ko-KR" sz="800" dirty="0">
              <a:solidFill>
                <a:schemeClr val="accent4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>
              <a:lnSpc>
                <a:spcPct val="120000"/>
              </a:lnSpc>
            </a:pPr>
            <a:endParaRPr lang="en-US" altLang="ko-KR" sz="300" dirty="0" smtClean="0">
              <a:solidFill>
                <a:srgbClr val="EFEFEF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1600" dirty="0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③ 장애인의 </a:t>
            </a:r>
            <a:r>
              <a:rPr lang="ko-KR" altLang="en-US" sz="1600" dirty="0">
                <a:solidFill>
                  <a:schemeClr val="accent4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적정한 고용관리</a:t>
            </a:r>
            <a:r>
              <a:rPr lang="ko-KR" altLang="en-US" sz="1600" dirty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를 위하여 </a:t>
            </a:r>
            <a:r>
              <a:rPr lang="ko-KR" altLang="en-US" sz="1600" dirty="0">
                <a:solidFill>
                  <a:schemeClr val="accent4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장애인 직업생활 상담원</a:t>
            </a:r>
            <a:r>
              <a:rPr lang="en-US" altLang="ko-KR" sz="1600" dirty="0">
                <a:solidFill>
                  <a:schemeClr val="accent4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accent4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작업 </a:t>
            </a:r>
            <a:r>
              <a:rPr lang="ko-KR" altLang="en-US" sz="1600" dirty="0" smtClean="0">
                <a:solidFill>
                  <a:schemeClr val="accent4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지도원</a:t>
            </a:r>
            <a:r>
              <a:rPr lang="en-US" altLang="ko-KR" sz="1600" dirty="0" smtClean="0">
                <a:solidFill>
                  <a:schemeClr val="accent4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,</a:t>
            </a:r>
            <a:r>
              <a:rPr lang="ko-KR" altLang="en-US" sz="1600" dirty="0" smtClean="0">
                <a:solidFill>
                  <a:schemeClr val="accent4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한국어 </a:t>
            </a:r>
            <a:r>
              <a:rPr lang="ko-KR" altLang="en-US" sz="1600" dirty="0">
                <a:solidFill>
                  <a:schemeClr val="accent4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통역사 또는 낭독자 등을 배치하는 데에 필요한 </a:t>
            </a:r>
            <a:r>
              <a:rPr lang="ko-KR" altLang="en-US" sz="1600" dirty="0" smtClean="0">
                <a:solidFill>
                  <a:schemeClr val="accent4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비용</a:t>
            </a:r>
            <a:endParaRPr lang="en-US" altLang="ko-KR" sz="1600" dirty="0" smtClean="0">
              <a:solidFill>
                <a:schemeClr val="accent4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>
              <a:lnSpc>
                <a:spcPct val="120000"/>
              </a:lnSpc>
            </a:pPr>
            <a:endParaRPr lang="en-US" altLang="ko-KR" sz="300" dirty="0" smtClean="0">
              <a:solidFill>
                <a:schemeClr val="accent4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fontAlgn="base">
              <a:lnSpc>
                <a:spcPct val="120000"/>
              </a:lnSpc>
            </a:pPr>
            <a:r>
              <a:rPr lang="ko-KR" altLang="en-US" sz="1600" dirty="0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④ 그밖에 </a:t>
            </a:r>
            <a:r>
              <a:rPr lang="ko-KR" altLang="en-US" sz="1600" dirty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제 </a:t>
            </a:r>
            <a:r>
              <a:rPr lang="en-US" altLang="ko-KR" sz="1600" dirty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1</a:t>
            </a:r>
            <a:r>
              <a:rPr lang="ko-KR" altLang="en-US" sz="1600" dirty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호</a:t>
            </a:r>
            <a:r>
              <a:rPr lang="en-US" altLang="ko-KR" sz="1600" dirty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~ 3</a:t>
            </a:r>
            <a:r>
              <a:rPr lang="ko-KR" altLang="en-US" sz="1600" dirty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호까지의 규정에 준하는 것으로서 장애인의 고용에 </a:t>
            </a:r>
            <a:r>
              <a:rPr lang="ko-KR" altLang="en-US" sz="1600" dirty="0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필요한 </a:t>
            </a:r>
            <a:r>
              <a:rPr lang="ko-KR" altLang="en-US" sz="1600" dirty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비용 또는 </a:t>
            </a:r>
            <a:r>
              <a:rPr lang="ko-KR" altLang="en-US" sz="1600" dirty="0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기기</a:t>
            </a:r>
            <a:endParaRPr lang="en-US" altLang="ko-KR" sz="1600" dirty="0" smtClean="0">
              <a:solidFill>
                <a:srgbClr val="EFEFEF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fontAlgn="base">
              <a:lnSpc>
                <a:spcPct val="120000"/>
              </a:lnSpc>
            </a:pPr>
            <a:endParaRPr lang="en-US" altLang="ko-KR" sz="1600" dirty="0" smtClean="0">
              <a:solidFill>
                <a:srgbClr val="EFEFEF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fontAlgn="base">
              <a:lnSpc>
                <a:spcPct val="120000"/>
              </a:lnSpc>
            </a:pPr>
            <a:r>
              <a:rPr lang="en-US" altLang="ko-KR" sz="1600" dirty="0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2. </a:t>
            </a:r>
            <a:r>
              <a:rPr lang="ko-KR" altLang="en-US" sz="1600" dirty="0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고용노동부장관은 </a:t>
            </a:r>
            <a:r>
              <a:rPr lang="ko-KR" altLang="en-US" sz="1600" dirty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장애인인 사업주가 장애인을 고용하거나 고용하려는 경우에는 해당 사업주 자신의 직업생활에 필요한 작업 보조 </a:t>
            </a:r>
            <a:endParaRPr lang="en-US" altLang="ko-KR" sz="1600" dirty="0" smtClean="0">
              <a:solidFill>
                <a:srgbClr val="EFEFEF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fontAlgn="base">
              <a:lnSpc>
                <a:spcPct val="120000"/>
              </a:lnSpc>
            </a:pPr>
            <a:r>
              <a:rPr lang="en-US" altLang="ko-KR" sz="1600" dirty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en-US" altLang="ko-KR" sz="1600" dirty="0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  </a:t>
            </a:r>
            <a:r>
              <a:rPr lang="ko-KR" altLang="en-US" sz="1600" dirty="0" err="1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공학기기</a:t>
            </a:r>
            <a:r>
              <a:rPr lang="ko-KR" altLang="en-US" sz="1600" dirty="0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ko-KR" altLang="en-US" sz="1600" dirty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또는 장비 등을 지원할 수 있다</a:t>
            </a:r>
            <a:r>
              <a:rPr lang="en-US" altLang="ko-KR" sz="1600" dirty="0" smtClean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  <a:endParaRPr lang="ko-KR" altLang="en-US" sz="1600" dirty="0">
              <a:solidFill>
                <a:srgbClr val="EFEFEF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grpSp>
        <p:nvGrpSpPr>
          <p:cNvPr id="3" name="그룹 2" hidden="1"/>
          <p:cNvGrpSpPr/>
          <p:nvPr/>
        </p:nvGrpSpPr>
        <p:grpSpPr>
          <a:xfrm>
            <a:off x="532949" y="1859770"/>
            <a:ext cx="5626711" cy="828901"/>
            <a:chOff x="434049" y="1787836"/>
            <a:chExt cx="5626711" cy="828901"/>
          </a:xfrm>
        </p:grpSpPr>
        <p:sp>
          <p:nvSpPr>
            <p:cNvPr id="40" name="제21조"/>
            <p:cNvSpPr txBox="1"/>
            <p:nvPr/>
          </p:nvSpPr>
          <p:spPr>
            <a:xfrm>
              <a:off x="436075" y="2247405"/>
              <a:ext cx="5624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>
                  <a:solidFill>
                    <a:srgbClr val="EFEFEF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「</a:t>
              </a:r>
              <a:r>
                <a:rPr lang="ko-KR" altLang="en-US" dirty="0" smtClean="0">
                  <a:solidFill>
                    <a:srgbClr val="EFEFEF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제 </a:t>
              </a:r>
              <a:r>
                <a:rPr lang="en-US" altLang="ko-KR" dirty="0" smtClean="0">
                  <a:solidFill>
                    <a:srgbClr val="EFEFEF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21</a:t>
              </a:r>
              <a:r>
                <a:rPr lang="ko-KR" altLang="en-US" dirty="0" smtClean="0">
                  <a:solidFill>
                    <a:srgbClr val="EFEFEF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조」 장애인 고용 사업주에 대한 지원 </a:t>
              </a:r>
              <a:endParaRPr lang="ko-KR" altLang="en-US" dirty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39" name="고용법"/>
            <p:cNvSpPr txBox="1"/>
            <p:nvPr/>
          </p:nvSpPr>
          <p:spPr>
            <a:xfrm>
              <a:off x="434049" y="1787836"/>
              <a:ext cx="562468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 smtClean="0">
                  <a:solidFill>
                    <a:srgbClr val="EFEFEF"/>
                  </a:solidFill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장애인고용촉진 및 직업재활법</a:t>
              </a:r>
              <a:endParaRPr lang="ko-KR" altLang="en-US" sz="2400" dirty="0">
                <a:solidFill>
                  <a:srgbClr val="EFEFEF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</p:grpSp>
      <p:grpSp>
        <p:nvGrpSpPr>
          <p:cNvPr id="43" name="그룹 42"/>
          <p:cNvGrpSpPr/>
          <p:nvPr/>
        </p:nvGrpSpPr>
        <p:grpSpPr>
          <a:xfrm>
            <a:off x="532949" y="1859770"/>
            <a:ext cx="5626711" cy="828901"/>
            <a:chOff x="434049" y="1787836"/>
            <a:chExt cx="5626711" cy="828901"/>
          </a:xfrm>
        </p:grpSpPr>
        <p:sp>
          <p:nvSpPr>
            <p:cNvPr id="44" name="제25조"/>
            <p:cNvSpPr txBox="1"/>
            <p:nvPr/>
          </p:nvSpPr>
          <p:spPr>
            <a:xfrm>
              <a:off x="436075" y="2247405"/>
              <a:ext cx="5624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「</a:t>
              </a:r>
              <a:r>
                <a:rPr lang="ko-KR" altLang="en-US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제 </a:t>
              </a:r>
              <a:r>
                <a:rPr lang="en-US" altLang="ko-KR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25</a:t>
              </a:r>
              <a:r>
                <a:rPr lang="ko-KR" altLang="en-US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조」 고용안정 및 취업 촉진</a:t>
              </a:r>
              <a:endParaRPr lang="ko-KR" altLang="en-US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45" name="보험법"/>
            <p:cNvSpPr txBox="1"/>
            <p:nvPr/>
          </p:nvSpPr>
          <p:spPr>
            <a:xfrm>
              <a:off x="434049" y="1787836"/>
              <a:ext cx="562468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고용보험법</a:t>
              </a:r>
              <a:endParaRPr lang="ko-KR" altLang="en-US" sz="2400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</p:grpSp>
      <p:sp>
        <p:nvSpPr>
          <p:cNvPr id="46" name="보험법 내용"/>
          <p:cNvSpPr txBox="1"/>
          <p:nvPr/>
        </p:nvSpPr>
        <p:spPr>
          <a:xfrm>
            <a:off x="536863" y="2961662"/>
            <a:ext cx="11373488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1. </a:t>
            </a: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고용노동부장관은 </a:t>
            </a:r>
            <a:r>
              <a:rPr lang="ko-KR" altLang="en-US" sz="16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피보험자등의 고용안정 및 취업을 촉진하기 위하여</a:t>
            </a: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다음 각 호의 사업을 직접 실시하거나 이를 실시하는 자에게 </a:t>
            </a:r>
            <a:r>
              <a:rPr lang="ko-KR" altLang="en-US" sz="16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필요한  </a:t>
            </a:r>
            <a:endParaRPr lang="en-US" altLang="ko-KR" sz="1600" dirty="0" smtClean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600" dirty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en-US" altLang="ko-KR" sz="16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  </a:t>
            </a:r>
            <a:r>
              <a:rPr lang="ko-KR" altLang="en-US" sz="16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비용을 지원 또는 대부</a:t>
            </a: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할 수 있다</a:t>
            </a:r>
            <a:r>
              <a:rPr lang="en-US" altLang="ko-KR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pPr>
              <a:lnSpc>
                <a:spcPct val="120000"/>
              </a:lnSpc>
            </a:pPr>
            <a:endParaRPr lang="en-US" altLang="ko-KR" sz="16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① </a:t>
            </a:r>
            <a:r>
              <a:rPr lang="ko-KR" altLang="en-US" sz="16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고용관리 진단 등 고용개선 지원 사업</a:t>
            </a:r>
            <a:endParaRPr lang="en-US" altLang="ko-KR" sz="30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② 피보험자등의 </a:t>
            </a:r>
            <a:r>
              <a:rPr lang="ko-KR" altLang="en-US" sz="16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창업을 촉진하기 위한 지원 사업</a:t>
            </a:r>
            <a:endParaRPr lang="en-US" altLang="ko-KR" sz="300" dirty="0" smtClean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③ 그 밖에 피보험자등의 고용안정 및 취업을 촉진하기 위한 사업으로서 대통령령으로 정하는 사업</a:t>
            </a:r>
            <a:endParaRPr lang="en-US" altLang="ko-KR" sz="300" dirty="0" smtClean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fontAlgn="base">
              <a:lnSpc>
                <a:spcPct val="120000"/>
              </a:lnSpc>
            </a:pPr>
            <a:endParaRPr lang="en-US" altLang="ko-KR" sz="1600" dirty="0" smtClean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fontAlgn="base">
              <a:lnSpc>
                <a:spcPct val="120000"/>
              </a:lnSpc>
            </a:pPr>
            <a:r>
              <a:rPr lang="en-US" altLang="ko-KR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2. </a:t>
            </a: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제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en-US" altLang="ko-KR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1</a:t>
            </a: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항에 따른 사업의 실시와 비용의 지원</a:t>
            </a:r>
            <a:r>
              <a:rPr lang="en-US" altLang="ko-KR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·</a:t>
            </a:r>
            <a:r>
              <a:rPr lang="ko-KR" altLang="en-US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대부에 필요한 사항은 대통령령으로 정한다</a:t>
            </a:r>
            <a:r>
              <a:rPr lang="en-US" altLang="ko-KR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  <a:endParaRPr lang="ko-KR" altLang="en-US" sz="16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21222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2301220" y="2418873"/>
            <a:ext cx="7712762" cy="1862048"/>
            <a:chOff x="2302249" y="2418873"/>
            <a:chExt cx="7712762" cy="1862048"/>
          </a:xfrm>
        </p:grpSpPr>
        <p:sp>
          <p:nvSpPr>
            <p:cNvPr id="29" name="TextBox 28"/>
            <p:cNvSpPr txBox="1"/>
            <p:nvPr/>
          </p:nvSpPr>
          <p:spPr>
            <a:xfrm>
              <a:off x="2302249" y="2418873"/>
              <a:ext cx="7712762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500" b="1" dirty="0" smtClean="0">
                  <a:latin typeface="조선일보명조" panose="02030304000000000000" pitchFamily="18" charset="-127"/>
                  <a:ea typeface="조선일보명조" panose="02030304000000000000" pitchFamily="18" charset="-127"/>
                  <a:cs typeface="조선일보명조" panose="02030304000000000000" pitchFamily="18" charset="-127"/>
                </a:rPr>
                <a:t>[              ]</a:t>
              </a:r>
              <a:endParaRPr lang="ko-KR" altLang="en-US" sz="11500" b="1" dirty="0"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600960" y="2777985"/>
              <a:ext cx="699008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4400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장애인 고용시설 </a:t>
              </a:r>
              <a:r>
                <a:rPr lang="ko-KR" altLang="en-US" sz="4400" dirty="0" smtClean="0"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자금융자</a:t>
              </a:r>
              <a:endParaRPr lang="ko-KR" altLang="en-US" sz="4400" dirty="0"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053079" y="3662616"/>
              <a:ext cx="6106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4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융자</a:t>
              </a:r>
              <a:r>
                <a:rPr lang="en-US" altLang="ko-KR" sz="14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 </a:t>
              </a:r>
              <a:r>
                <a:rPr lang="en-US" altLang="ko-KR" sz="14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: </a:t>
              </a:r>
              <a:r>
                <a:rPr lang="ko-KR" altLang="en-US" sz="14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자금을 융통하는 일</a:t>
              </a:r>
              <a:r>
                <a:rPr lang="en-US" altLang="ko-KR" sz="14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.</a:t>
              </a:r>
              <a:r>
                <a:rPr lang="ko-KR" altLang="en-US" sz="14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 자금 </a:t>
              </a:r>
              <a:r>
                <a:rPr lang="ko-KR" altLang="en-US" sz="14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대출과 거의 같은 뜻이나 대출보다 조금 넓은 </a:t>
              </a:r>
              <a:r>
                <a:rPr lang="ko-KR" altLang="en-US" sz="14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개념</a:t>
              </a:r>
              <a:endParaRPr lang="ko-KR" altLang="en-US" sz="1400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547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직선 연결선 44"/>
          <p:cNvCxnSpPr>
            <a:stCxn id="3" idx="6"/>
            <a:endCxn id="27" idx="2"/>
          </p:cNvCxnSpPr>
          <p:nvPr/>
        </p:nvCxnSpPr>
        <p:spPr>
          <a:xfrm>
            <a:off x="2870202" y="5045097"/>
            <a:ext cx="549976" cy="0"/>
          </a:xfrm>
          <a:prstGeom prst="line">
            <a:avLst/>
          </a:prstGeom>
          <a:ln w="19050">
            <a:solidFill>
              <a:srgbClr val="3042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33811" y="543849"/>
            <a:ext cx="33243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장애인 고용시설 </a:t>
            </a:r>
            <a:r>
              <a:rPr lang="ko-KR" altLang="en-US" sz="200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자금융자 </a:t>
            </a:r>
            <a:endParaRPr lang="en-US" altLang="ko-KR" sz="2000" dirty="0" smtClean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4514485" y="976663"/>
            <a:ext cx="316303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그룹 13"/>
          <p:cNvGrpSpPr/>
          <p:nvPr/>
        </p:nvGrpSpPr>
        <p:grpSpPr>
          <a:xfrm>
            <a:off x="1417319" y="1593939"/>
            <a:ext cx="9357361" cy="1136358"/>
            <a:chOff x="1158239" y="1395132"/>
            <a:chExt cx="9357361" cy="1136358"/>
          </a:xfrm>
        </p:grpSpPr>
        <p:sp>
          <p:nvSpPr>
            <p:cNvPr id="12" name="TextBox 11"/>
            <p:cNvSpPr txBox="1"/>
            <p:nvPr/>
          </p:nvSpPr>
          <p:spPr>
            <a:xfrm>
              <a:off x="1330960" y="1848226"/>
              <a:ext cx="9184640" cy="683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ct val="120000"/>
                </a:lnSpc>
              </a:pPr>
              <a:r>
                <a:rPr lang="ko-KR" altLang="en-US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장애인고용에 필요한 시설</a:t>
              </a:r>
              <a:r>
                <a:rPr lang="en-US" altLang="ko-KR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·</a:t>
              </a:r>
              <a:r>
                <a:rPr lang="ko-KR" altLang="en-US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장비의 설치</a:t>
              </a:r>
              <a:r>
                <a:rPr lang="en-US" altLang="ko-KR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·</a:t>
              </a:r>
              <a:r>
                <a:rPr lang="ko-KR" altLang="en-US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구입</a:t>
              </a:r>
              <a:r>
                <a:rPr lang="en-US" altLang="ko-KR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·</a:t>
              </a:r>
              <a:r>
                <a:rPr lang="ko-KR" altLang="en-US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수리비용을 융자를 </a:t>
              </a: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통해서 사업주의 </a:t>
              </a:r>
              <a:r>
                <a:rPr lang="ko-KR" altLang="en-US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경제적 부담 경감 및 장애인의 </a:t>
              </a: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근로 여건을 개선하여 장애인 </a:t>
              </a:r>
              <a:r>
                <a:rPr lang="ko-KR" altLang="en-US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신규고용촉진 및 고용유지를 유도하는 </a:t>
              </a: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제도</a:t>
              </a:r>
              <a:endPara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158239" y="1395132"/>
              <a:ext cx="36372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장애인 고용시설 자금융자 제도란</a:t>
              </a:r>
              <a:r>
                <a:rPr lang="en-US" altLang="ko-KR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?</a:t>
              </a:r>
              <a:endParaRPr lang="ko-KR" altLang="en-US" dirty="0"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417319" y="3122127"/>
            <a:ext cx="3637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업무처리절차</a:t>
            </a:r>
            <a:endParaRPr lang="ko-KR" altLang="en-US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1590040" y="4405016"/>
            <a:ext cx="1280162" cy="128016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3420178" y="4405016"/>
            <a:ext cx="1280162" cy="128016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8" name="타원 27"/>
          <p:cNvSpPr/>
          <p:nvPr/>
        </p:nvSpPr>
        <p:spPr>
          <a:xfrm>
            <a:off x="5250316" y="4405016"/>
            <a:ext cx="1280162" cy="128016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7037435" y="3526454"/>
            <a:ext cx="1280162" cy="128016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0" name="타원 29"/>
          <p:cNvSpPr/>
          <p:nvPr/>
        </p:nvSpPr>
        <p:spPr>
          <a:xfrm>
            <a:off x="8867573" y="5362248"/>
            <a:ext cx="1280162" cy="128016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1" name="타원 30"/>
          <p:cNvSpPr/>
          <p:nvPr/>
        </p:nvSpPr>
        <p:spPr>
          <a:xfrm>
            <a:off x="8867573" y="3526454"/>
            <a:ext cx="1280162" cy="128016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2" name="타원 31"/>
          <p:cNvSpPr/>
          <p:nvPr/>
        </p:nvSpPr>
        <p:spPr>
          <a:xfrm>
            <a:off x="7037435" y="5362248"/>
            <a:ext cx="1280162" cy="128016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28220" y="4586699"/>
            <a:ext cx="11867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고용시설</a:t>
            </a:r>
            <a:endParaRPr lang="en-US" altLang="ko-KR" sz="1400" dirty="0" smtClean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algn="ctr"/>
            <a:r>
              <a:rPr lang="ko-KR" altLang="en-US" sz="14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자금융자 신청</a:t>
            </a:r>
            <a:endParaRPr lang="en-US" altLang="ko-KR" sz="1400" dirty="0" smtClean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80895" y="5182973"/>
            <a:ext cx="881396" cy="335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4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사업주</a:t>
            </a:r>
            <a:endParaRPr lang="en-US" altLang="ko-KR" sz="1400" dirty="0" smtClean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483256" y="4715210"/>
            <a:ext cx="116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심사 및 결정</a:t>
            </a:r>
            <a:endParaRPr lang="en-US" altLang="ko-KR" sz="1400" dirty="0" smtClean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623391" y="5182973"/>
            <a:ext cx="881396" cy="335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400" dirty="0" err="1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고용공단</a:t>
            </a:r>
            <a:endParaRPr lang="en-US" altLang="ko-KR" sz="1400" dirty="0" smtClean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449516" y="4696724"/>
            <a:ext cx="881398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결정 통보</a:t>
            </a:r>
            <a:endParaRPr lang="en-US" altLang="ko-KR" sz="1400" dirty="0" smtClean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449517" y="5182973"/>
            <a:ext cx="881396" cy="335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400" dirty="0" err="1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고용공단</a:t>
            </a:r>
            <a:endParaRPr lang="en-US" altLang="ko-KR" sz="1400" dirty="0" smtClean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734828" y="3698981"/>
            <a:ext cx="18853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err="1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융자기관과</a:t>
            </a:r>
            <a:endParaRPr lang="en-US" altLang="ko-KR" sz="1400" dirty="0" smtClean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algn="ctr"/>
            <a:r>
              <a:rPr lang="ko-KR" altLang="en-US" sz="14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대출약정체결</a:t>
            </a:r>
            <a:endParaRPr lang="en-US" altLang="ko-KR" sz="1400" dirty="0" smtClean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236818" y="4295255"/>
            <a:ext cx="881396" cy="335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4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사업주</a:t>
            </a:r>
            <a:endParaRPr lang="en-US" altLang="ko-KR" sz="1400" dirty="0" smtClean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564966" y="3803474"/>
            <a:ext cx="1885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err="1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투자완료</a:t>
            </a:r>
            <a:endParaRPr lang="en-US" altLang="ko-KR" sz="1400" dirty="0" smtClean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068665" y="4295255"/>
            <a:ext cx="881396" cy="335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4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사업주</a:t>
            </a:r>
            <a:endParaRPr lang="en-US" altLang="ko-KR" sz="1400" dirty="0" smtClean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189642" y="5570261"/>
            <a:ext cx="983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err="1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투자확인서</a:t>
            </a:r>
            <a:endParaRPr lang="en-US" altLang="ko-KR" sz="1400" dirty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algn="ctr"/>
            <a:r>
              <a:rPr lang="ko-KR" altLang="en-US" sz="14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발급</a:t>
            </a:r>
            <a:endParaRPr lang="en-US" altLang="ko-KR" sz="1400" dirty="0" smtClean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240694" y="6166535"/>
            <a:ext cx="881396" cy="335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400" dirty="0" err="1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고용공단</a:t>
            </a:r>
            <a:endParaRPr lang="en-US" altLang="ko-KR" sz="1400" dirty="0" smtClean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564965" y="5677982"/>
            <a:ext cx="1885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융자금 지급</a:t>
            </a:r>
            <a:endParaRPr lang="en-US" altLang="ko-KR" sz="1400" dirty="0" smtClean="0"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068665" y="6166535"/>
            <a:ext cx="881396" cy="335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400" dirty="0" err="1" smtClean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융자기관</a:t>
            </a:r>
            <a:endParaRPr lang="en-US" altLang="ko-KR" sz="1400" dirty="0" smtClean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cxnSp>
        <p:nvCxnSpPr>
          <p:cNvPr id="46" name="직선 연결선 45"/>
          <p:cNvCxnSpPr>
            <a:stCxn id="32" idx="6"/>
            <a:endCxn id="30" idx="2"/>
          </p:cNvCxnSpPr>
          <p:nvPr/>
        </p:nvCxnSpPr>
        <p:spPr>
          <a:xfrm>
            <a:off x="8317597" y="6002329"/>
            <a:ext cx="549976" cy="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연결선 47"/>
          <p:cNvCxnSpPr>
            <a:stCxn id="28" idx="7"/>
            <a:endCxn id="29" idx="2"/>
          </p:cNvCxnSpPr>
          <p:nvPr/>
        </p:nvCxnSpPr>
        <p:spPr>
          <a:xfrm flipV="1">
            <a:off x="6343003" y="4166535"/>
            <a:ext cx="694432" cy="425956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직선 연결선 53"/>
          <p:cNvCxnSpPr>
            <a:stCxn id="28" idx="5"/>
            <a:endCxn id="32" idx="2"/>
          </p:cNvCxnSpPr>
          <p:nvPr/>
        </p:nvCxnSpPr>
        <p:spPr>
          <a:xfrm>
            <a:off x="6343003" y="5497703"/>
            <a:ext cx="694432" cy="504626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직선 연결선 63"/>
          <p:cNvCxnSpPr>
            <a:stCxn id="29" idx="6"/>
            <a:endCxn id="31" idx="2"/>
          </p:cNvCxnSpPr>
          <p:nvPr/>
        </p:nvCxnSpPr>
        <p:spPr>
          <a:xfrm>
            <a:off x="8317597" y="4166535"/>
            <a:ext cx="549976" cy="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직선 연결선 83"/>
          <p:cNvCxnSpPr>
            <a:stCxn id="27" idx="6"/>
            <a:endCxn id="28" idx="2"/>
          </p:cNvCxnSpPr>
          <p:nvPr/>
        </p:nvCxnSpPr>
        <p:spPr>
          <a:xfrm>
            <a:off x="4700340" y="5045097"/>
            <a:ext cx="549976" cy="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1151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433811" y="543849"/>
            <a:ext cx="33243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장애인 고용시설 </a:t>
            </a:r>
            <a:r>
              <a:rPr lang="ko-KR" altLang="en-US" sz="2000" dirty="0" smtClean="0"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자금융자 </a:t>
            </a:r>
            <a:endParaRPr lang="en-US" altLang="ko-KR" sz="2000" dirty="0" smtClean="0"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</p:txBody>
      </p:sp>
      <p:cxnSp>
        <p:nvCxnSpPr>
          <p:cNvPr id="7" name="직선 연결선 6"/>
          <p:cNvCxnSpPr/>
          <p:nvPr/>
        </p:nvCxnSpPr>
        <p:spPr>
          <a:xfrm>
            <a:off x="4514485" y="976663"/>
            <a:ext cx="316303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그룹 10"/>
          <p:cNvGrpSpPr/>
          <p:nvPr/>
        </p:nvGrpSpPr>
        <p:grpSpPr>
          <a:xfrm>
            <a:off x="1417319" y="4104470"/>
            <a:ext cx="9357361" cy="1160980"/>
            <a:chOff x="1158239" y="1395132"/>
            <a:chExt cx="9357361" cy="1160980"/>
          </a:xfrm>
        </p:grpSpPr>
        <p:sp>
          <p:nvSpPr>
            <p:cNvPr id="12" name="TextBox 11"/>
            <p:cNvSpPr txBox="1"/>
            <p:nvPr/>
          </p:nvSpPr>
          <p:spPr>
            <a:xfrm>
              <a:off x="1330960" y="1848226"/>
              <a:ext cx="9184640" cy="707886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85750" indent="-285750" fontAlgn="base">
                <a:lnSpc>
                  <a:spcPct val="120000"/>
                </a:lnSpc>
                <a:buFontTx/>
                <a:buChar char="-"/>
              </a:pP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작업시설</a:t>
              </a:r>
              <a:r>
                <a:rPr lang="en-US" altLang="ko-KR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, </a:t>
              </a:r>
              <a:r>
                <a:rPr lang="ko-KR" altLang="en-US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편의시설</a:t>
              </a:r>
              <a:r>
                <a:rPr lang="en-US" altLang="ko-KR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, </a:t>
              </a:r>
              <a:r>
                <a:rPr lang="ko-KR" altLang="en-US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부대시설의 설치 </a:t>
              </a:r>
              <a:r>
                <a:rPr lang="en-US" altLang="ko-KR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· </a:t>
              </a:r>
              <a:r>
                <a:rPr lang="ko-KR" altLang="en-US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구입 </a:t>
              </a:r>
              <a:r>
                <a:rPr lang="en-US" altLang="ko-KR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· </a:t>
              </a:r>
              <a:r>
                <a:rPr lang="ko-KR" altLang="en-US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수리비용</a:t>
              </a:r>
              <a:r>
                <a:rPr lang="en-US" altLang="ko-KR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, </a:t>
              </a:r>
              <a:r>
                <a:rPr lang="ko-KR" altLang="en-US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생산라인 조정 </a:t>
              </a: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비용</a:t>
              </a:r>
              <a:endParaRPr lang="en-US" altLang="ko-KR" sz="1600" dirty="0" smtClean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  <a:p>
              <a:pPr marL="285750" indent="-285750" fontAlgn="base">
                <a:lnSpc>
                  <a:spcPct val="130000"/>
                </a:lnSpc>
                <a:buFontTx/>
                <a:buChar char="-"/>
              </a:pP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출퇴근용 승합차 구입비용 </a:t>
              </a:r>
              <a:endPara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158239" y="1395132"/>
              <a:ext cx="36372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지원 범위</a:t>
              </a:r>
              <a:endParaRPr lang="ko-KR" altLang="en-US" dirty="0"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1417319" y="1581084"/>
            <a:ext cx="9357361" cy="2353315"/>
            <a:chOff x="1417319" y="1581084"/>
            <a:chExt cx="9357361" cy="2353315"/>
          </a:xfrm>
        </p:grpSpPr>
        <p:grpSp>
          <p:nvGrpSpPr>
            <p:cNvPr id="8" name="그룹 7"/>
            <p:cNvGrpSpPr/>
            <p:nvPr/>
          </p:nvGrpSpPr>
          <p:grpSpPr>
            <a:xfrm>
              <a:off x="1417319" y="1581084"/>
              <a:ext cx="9357361" cy="823003"/>
              <a:chOff x="1158239" y="1395132"/>
              <a:chExt cx="9357361" cy="823003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1330960" y="1848226"/>
                <a:ext cx="9184640" cy="369909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fontAlgn="base">
                  <a:lnSpc>
                    <a:spcPct val="120000"/>
                  </a:lnSpc>
                </a:pPr>
                <a:r>
                  <a:rPr lang="ko-KR" altLang="en-US" sz="1600" dirty="0">
                    <a:latin typeface="KoPub돋움체 Medium" panose="02020603020101020101" pitchFamily="18" charset="-127"/>
                    <a:ea typeface="KoPub돋움체 Medium" panose="02020603020101020101" pitchFamily="18" charset="-127"/>
                  </a:rPr>
                  <a:t>장애인을 고용하여 사업을 하거나 하려는 사업주</a:t>
                </a:r>
                <a:endParaRPr lang="en-US" altLang="ko-KR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158239" y="1395132"/>
                <a:ext cx="36372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dirty="0" smtClean="0"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융자 대상자</a:t>
                </a:r>
                <a:endParaRPr lang="ko-KR" altLang="en-US" dirty="0"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</p:grpSp>
        <p:sp>
          <p:nvSpPr>
            <p:cNvPr id="2" name="직사각형 1"/>
            <p:cNvSpPr/>
            <p:nvPr/>
          </p:nvSpPr>
          <p:spPr>
            <a:xfrm>
              <a:off x="1590039" y="2487849"/>
              <a:ext cx="4893887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sz="1600" dirty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우대조건</a:t>
              </a:r>
              <a:endParaRPr lang="en-US" altLang="ko-KR" sz="1600" dirty="0"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① 장애인고용 우수 사업주</a:t>
              </a:r>
              <a:endPara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② 장애인 고용률이 높은 사업주</a:t>
              </a:r>
              <a:endPara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③ 중증 및 여성장애인을 다수 고용하고 있는 사업주</a:t>
              </a:r>
            </a:p>
          </p:txBody>
        </p:sp>
      </p:grpSp>
      <p:grpSp>
        <p:nvGrpSpPr>
          <p:cNvPr id="25" name="그룹 24"/>
          <p:cNvGrpSpPr/>
          <p:nvPr/>
        </p:nvGrpSpPr>
        <p:grpSpPr>
          <a:xfrm>
            <a:off x="1417319" y="5466299"/>
            <a:ext cx="9357361" cy="1111736"/>
            <a:chOff x="1158239" y="1395132"/>
            <a:chExt cx="9357361" cy="1111736"/>
          </a:xfrm>
        </p:grpSpPr>
        <p:sp>
          <p:nvSpPr>
            <p:cNvPr id="26" name="TextBox 25"/>
            <p:cNvSpPr txBox="1"/>
            <p:nvPr/>
          </p:nvSpPr>
          <p:spPr>
            <a:xfrm>
              <a:off x="1330960" y="1848226"/>
              <a:ext cx="9184640" cy="65864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85750" indent="-285750">
                <a:buFontTx/>
                <a:buChar char="-"/>
              </a:pP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장애인고용사업주융자</a:t>
              </a:r>
              <a:r>
                <a:rPr lang="en-US" altLang="ko-KR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·</a:t>
              </a:r>
              <a:r>
                <a:rPr lang="ko-KR" altLang="en-US" sz="1600" dirty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지원 신청서</a:t>
              </a:r>
              <a:r>
                <a:rPr lang="ko-KR" altLang="en-US" sz="1600" dirty="0"/>
                <a:t> </a:t>
              </a:r>
              <a:endParaRPr lang="en-US" altLang="ko-KR" sz="1600" dirty="0" smtClean="0"/>
            </a:p>
            <a:p>
              <a:pPr marL="285750" indent="-285750">
                <a:lnSpc>
                  <a:spcPct val="130000"/>
                </a:lnSpc>
                <a:buFontTx/>
                <a:buChar char="-"/>
              </a:pPr>
              <a:r>
                <a:rPr lang="ko-KR" altLang="en-US" sz="1600" dirty="0" smtClean="0">
                  <a:latin typeface="KoPub돋움체 Medium" panose="02020603020101020101" pitchFamily="18" charset="-127"/>
                  <a:ea typeface="KoPub돋움체 Medium" panose="02020603020101020101" pitchFamily="18" charset="-127"/>
                </a:rPr>
                <a:t>투자 계획서</a:t>
              </a:r>
              <a:endPara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158239" y="1395132"/>
              <a:ext cx="36372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제출 서류</a:t>
              </a:r>
              <a:endParaRPr lang="ko-KR" altLang="en-US" dirty="0"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039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2301220" y="2418873"/>
            <a:ext cx="7712762" cy="1862048"/>
            <a:chOff x="2302249" y="2418873"/>
            <a:chExt cx="7712762" cy="1862048"/>
          </a:xfrm>
        </p:grpSpPr>
        <p:sp>
          <p:nvSpPr>
            <p:cNvPr id="29" name="TextBox 28"/>
            <p:cNvSpPr txBox="1"/>
            <p:nvPr/>
          </p:nvSpPr>
          <p:spPr>
            <a:xfrm>
              <a:off x="2302249" y="2418873"/>
              <a:ext cx="7712762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500" b="1" dirty="0" smtClean="0">
                  <a:latin typeface="조선일보명조" panose="02030304000000000000" pitchFamily="18" charset="-127"/>
                  <a:ea typeface="조선일보명조" panose="02030304000000000000" pitchFamily="18" charset="-127"/>
                  <a:cs typeface="조선일보명조" panose="02030304000000000000" pitchFamily="18" charset="-127"/>
                </a:rPr>
                <a:t>[              ]</a:t>
              </a:r>
              <a:endParaRPr lang="ko-KR" altLang="en-US" sz="11500" b="1" dirty="0"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600960" y="2957604"/>
              <a:ext cx="699008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5400" dirty="0" smtClean="0"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시설장비 </a:t>
              </a:r>
              <a:r>
                <a:rPr lang="ko-KR" altLang="en-US" sz="5400" dirty="0" smtClean="0"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무상지원</a:t>
              </a:r>
              <a:endParaRPr lang="ko-KR" altLang="en-US" sz="5400" dirty="0"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2717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995</TotalTime>
  <Words>1014</Words>
  <Application>Microsoft Office PowerPoint</Application>
  <PresentationFormat>와이드스크린</PresentationFormat>
  <Paragraphs>196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21" baseType="lpstr">
      <vt:lpstr>KoPub돋움체 Light</vt:lpstr>
      <vt:lpstr>맑은 고딕</vt:lpstr>
      <vt:lpstr>KoPub돋움체 Medium</vt:lpstr>
      <vt:lpstr>KoPub돋움체 Bold</vt:lpstr>
      <vt:lpstr>조선일보명조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최원희</dc:creator>
  <cp:lastModifiedBy>최원희</cp:lastModifiedBy>
  <cp:revision>81</cp:revision>
  <dcterms:created xsi:type="dcterms:W3CDTF">2017-09-30T12:02:22Z</dcterms:created>
  <dcterms:modified xsi:type="dcterms:W3CDTF">2017-10-10T16:26:53Z</dcterms:modified>
</cp:coreProperties>
</file>