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6" r:id="rId1"/>
  </p:sldMasterIdLst>
  <p:notesMasterIdLst>
    <p:notesMasterId r:id="rId18"/>
  </p:notesMasterIdLst>
  <p:sldIdLst>
    <p:sldId id="273" r:id="rId2"/>
    <p:sldId id="260" r:id="rId3"/>
    <p:sldId id="261" r:id="rId4"/>
    <p:sldId id="258" r:id="rId5"/>
    <p:sldId id="264" r:id="rId6"/>
    <p:sldId id="263" r:id="rId7"/>
    <p:sldId id="270" r:id="rId8"/>
    <p:sldId id="265" r:id="rId9"/>
    <p:sldId id="271" r:id="rId10"/>
    <p:sldId id="274" r:id="rId11"/>
    <p:sldId id="266" r:id="rId12"/>
    <p:sldId id="267" r:id="rId13"/>
    <p:sldId id="268" r:id="rId14"/>
    <p:sldId id="275" r:id="rId15"/>
    <p:sldId id="276" r:id="rId16"/>
    <p:sldId id="269" r:id="rId17"/>
  </p:sldIdLst>
  <p:sldSz cx="12192000" cy="6858000"/>
  <p:notesSz cx="6858000" cy="9144000"/>
  <p:embeddedFontLst>
    <p:embeddedFont>
      <p:font typeface="맑은 고딕" pitchFamily="50" charset="-127"/>
      <p:regular r:id="rId19"/>
      <p:bold r:id="rId20"/>
    </p:embeddedFont>
    <p:embeddedFont>
      <p:font typeface="DX새날B" pitchFamily="18" charset="-127"/>
      <p:regular r:id="rId21"/>
    </p:embeddedFont>
    <p:embeddedFont>
      <p:font typeface="KOVERWATCH" pitchFamily="18" charset="-127"/>
      <p:regular r:id="rId22"/>
    </p:embeddedFont>
    <p:embeddedFont>
      <p:font typeface="Angsana New" pitchFamily="18" charset="-34"/>
      <p:regular r:id="rId23"/>
      <p:bold r:id="rId24"/>
      <p:italic r:id="rId25"/>
      <p:boldItalic r:id="rId2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2F"/>
    <a:srgbClr val="FC947C"/>
    <a:srgbClr val="FBA77D"/>
    <a:srgbClr val="F6B482"/>
    <a:srgbClr val="D0CECE"/>
    <a:srgbClr val="634EEA"/>
    <a:srgbClr val="8DBABD"/>
    <a:srgbClr val="BDBDFF"/>
    <a:srgbClr val="523B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99140" autoAdjust="0"/>
  </p:normalViewPr>
  <p:slideViewPr>
    <p:cSldViewPr snapToGrid="0">
      <p:cViewPr varScale="1">
        <p:scale>
          <a:sx n="115" d="100"/>
          <a:sy n="115" d="100"/>
        </p:scale>
        <p:origin x="-36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B36FB-C10C-479A-9DFD-15DEB134881C}" type="datetimeFigureOut">
              <a:rPr lang="ko-KR" altLang="en-US" smtClean="0"/>
              <a:pPr/>
              <a:t>2017-06-13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4B5D5-48B7-4F94-AE9E-F3674E4400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004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515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79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이등변 삼각형 1"/>
          <p:cNvSpPr/>
          <p:nvPr userDrawn="1"/>
        </p:nvSpPr>
        <p:spPr>
          <a:xfrm rot="5400000">
            <a:off x="0" y="0"/>
            <a:ext cx="1080000" cy="1080000"/>
          </a:xfrm>
          <a:prstGeom prst="triangle">
            <a:avLst>
              <a:gd name="adj" fmla="val 0"/>
            </a:avLst>
          </a:prstGeom>
          <a:solidFill>
            <a:srgbClr val="00002F"/>
          </a:solidFill>
          <a:ln>
            <a:solidFill>
              <a:srgbClr val="5B3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이등변 삼각형 2"/>
          <p:cNvSpPr/>
          <p:nvPr userDrawn="1"/>
        </p:nvSpPr>
        <p:spPr>
          <a:xfrm rot="16200000">
            <a:off x="11112000" y="5778000"/>
            <a:ext cx="1080000" cy="1080000"/>
          </a:xfrm>
          <a:prstGeom prst="triangle">
            <a:avLst>
              <a:gd name="adj" fmla="val 0"/>
            </a:avLst>
          </a:prstGeom>
          <a:solidFill>
            <a:srgbClr val="00002F"/>
          </a:solidFill>
          <a:ln>
            <a:solidFill>
              <a:srgbClr val="5B3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8692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thenounproject.com/term/thumbs-up/1037549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thenounproject.com/term/thumbs-up/1037549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thenounproject.com/term/speaker/104735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" name="그룹 21"/>
          <p:cNvGrpSpPr/>
          <p:nvPr/>
        </p:nvGrpSpPr>
        <p:grpSpPr>
          <a:xfrm>
            <a:off x="405131" y="350797"/>
            <a:ext cx="4574374" cy="5318483"/>
            <a:chOff x="633731" y="350797"/>
            <a:chExt cx="4574374" cy="5318483"/>
          </a:xfrm>
        </p:grpSpPr>
        <p:sp>
          <p:nvSpPr>
            <p:cNvPr id="3" name="직사각형 2"/>
            <p:cNvSpPr/>
            <p:nvPr/>
          </p:nvSpPr>
          <p:spPr>
            <a:xfrm>
              <a:off x="633731" y="350797"/>
              <a:ext cx="4574374" cy="5318483"/>
            </a:xfrm>
            <a:prstGeom prst="rect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450804" y="3040934"/>
              <a:ext cx="294022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4800" spc="-3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schemeClr val="tx1">
                        <a:lumMod val="65000"/>
                        <a:lumOff val="35000"/>
                        <a:alpha val="90000"/>
                      </a:scheme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당진 시청 사례분석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0378" y="486389"/>
              <a:ext cx="420108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8000" spc="-300" dirty="0">
                  <a:solidFill>
                    <a:srgbClr val="231F20"/>
                  </a:solidFill>
                  <a:effectLst>
                    <a:outerShdw blurRad="50800" dist="38100" dir="2700000" algn="tl" rotWithShape="0">
                      <a:schemeClr val="tx1">
                        <a:lumMod val="65000"/>
                        <a:lumOff val="35000"/>
                        <a:alpha val="90000"/>
                      </a:scheme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행복한 변화 </a:t>
              </a:r>
              <a:endParaRPr lang="en-US" altLang="ko-KR" sz="8000" spc="-300" dirty="0">
                <a:solidFill>
                  <a:srgbClr val="231F20"/>
                </a:solidFill>
                <a:effectLst>
                  <a:outerShdw blurRad="50800" dist="38100" dir="2700000" algn="tl" rotWithShape="0">
                    <a:schemeClr val="tx1">
                      <a:lumMod val="65000"/>
                      <a:lumOff val="35000"/>
                      <a:alpha val="90000"/>
                    </a:schemeClr>
                  </a:outerShdw>
                </a:effectLst>
                <a:latin typeface="DX새날B" panose="02020600000000000000" pitchFamily="18" charset="-127"/>
                <a:ea typeface="DX새날B" panose="02020600000000000000" pitchFamily="18" charset="-127"/>
              </a:endParaRPr>
            </a:p>
            <a:p>
              <a:pPr algn="ctr"/>
              <a:r>
                <a:rPr lang="ko-KR" altLang="en-US" sz="8000" spc="-300" dirty="0">
                  <a:solidFill>
                    <a:srgbClr val="231F20"/>
                  </a:solidFill>
                  <a:effectLst>
                    <a:outerShdw blurRad="50800" dist="38100" dir="2700000" algn="tl" rotWithShape="0">
                      <a:schemeClr val="tx1">
                        <a:lumMod val="65000"/>
                        <a:lumOff val="35000"/>
                        <a:alpha val="90000"/>
                      </a:scheme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살고 싶은 </a:t>
              </a:r>
              <a:r>
                <a:rPr lang="ko-KR" altLang="en-US" sz="8000" spc="-300" dirty="0">
                  <a:solidFill>
                    <a:srgbClr val="3288C5"/>
                  </a:solidFill>
                  <a:effectLst>
                    <a:outerShdw blurRad="50800" dist="38100" dir="2700000" algn="tl" rotWithShape="0">
                      <a:schemeClr val="tx1">
                        <a:lumMod val="65000"/>
                        <a:lumOff val="35000"/>
                        <a:alpha val="90000"/>
                      </a:scheme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당진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89265" y="4437789"/>
              <a:ext cx="2263305" cy="1097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53000"/>
                      </a:prst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201428013 </a:t>
              </a:r>
              <a:r>
                <a:rPr lang="ko-KR" altLang="en-US" sz="28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53000"/>
                      </a:prst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안정훈</a:t>
              </a:r>
              <a:endParaRPr lang="en-US" altLang="ko-KR" sz="2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53000"/>
                    </a:prstClr>
                  </a:outerShdw>
                </a:effectLst>
                <a:latin typeface="DX새날B" panose="02020600000000000000" pitchFamily="18" charset="-127"/>
                <a:ea typeface="DX새날B" panose="02020600000000000000" pitchFamily="18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ko-KR" sz="28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53000"/>
                      </a:prst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201628002 </a:t>
              </a:r>
              <a:r>
                <a:rPr lang="ko-KR" altLang="en-US" sz="2800" dirty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53000"/>
                      </a:prstClr>
                    </a:outerShdw>
                  </a:effectLst>
                  <a:latin typeface="DX새날B" panose="02020600000000000000" pitchFamily="18" charset="-127"/>
                  <a:ea typeface="DX새날B" panose="02020600000000000000" pitchFamily="18" charset="-127"/>
                </a:rPr>
                <a:t>이승환</a:t>
              </a:r>
            </a:p>
          </p:txBody>
        </p:sp>
      </p:grpSp>
      <p:pic>
        <p:nvPicPr>
          <p:cNvPr id="12" name="그림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9116" y="6127737"/>
            <a:ext cx="1442884" cy="879912"/>
          </a:xfrm>
          <a:prstGeom prst="rect">
            <a:avLst/>
          </a:prstGeom>
          <a:effectLst>
            <a:outerShdw blurRad="50800" dist="38100" dir="5400000" algn="t" rotWithShape="0">
              <a:schemeClr val="tx1">
                <a:alpha val="37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526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sun0\Desktop\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742" y="1077107"/>
            <a:ext cx="5045075" cy="5532437"/>
          </a:xfrm>
          <a:prstGeom prst="rect">
            <a:avLst/>
          </a:prstGeom>
          <a:noFill/>
        </p:spPr>
      </p:pic>
      <p:pic>
        <p:nvPicPr>
          <p:cNvPr id="1027" name="Picture 3" descr="C:\Users\jsun0\Desktop\환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2551" y="1068389"/>
            <a:ext cx="5019187" cy="5446712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F8FBC5D-4BD5-490A-812A-685CDCE2E7BC}"/>
              </a:ext>
            </a:extLst>
          </p:cNvPr>
          <p:cNvSpPr txBox="1"/>
          <p:nvPr/>
        </p:nvSpPr>
        <p:spPr>
          <a:xfrm>
            <a:off x="702583" y="171450"/>
            <a:ext cx="17235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>
                <a:latin typeface="KOVERWATCH" pitchFamily="18" charset="-127"/>
                <a:ea typeface="KOVERWATCH" pitchFamily="18" charset="-127"/>
              </a:rPr>
              <a:t>직업재활 사업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xmlns="" id="{59F3B393-B0AF-4C3E-AC98-90F958307115}"/>
              </a:ext>
            </a:extLst>
          </p:cNvPr>
          <p:cNvCxnSpPr/>
          <p:nvPr/>
        </p:nvCxnSpPr>
        <p:spPr>
          <a:xfrm>
            <a:off x="10540403" y="176674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xmlns="" id="{4E75EF4C-F341-4465-A34F-C73FA758FAD4}"/>
              </a:ext>
            </a:extLst>
          </p:cNvPr>
          <p:cNvCxnSpPr/>
          <p:nvPr/>
        </p:nvCxnSpPr>
        <p:spPr>
          <a:xfrm>
            <a:off x="11059794" y="159896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xmlns="" id="{092B46F9-CA6B-4C39-8B14-71BEB6C41590}"/>
              </a:ext>
            </a:extLst>
          </p:cNvPr>
          <p:cNvCxnSpPr/>
          <p:nvPr/>
        </p:nvCxnSpPr>
        <p:spPr>
          <a:xfrm>
            <a:off x="11546083" y="16255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D6F4FE3-ED6B-4C8A-8130-060DBAC82570}"/>
              </a:ext>
            </a:extLst>
          </p:cNvPr>
          <p:cNvSpPr txBox="1"/>
          <p:nvPr/>
        </p:nvSpPr>
        <p:spPr>
          <a:xfrm>
            <a:off x="819431" y="196397"/>
            <a:ext cx="1467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성과</a:t>
            </a:r>
            <a:r>
              <a:rPr lang="en-US" altLang="ko-KR" sz="3600" spc="-150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효과</a:t>
            </a:r>
            <a:r>
              <a:rPr lang="en-US" altLang="ko-KR" sz="3600" spc="-150" dirty="0">
                <a:latin typeface="KOVERWATCH" pitchFamily="18" charset="-127"/>
                <a:ea typeface="KOVERWATCH" pitchFamily="18" charset="-127"/>
              </a:rPr>
              <a:t>)</a:t>
            </a:r>
            <a:endParaRPr lang="ko-KR" altLang="en-US" sz="3600" spc="-150" dirty="0">
              <a:latin typeface="KOVERWATCH" pitchFamily="18" charset="-127"/>
              <a:ea typeface="KOVERWATCH" pitchFamily="18" charset="-127"/>
            </a:endParaRP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xmlns="" id="{B7D072F8-8C25-46EB-9E3B-91F0864E5B56}"/>
              </a:ext>
            </a:extLst>
          </p:cNvPr>
          <p:cNvCxnSpPr/>
          <p:nvPr/>
        </p:nvCxnSpPr>
        <p:spPr>
          <a:xfrm>
            <a:off x="11026178" y="170557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xmlns="" id="{E9A61057-318F-412E-8929-79FD0566DA7A}"/>
              </a:ext>
            </a:extLst>
          </p:cNvPr>
          <p:cNvCxnSpPr/>
          <p:nvPr/>
        </p:nvCxnSpPr>
        <p:spPr>
          <a:xfrm>
            <a:off x="105263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xmlns="" id="{940CDEDA-E25B-4289-9E13-C6314174F15B}"/>
              </a:ext>
            </a:extLst>
          </p:cNvPr>
          <p:cNvCxnSpPr/>
          <p:nvPr/>
        </p:nvCxnSpPr>
        <p:spPr>
          <a:xfrm>
            <a:off x="11555608" y="163693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723222DD-41B0-47E3-BC22-56D1433BD34F}"/>
              </a:ext>
            </a:extLst>
          </p:cNvPr>
          <p:cNvSpPr/>
          <p:nvPr/>
        </p:nvSpPr>
        <p:spPr>
          <a:xfrm>
            <a:off x="2229624" y="4908247"/>
            <a:ext cx="78524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sz="2400" dirty="0">
              <a:latin typeface="KOVERWATCH" pitchFamily="18" charset="-127"/>
              <a:ea typeface="KOVERWATCH" pitchFamily="18" charset="-127"/>
            </a:endParaRPr>
          </a:p>
          <a:p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사업효과 일자리 사업 참여자들의 만족도가 커서 대다수의 참여자들의 재참여를 희망하며 근로연계를 통한 장애인복지 실현 및 자립생활 활성화함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400" dirty="0">
              <a:latin typeface="KOVERWATCH" pitchFamily="18" charset="-127"/>
              <a:ea typeface="KOVERWATCH" pitchFamily="18" charset="-127"/>
            </a:endParaRPr>
          </a:p>
        </p:txBody>
      </p:sp>
      <p:pic>
        <p:nvPicPr>
          <p:cNvPr id="4098" name="Picture 2" descr="Smiley 8">
            <a:extLst>
              <a:ext uri="{FF2B5EF4-FFF2-40B4-BE49-F238E27FC236}">
                <a16:creationId xmlns:a16="http://schemas.microsoft.com/office/drawing/2014/main" xmlns="" id="{BFDBE352-1BF9-479F-AD3B-E14DCFB96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098" y="365662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miley 8">
            <a:extLst>
              <a:ext uri="{FF2B5EF4-FFF2-40B4-BE49-F238E27FC236}">
                <a16:creationId xmlns:a16="http://schemas.microsoft.com/office/drawing/2014/main" xmlns="" id="{CFB338D4-B200-47A9-A009-E391087CC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561" y="499451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E73678C-5EE0-4406-BF75-21665454C1AE}"/>
              </a:ext>
            </a:extLst>
          </p:cNvPr>
          <p:cNvSpPr txBox="1"/>
          <p:nvPr/>
        </p:nvSpPr>
        <p:spPr>
          <a:xfrm>
            <a:off x="2305453" y="3790656"/>
            <a:ext cx="7766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추진성과 일반형 일자리 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22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명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시자체채용 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3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명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),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복지형 일자리 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22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명 채용으로 배정된 인원을 초과하여 채용인원을 확대함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.</a:t>
            </a:r>
          </a:p>
        </p:txBody>
      </p:sp>
      <p:pic>
        <p:nvPicPr>
          <p:cNvPr id="6" name="그림 5">
            <a:hlinkClick r:id="rId3" action="ppaction://hlinksldjump"/>
            <a:extLst>
              <a:ext uri="{FF2B5EF4-FFF2-40B4-BE49-F238E27FC236}">
                <a16:creationId xmlns:a16="http://schemas.microsoft.com/office/drawing/2014/main" xmlns="" id="{A8903480-7E5F-426C-88D2-A4B8691CF2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61" y="1213955"/>
            <a:ext cx="2743583" cy="2286319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128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48935" y="3318954"/>
            <a:ext cx="90996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공공기관이다 보니 장애인에 대한 법적인 기준을 준수하고 장애인에 대한 지원사업이 다양하고 직접적으로 도움을 줄 수 있는 지원 사업들이 다양함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800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7491" y="1193028"/>
            <a:ext cx="9321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2800" dirty="0">
              <a:latin typeface="KOVERWATCH" pitchFamily="18" charset="-127"/>
              <a:ea typeface="KOVERWATCH" pitchFamily="18" charset="-127"/>
            </a:endParaRPr>
          </a:p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외부에서 하는 일은 활동적이 부분에 있어 제한이 있는데 행정 업무 같은 경우에는 비교적 업무에 제한이 없고 비장애인들과 함께 일을 함으로서 인식개선에 도움을 줌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03496" y="5081838"/>
            <a:ext cx="9682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참여자 편의제공이 잘 되어 있어 장애인이 일하는데 있어 비교적 불편함 없이 업무를 진행함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800" dirty="0">
              <a:latin typeface="KOVERWATCH" pitchFamily="18" charset="-127"/>
              <a:ea typeface="KOVERWATCH" pitchFamily="18" charset="-127"/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xmlns="" id="{B7D072F8-8C25-46EB-9E3B-91F0864E5B56}"/>
              </a:ext>
            </a:extLst>
          </p:cNvPr>
          <p:cNvCxnSpPr/>
          <p:nvPr/>
        </p:nvCxnSpPr>
        <p:spPr>
          <a:xfrm>
            <a:off x="11026178" y="170557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xmlns="" id="{E9A61057-318F-412E-8929-79FD0566DA7A}"/>
              </a:ext>
            </a:extLst>
          </p:cNvPr>
          <p:cNvCxnSpPr/>
          <p:nvPr/>
        </p:nvCxnSpPr>
        <p:spPr>
          <a:xfrm>
            <a:off x="105263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940CDEDA-E25B-4289-9E13-C6314174F15B}"/>
              </a:ext>
            </a:extLst>
          </p:cNvPr>
          <p:cNvCxnSpPr/>
          <p:nvPr/>
        </p:nvCxnSpPr>
        <p:spPr>
          <a:xfrm>
            <a:off x="11555608" y="163693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D6F4FE3-ED6B-4C8A-8130-060DBAC82570}"/>
              </a:ext>
            </a:extLst>
          </p:cNvPr>
          <p:cNvSpPr txBox="1"/>
          <p:nvPr/>
        </p:nvSpPr>
        <p:spPr>
          <a:xfrm>
            <a:off x="791188" y="224972"/>
            <a:ext cx="742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장점</a:t>
            </a:r>
          </a:p>
        </p:txBody>
      </p:sp>
      <p:pic>
        <p:nvPicPr>
          <p:cNvPr id="19" name="Picture 4" descr="https://d30y9cdsu7xlg0.cloudfront.net/png/1037549-200.png">
            <a:hlinkClick r:id="rId2" tooltip="thumbs u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25" y="3105150"/>
            <a:ext cx="1371600" cy="1371600"/>
          </a:xfrm>
          <a:prstGeom prst="rect">
            <a:avLst/>
          </a:prstGeom>
          <a:noFill/>
        </p:spPr>
      </p:pic>
      <p:pic>
        <p:nvPicPr>
          <p:cNvPr id="20" name="Picture 4" descr="https://d30y9cdsu7xlg0.cloudfront.net/png/1037549-200.png">
            <a:hlinkClick r:id="rId2" tooltip="thumbs u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4667250"/>
            <a:ext cx="1371600" cy="1371600"/>
          </a:xfrm>
          <a:prstGeom prst="rect">
            <a:avLst/>
          </a:prstGeom>
          <a:noFill/>
        </p:spPr>
      </p:pic>
      <p:pic>
        <p:nvPicPr>
          <p:cNvPr id="21" name="Picture 4" descr="https://d30y9cdsu7xlg0.cloudfront.net/png/1037549-200.png">
            <a:hlinkClick r:id="rId2" tooltip="thumbs u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" y="1352550"/>
            <a:ext cx="1371600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11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1644033" y="1778586"/>
            <a:ext cx="9197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권한이 필요한 행정기관에서 행정도우미가 할 수 있는 일이 많지 않아 어려움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000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76955" y="3001670"/>
            <a:ext cx="87089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일자리 사업 참여자들의 만족도가 커서 대다수의 참여자들의 </a:t>
            </a:r>
            <a:r>
              <a:rPr lang="ko-KR" altLang="en-US" sz="2800" dirty="0" err="1">
                <a:latin typeface="KOVERWATCH" pitchFamily="18" charset="-127"/>
                <a:ea typeface="KOVERWATCH" pitchFamily="18" charset="-127"/>
              </a:rPr>
              <a:t>재참여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 </a:t>
            </a:r>
            <a:r>
              <a:rPr lang="ko-KR" altLang="en-US" sz="2800" dirty="0" err="1">
                <a:latin typeface="KOVERWATCH" pitchFamily="18" charset="-127"/>
                <a:ea typeface="KOVERWATCH" pitchFamily="18" charset="-127"/>
              </a:rPr>
              <a:t>를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 희망하지만 일자리와 장애인 채용 수가 비교적 적어 참여하지 못하는 아쉬운 부분이 있음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800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81948" y="4721600"/>
            <a:ext cx="9873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행정도우미가 </a:t>
            </a:r>
            <a:r>
              <a:rPr lang="ko-KR" altLang="en-US" sz="2800" dirty="0" err="1">
                <a:latin typeface="KOVERWATCH" pitchFamily="18" charset="-127"/>
                <a:ea typeface="KOVERWATCH" pitchFamily="18" charset="-127"/>
              </a:rPr>
              <a:t>비정규직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 </a:t>
            </a:r>
            <a:r>
              <a:rPr lang="ko-KR" altLang="en-US" sz="2800" dirty="0" err="1">
                <a:latin typeface="KOVERWATCH" pitchFamily="18" charset="-127"/>
                <a:ea typeface="KOVERWATCH" pitchFamily="18" charset="-127"/>
              </a:rPr>
              <a:t>이다보니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 편의제공에 있어 업무 효율을 높이는 서비스가 많이 부족함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.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  </a:t>
            </a:r>
            <a:endParaRPr lang="en-US" altLang="ko-KR" sz="2800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27" name="직각 삼각형 26"/>
          <p:cNvSpPr/>
          <p:nvPr/>
        </p:nvSpPr>
        <p:spPr>
          <a:xfrm rot="5400000">
            <a:off x="-115410" y="115410"/>
            <a:ext cx="1322773" cy="1091953"/>
          </a:xfrm>
          <a:prstGeom prst="rtTriangle">
            <a:avLst/>
          </a:prstGeom>
          <a:solidFill>
            <a:srgbClr val="002060"/>
          </a:solidFill>
          <a:ln>
            <a:solidFill>
              <a:srgbClr val="00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각 삼각형 27"/>
          <p:cNvSpPr/>
          <p:nvPr/>
        </p:nvSpPr>
        <p:spPr>
          <a:xfrm rot="16200000">
            <a:off x="10984637" y="5650637"/>
            <a:ext cx="1322773" cy="1091953"/>
          </a:xfrm>
          <a:prstGeom prst="rtTriangle">
            <a:avLst/>
          </a:prstGeom>
          <a:solidFill>
            <a:srgbClr val="002060"/>
          </a:solidFill>
          <a:ln>
            <a:solidFill>
              <a:srgbClr val="00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xmlns="" id="{B7D072F8-8C25-46EB-9E3B-91F0864E5B56}"/>
              </a:ext>
            </a:extLst>
          </p:cNvPr>
          <p:cNvCxnSpPr/>
          <p:nvPr/>
        </p:nvCxnSpPr>
        <p:spPr>
          <a:xfrm>
            <a:off x="11026178" y="170557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xmlns="" id="{E9A61057-318F-412E-8929-79FD0566DA7A}"/>
              </a:ext>
            </a:extLst>
          </p:cNvPr>
          <p:cNvCxnSpPr/>
          <p:nvPr/>
        </p:nvCxnSpPr>
        <p:spPr>
          <a:xfrm>
            <a:off x="105263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xmlns="" id="{940CDEDA-E25B-4289-9E13-C6314174F15B}"/>
              </a:ext>
            </a:extLst>
          </p:cNvPr>
          <p:cNvCxnSpPr/>
          <p:nvPr/>
        </p:nvCxnSpPr>
        <p:spPr>
          <a:xfrm>
            <a:off x="11555608" y="163693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D6F4FE3-ED6B-4C8A-8130-060DBAC82570}"/>
              </a:ext>
            </a:extLst>
          </p:cNvPr>
          <p:cNvSpPr txBox="1"/>
          <p:nvPr/>
        </p:nvSpPr>
        <p:spPr>
          <a:xfrm>
            <a:off x="791187" y="224972"/>
            <a:ext cx="742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단점</a:t>
            </a:r>
          </a:p>
        </p:txBody>
      </p:sp>
      <p:pic>
        <p:nvPicPr>
          <p:cNvPr id="33" name="Picture 4" descr="https://d30y9cdsu7xlg0.cloudfront.net/png/1037549-200.png">
            <a:hlinkClick r:id="rId2" tooltip="thumbs u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14300" y="1485900"/>
            <a:ext cx="1371600" cy="1371600"/>
          </a:xfrm>
          <a:prstGeom prst="rect">
            <a:avLst/>
          </a:prstGeom>
          <a:noFill/>
        </p:spPr>
      </p:pic>
      <p:pic>
        <p:nvPicPr>
          <p:cNvPr id="34" name="Picture 4" descr="https://d30y9cdsu7xlg0.cloudfront.net/png/1037549-200.png">
            <a:hlinkClick r:id="rId2" tooltip="thumbs u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71450" y="2933700"/>
            <a:ext cx="1371600" cy="1371600"/>
          </a:xfrm>
          <a:prstGeom prst="rect">
            <a:avLst/>
          </a:prstGeom>
          <a:noFill/>
        </p:spPr>
      </p:pic>
      <p:pic>
        <p:nvPicPr>
          <p:cNvPr id="35" name="Picture 4" descr="https://d30y9cdsu7xlg0.cloudfront.net/png/1037549-200.png">
            <a:hlinkClick r:id="rId2" tooltip="thumbs u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19075" y="4457700"/>
            <a:ext cx="1371600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100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D6F4FE3-ED6B-4C8A-8130-060DBAC82570}"/>
              </a:ext>
            </a:extLst>
          </p:cNvPr>
          <p:cNvSpPr txBox="1"/>
          <p:nvPr/>
        </p:nvSpPr>
        <p:spPr>
          <a:xfrm>
            <a:off x="656826" y="178642"/>
            <a:ext cx="2751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 err="1">
                <a:latin typeface="KOVERWATCH" pitchFamily="18" charset="-127"/>
                <a:ea typeface="KOVERWATCH" pitchFamily="18" charset="-127"/>
              </a:rPr>
              <a:t>우리팀이</a:t>
            </a:r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 개입한다면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014213" y="1605324"/>
            <a:ext cx="90062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장애인 재활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·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취업센터 설립으로 인해 장애인들의 일자리가 늘어나고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장애인 편의시설 확충사업을 함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800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980922" y="3140236"/>
            <a:ext cx="87251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단순히 장애인 고용률 을 높이려는 보여주기 식 일자리 사업이 아닌 행정적으로 도움을 주는 직무에 배치함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800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911659" y="4614115"/>
            <a:ext cx="104136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당진시청 배 장애인 일자리 경진대회를 열어 우수한 성적을 거둔 장애인복지관에게 회사와의 연계를 통해 배치 함으로서 장애인 일자리를 확대함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xmlns="" id="{B7D072F8-8C25-46EB-9E3B-91F0864E5B56}"/>
              </a:ext>
            </a:extLst>
          </p:cNvPr>
          <p:cNvCxnSpPr/>
          <p:nvPr/>
        </p:nvCxnSpPr>
        <p:spPr>
          <a:xfrm>
            <a:off x="11026178" y="170557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E9A61057-318F-412E-8929-79FD0566DA7A}"/>
              </a:ext>
            </a:extLst>
          </p:cNvPr>
          <p:cNvCxnSpPr/>
          <p:nvPr/>
        </p:nvCxnSpPr>
        <p:spPr>
          <a:xfrm>
            <a:off x="105263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xmlns="" id="{940CDEDA-E25B-4289-9E13-C6314174F15B}"/>
              </a:ext>
            </a:extLst>
          </p:cNvPr>
          <p:cNvCxnSpPr/>
          <p:nvPr/>
        </p:nvCxnSpPr>
        <p:spPr>
          <a:xfrm>
            <a:off x="11555608" y="163693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 descr="https://d30y9cdsu7xlg0.cloudfront.net/png/1047354-200.png">
            <a:hlinkClick r:id="rId2" tooltip="Speaker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113" y="1414462"/>
            <a:ext cx="1290637" cy="1290637"/>
          </a:xfrm>
          <a:prstGeom prst="rect">
            <a:avLst/>
          </a:prstGeom>
          <a:noFill/>
        </p:spPr>
      </p:pic>
      <p:pic>
        <p:nvPicPr>
          <p:cNvPr id="15" name="Picture 4" descr="https://d30y9cdsu7xlg0.cloudfront.net/png/1047354-200.png">
            <a:hlinkClick r:id="rId2" tooltip="Speaker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63" y="2928937"/>
            <a:ext cx="1290637" cy="1290637"/>
          </a:xfrm>
          <a:prstGeom prst="rect">
            <a:avLst/>
          </a:prstGeom>
          <a:noFill/>
        </p:spPr>
      </p:pic>
      <p:pic>
        <p:nvPicPr>
          <p:cNvPr id="16" name="Picture 4" descr="https://d30y9cdsu7xlg0.cloudfront.net/png/1047354-200.png">
            <a:hlinkClick r:id="rId2" tooltip="Speaker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8" y="4424362"/>
            <a:ext cx="1290637" cy="1290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D6F4FE3-ED6B-4C8A-8130-060DBAC82570}"/>
              </a:ext>
            </a:extLst>
          </p:cNvPr>
          <p:cNvSpPr txBox="1"/>
          <p:nvPr/>
        </p:nvSpPr>
        <p:spPr>
          <a:xfrm>
            <a:off x="894775" y="196397"/>
            <a:ext cx="131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역할분담</a:t>
            </a:r>
          </a:p>
        </p:txBody>
      </p:sp>
      <p:sp>
        <p:nvSpPr>
          <p:cNvPr id="27" name="직각 삼각형 26"/>
          <p:cNvSpPr/>
          <p:nvPr/>
        </p:nvSpPr>
        <p:spPr>
          <a:xfrm rot="5400000">
            <a:off x="-115410" y="115410"/>
            <a:ext cx="1322773" cy="1091953"/>
          </a:xfrm>
          <a:prstGeom prst="rtTriangle">
            <a:avLst/>
          </a:prstGeom>
          <a:solidFill>
            <a:srgbClr val="002060"/>
          </a:solidFill>
          <a:ln>
            <a:solidFill>
              <a:srgbClr val="00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직각 삼각형 27"/>
          <p:cNvSpPr/>
          <p:nvPr/>
        </p:nvSpPr>
        <p:spPr>
          <a:xfrm rot="16200000">
            <a:off x="10984637" y="5650637"/>
            <a:ext cx="1322773" cy="1091953"/>
          </a:xfrm>
          <a:prstGeom prst="rtTriangle">
            <a:avLst/>
          </a:prstGeom>
          <a:solidFill>
            <a:srgbClr val="002060"/>
          </a:solidFill>
          <a:ln>
            <a:solidFill>
              <a:srgbClr val="00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C:\Users\jsun0\Desktop\20160801_180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6876" y="3147879"/>
            <a:ext cx="3122762" cy="3218415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</p:pic>
      <p:pic>
        <p:nvPicPr>
          <p:cNvPr id="1027" name="Picture 3" descr="C:\Users\jsun0\Desktop\KakaoTalk_20170611_193619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8217" y="3161007"/>
            <a:ext cx="2993348" cy="3326058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3036498" y="2035834"/>
            <a:ext cx="5124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atin typeface="KOVERWATCH" pitchFamily="18" charset="-127"/>
                <a:ea typeface="KOVERWATCH" pitchFamily="18" charset="-127"/>
              </a:rPr>
              <a:t>PPT</a:t>
            </a:r>
            <a:r>
              <a:rPr lang="ko-KR" altLang="en-US" sz="3200" b="1" dirty="0">
                <a:latin typeface="KOVERWATCH" pitchFamily="18" charset="-127"/>
                <a:ea typeface="KOVERWATCH" pitchFamily="18" charset="-127"/>
              </a:rPr>
              <a:t>제작</a:t>
            </a:r>
            <a:r>
              <a:rPr lang="en-US" altLang="ko-KR" sz="3200" b="1" dirty="0">
                <a:latin typeface="KOVERWATCH" pitchFamily="18" charset="-127"/>
                <a:ea typeface="KOVERWATCH" pitchFamily="18" charset="-127"/>
              </a:rPr>
              <a:t>,</a:t>
            </a:r>
            <a:r>
              <a:rPr lang="ko-KR" altLang="en-US" sz="3200" b="1" dirty="0">
                <a:latin typeface="KOVERWATCH" pitchFamily="18" charset="-127"/>
                <a:ea typeface="KOVERWATCH" pitchFamily="18" charset="-127"/>
              </a:rPr>
              <a:t>자료조사</a:t>
            </a:r>
            <a:r>
              <a:rPr lang="en-US" altLang="ko-KR" sz="3200" b="1" dirty="0">
                <a:latin typeface="KOVERWATCH" pitchFamily="18" charset="-127"/>
                <a:ea typeface="KOVERWATCH" pitchFamily="18" charset="-127"/>
              </a:rPr>
              <a:t>,</a:t>
            </a:r>
            <a:r>
              <a:rPr lang="ko-KR" altLang="en-US" sz="3200" b="1" dirty="0">
                <a:latin typeface="KOVERWATCH" pitchFamily="18" charset="-127"/>
                <a:ea typeface="KOVERWATCH" pitchFamily="18" charset="-127"/>
              </a:rPr>
              <a:t>발표</a:t>
            </a:r>
          </a:p>
        </p:txBody>
      </p: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xmlns="" id="{B7D072F8-8C25-46EB-9E3B-91F0864E5B56}"/>
              </a:ext>
            </a:extLst>
          </p:cNvPr>
          <p:cNvCxnSpPr/>
          <p:nvPr/>
        </p:nvCxnSpPr>
        <p:spPr>
          <a:xfrm>
            <a:off x="11550053" y="180082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xmlns="" id="{E9A61057-318F-412E-8929-79FD0566DA7A}"/>
              </a:ext>
            </a:extLst>
          </p:cNvPr>
          <p:cNvCxnSpPr/>
          <p:nvPr/>
        </p:nvCxnSpPr>
        <p:spPr>
          <a:xfrm>
            <a:off x="105263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xmlns="" id="{940CDEDA-E25B-4289-9E13-C6314174F15B}"/>
              </a:ext>
            </a:extLst>
          </p:cNvPr>
          <p:cNvCxnSpPr/>
          <p:nvPr/>
        </p:nvCxnSpPr>
        <p:spPr>
          <a:xfrm>
            <a:off x="11050783" y="163693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007924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761" y="1239775"/>
            <a:ext cx="476284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3900" spc="-300" dirty="0">
                <a:solidFill>
                  <a:srgbClr val="00002F"/>
                </a:solidFill>
                <a:latin typeface="KOVERWATCH" pitchFamily="18" charset="-127"/>
                <a:ea typeface="KOVERWATCH" pitchFamily="18" charset="-127"/>
              </a:rPr>
              <a:t>Q &amp; A</a:t>
            </a:r>
            <a:endParaRPr lang="ko-KR" altLang="en-US" sz="23900" spc="-300" dirty="0">
              <a:solidFill>
                <a:srgbClr val="00002F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7" name="직각 삼각형 6"/>
          <p:cNvSpPr/>
          <p:nvPr/>
        </p:nvSpPr>
        <p:spPr>
          <a:xfrm rot="5400000">
            <a:off x="-115410" y="115410"/>
            <a:ext cx="1322773" cy="1091953"/>
          </a:xfrm>
          <a:prstGeom prst="rtTriangle">
            <a:avLst/>
          </a:prstGeom>
          <a:solidFill>
            <a:srgbClr val="002060"/>
          </a:solidFill>
          <a:ln>
            <a:solidFill>
              <a:srgbClr val="00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각 삼각형 7"/>
          <p:cNvSpPr/>
          <p:nvPr/>
        </p:nvSpPr>
        <p:spPr>
          <a:xfrm rot="16200000">
            <a:off x="10984637" y="5650637"/>
            <a:ext cx="1322773" cy="1091953"/>
          </a:xfrm>
          <a:prstGeom prst="rtTriangle">
            <a:avLst/>
          </a:prstGeom>
          <a:solidFill>
            <a:srgbClr val="002060"/>
          </a:solidFill>
          <a:ln>
            <a:solidFill>
              <a:srgbClr val="0000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69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42101" y="113409"/>
            <a:ext cx="1165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6000" spc="-150" dirty="0">
                <a:latin typeface="KOVERWATCH" pitchFamily="18" charset="-127"/>
                <a:ea typeface="KOVERWATCH" pitchFamily="18" charset="-127"/>
              </a:rPr>
              <a:t>목차</a:t>
            </a:r>
          </a:p>
        </p:txBody>
      </p:sp>
      <p:grpSp>
        <p:nvGrpSpPr>
          <p:cNvPr id="26" name="그룹 25"/>
          <p:cNvGrpSpPr/>
          <p:nvPr/>
        </p:nvGrpSpPr>
        <p:grpSpPr>
          <a:xfrm>
            <a:off x="1396705" y="810561"/>
            <a:ext cx="9504093" cy="5724217"/>
            <a:chOff x="1370826" y="827814"/>
            <a:chExt cx="9504093" cy="5724217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6" r="3846" b="16582"/>
            <a:stretch/>
          </p:blipFill>
          <p:spPr>
            <a:xfrm>
              <a:off x="1370826" y="2842981"/>
              <a:ext cx="3985846" cy="3709050"/>
            </a:xfrm>
            <a:prstGeom prst="rect">
              <a:avLst/>
            </a:prstGeom>
          </p:spPr>
        </p:pic>
        <p:grpSp>
          <p:nvGrpSpPr>
            <p:cNvPr id="28" name="그룹 3"/>
            <p:cNvGrpSpPr/>
            <p:nvPr/>
          </p:nvGrpSpPr>
          <p:grpSpPr>
            <a:xfrm>
              <a:off x="5672548" y="827814"/>
              <a:ext cx="5202371" cy="5202371"/>
              <a:chOff x="5672548" y="827814"/>
              <a:chExt cx="5202371" cy="5202371"/>
            </a:xfrm>
          </p:grpSpPr>
          <p:sp>
            <p:nvSpPr>
              <p:cNvPr id="29" name="직사각형 5"/>
              <p:cNvSpPr/>
              <p:nvPr/>
            </p:nvSpPr>
            <p:spPr>
              <a:xfrm>
                <a:off x="5898776" y="1434353"/>
                <a:ext cx="4769224" cy="32631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30" name="그림 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72548" y="827814"/>
                <a:ext cx="5202371" cy="5202371"/>
              </a:xfrm>
              <a:prstGeom prst="rect">
                <a:avLst/>
              </a:prstGeom>
            </p:spPr>
          </p:pic>
        </p:grpSp>
      </p:grpSp>
      <p:sp>
        <p:nvSpPr>
          <p:cNvPr id="4" name="TextBox 3"/>
          <p:cNvSpPr txBox="1"/>
          <p:nvPr/>
        </p:nvSpPr>
        <p:spPr>
          <a:xfrm>
            <a:off x="5997545" y="1841510"/>
            <a:ext cx="304232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srgbClr val="00002F"/>
                </a:solidFill>
                <a:latin typeface="KOVERWATCH" pitchFamily="18" charset="-127"/>
                <a:ea typeface="KOVERWATCH" pitchFamily="18" charset="-127"/>
              </a:rPr>
              <a:t>1.</a:t>
            </a:r>
            <a:r>
              <a:rPr lang="ko-KR" altLang="en-US" sz="4800" b="1" dirty="0">
                <a:solidFill>
                  <a:srgbClr val="00002F"/>
                </a:solidFill>
                <a:latin typeface="KOVERWATCH" pitchFamily="18" charset="-127"/>
                <a:ea typeface="KOVERWATCH" pitchFamily="18" charset="-127"/>
              </a:rPr>
              <a:t>사례개요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E310D1C-16B9-49D3-8181-65854894C3EA}"/>
              </a:ext>
            </a:extLst>
          </p:cNvPr>
          <p:cNvSpPr txBox="1"/>
          <p:nvPr/>
        </p:nvSpPr>
        <p:spPr>
          <a:xfrm>
            <a:off x="6287008" y="2588603"/>
            <a:ext cx="304232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srgbClr val="00002F"/>
                </a:solidFill>
                <a:latin typeface="KOVERWATCH" pitchFamily="18" charset="-127"/>
                <a:ea typeface="KOVERWATCH" pitchFamily="18" charset="-127"/>
              </a:rPr>
              <a:t>2.</a:t>
            </a:r>
            <a:r>
              <a:rPr lang="ko-KR" altLang="en-US" sz="4800" b="1" dirty="0">
                <a:solidFill>
                  <a:srgbClr val="00002F"/>
                </a:solidFill>
                <a:latin typeface="KOVERWATCH" pitchFamily="18" charset="-127"/>
                <a:ea typeface="KOVERWATCH" pitchFamily="18" charset="-127"/>
              </a:rPr>
              <a:t>사례분석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052751F-2F32-4E56-9409-602E30122792}"/>
              </a:ext>
            </a:extLst>
          </p:cNvPr>
          <p:cNvSpPr txBox="1"/>
          <p:nvPr/>
        </p:nvSpPr>
        <p:spPr>
          <a:xfrm>
            <a:off x="6939585" y="3342012"/>
            <a:ext cx="357601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dirty="0">
                <a:solidFill>
                  <a:srgbClr val="00002F"/>
                </a:solidFill>
                <a:latin typeface="KOVERWATCH" pitchFamily="18" charset="-127"/>
                <a:ea typeface="KOVERWATCH" pitchFamily="18" charset="-127"/>
              </a:rPr>
              <a:t>3.</a:t>
            </a:r>
            <a:r>
              <a:rPr lang="ko-KR" altLang="en-US" sz="4800" b="1" dirty="0">
                <a:solidFill>
                  <a:srgbClr val="00002F"/>
                </a:solidFill>
                <a:latin typeface="KOVERWATCH" pitchFamily="18" charset="-127"/>
                <a:ea typeface="KOVERWATCH" pitchFamily="18" charset="-127"/>
              </a:rPr>
              <a:t>팀원의 역할분담</a:t>
            </a:r>
          </a:p>
        </p:txBody>
      </p:sp>
    </p:spTree>
    <p:extLst>
      <p:ext uri="{BB962C8B-B14F-4D97-AF65-F5344CB8AC3E}">
        <p14:creationId xmlns:p14="http://schemas.microsoft.com/office/powerpoint/2010/main" val="172333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DC251DFD-DBE8-454B-BFC9-8D08CF40DA63}"/>
              </a:ext>
            </a:extLst>
          </p:cNvPr>
          <p:cNvSpPr/>
          <p:nvPr/>
        </p:nvSpPr>
        <p:spPr>
          <a:xfrm>
            <a:off x="5282307" y="577003"/>
            <a:ext cx="6096000" cy="65248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36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                          “</a:t>
            </a:r>
            <a:r>
              <a:rPr lang="ko-KR" altLang="en-US" sz="36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당진시청</a:t>
            </a:r>
            <a:r>
              <a:rPr lang="en-US" altLang="ko-KR" sz="36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”</a:t>
            </a:r>
          </a:p>
          <a:p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주요활동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/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업무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: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행정 및 민원 업무</a:t>
            </a:r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설립일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:1914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년 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3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월 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1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일</a:t>
            </a:r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소재지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: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충남 </a:t>
            </a:r>
            <a:r>
              <a:rPr lang="ko-KR" altLang="en-US" sz="2800" b="1" dirty="0" err="1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당진시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 시청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1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로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1(</a:t>
            </a:r>
            <a:r>
              <a:rPr lang="ko-KR" altLang="en-US" sz="2800" b="1" dirty="0" err="1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수청동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 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1002)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 </a:t>
            </a:r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구분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: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행정기관</a:t>
            </a:r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총 </a:t>
            </a:r>
            <a:r>
              <a:rPr lang="ko-KR" altLang="en-US" sz="2800" b="1" dirty="0" err="1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직원수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: 943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명</a:t>
            </a:r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endParaRPr lang="en-US" altLang="ko-KR" sz="2800" b="1" dirty="0">
              <a:latin typeface="KOVERWATCH" pitchFamily="18" charset="-127"/>
              <a:ea typeface="KOVERWATCH" pitchFamily="18" charset="-127"/>
              <a:cs typeface="Angsana New" panose="02020603050405020304" pitchFamily="18" charset="-34"/>
            </a:endParaRPr>
          </a:p>
          <a:p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장애인 </a:t>
            </a:r>
            <a:r>
              <a:rPr lang="ko-KR" altLang="en-US" sz="2800" b="1" dirty="0" err="1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직원수</a:t>
            </a:r>
            <a:r>
              <a:rPr lang="en-US" altLang="ko-KR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: 35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명 </a:t>
            </a:r>
            <a:r>
              <a:rPr lang="en-US" altLang="ko-KR" sz="2000" b="1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(3.7%)</a:t>
            </a:r>
          </a:p>
          <a:p>
            <a:r>
              <a:rPr lang="en-US" altLang="ko-KR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(</a:t>
            </a:r>
            <a:r>
              <a:rPr lang="ko-KR" altLang="en-US" b="1" dirty="0" err="1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의무고용률</a:t>
            </a:r>
            <a:r>
              <a:rPr lang="ko-KR" altLang="en-US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 준수</a:t>
            </a:r>
            <a:r>
              <a:rPr lang="en-US" altLang="ko-KR" b="1" dirty="0">
                <a:latin typeface="KOVERWATCH" pitchFamily="18" charset="-127"/>
                <a:ea typeface="KOVERWATCH" pitchFamily="18" charset="-127"/>
                <a:cs typeface="Angsana New" panose="02020603050405020304" pitchFamily="18" charset="-34"/>
              </a:rPr>
              <a:t>)</a:t>
            </a:r>
          </a:p>
          <a:p>
            <a:endParaRPr lang="ko-KR" altLang="en-US" dirty="0">
              <a:latin typeface="KOVERWATCH" pitchFamily="18" charset="-127"/>
              <a:ea typeface="KOVERWATCH" pitchFamily="18" charset="-127"/>
            </a:endParaRPr>
          </a:p>
        </p:txBody>
      </p:sp>
      <p:pic>
        <p:nvPicPr>
          <p:cNvPr id="2050" name="Picture 2" descr="[포트폴리오/옥외광고/글판] 당진시청 감성글판 디자인">
            <a:extLst>
              <a:ext uri="{FF2B5EF4-FFF2-40B4-BE49-F238E27FC236}">
                <a16:creationId xmlns:a16="http://schemas.microsoft.com/office/drawing/2014/main" xmlns="" id="{122538DF-913A-4FB1-A167-EDCFE0596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0509">
            <a:off x="727787" y="1662357"/>
            <a:ext cx="4338735" cy="3194181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innerShdw blurRad="114300">
              <a:schemeClr val="tx2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ACFB683-B358-4B00-9A76-AF146BECB723}"/>
              </a:ext>
            </a:extLst>
          </p:cNvPr>
          <p:cNvSpPr txBox="1"/>
          <p:nvPr/>
        </p:nvSpPr>
        <p:spPr>
          <a:xfrm>
            <a:off x="679948" y="171421"/>
            <a:ext cx="1316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기관소개</a:t>
            </a: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xmlns="" id="{226782AD-0E30-457E-85A8-54BE521A8FA7}"/>
              </a:ext>
            </a:extLst>
          </p:cNvPr>
          <p:cNvCxnSpPr/>
          <p:nvPr/>
        </p:nvCxnSpPr>
        <p:spPr>
          <a:xfrm>
            <a:off x="9988312" y="204020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xmlns="" id="{A5C6B2D9-2291-4927-8F7C-7A58A76B6FA5}"/>
              </a:ext>
            </a:extLst>
          </p:cNvPr>
          <p:cNvCxnSpPr/>
          <p:nvPr/>
        </p:nvCxnSpPr>
        <p:spPr>
          <a:xfrm>
            <a:off x="10507703" y="17738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23CEBEC8-3356-46DD-9BDD-C6F39FC18F1D}"/>
              </a:ext>
            </a:extLst>
          </p:cNvPr>
          <p:cNvCxnSpPr/>
          <p:nvPr/>
        </p:nvCxnSpPr>
        <p:spPr>
          <a:xfrm>
            <a:off x="10993992" y="180048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5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8947" y="187360"/>
            <a:ext cx="2523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>
                <a:latin typeface="KOVERWATCH" pitchFamily="18" charset="-127"/>
                <a:ea typeface="KOVERWATCH" pitchFamily="18" charset="-127"/>
              </a:rPr>
              <a:t>추진배경 및 주요목표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364AD0CD-5F97-42DD-9F1B-0B9E01DDD8D9}"/>
              </a:ext>
            </a:extLst>
          </p:cNvPr>
          <p:cNvSpPr/>
          <p:nvPr/>
        </p:nvSpPr>
        <p:spPr>
          <a:xfrm>
            <a:off x="5161771" y="1928044"/>
            <a:ext cx="64682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추진배경 장애인이 취업현장에서 겪는 </a:t>
            </a:r>
            <a:r>
              <a:rPr lang="ko-KR" altLang="en-US" sz="2400" b="1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다양한 차별을 인식</a:t>
            </a:r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하고</a:t>
            </a:r>
            <a:r>
              <a:rPr lang="en-US" altLang="ko-KR" sz="2400" b="1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불안정한 소득활동에서 오는 장애인의 불안을 해소하여 </a:t>
            </a:r>
            <a:r>
              <a:rPr lang="ko-KR" altLang="en-US" sz="2400" b="1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안정적 일자리</a:t>
            </a:r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를 보급하기 위함</a:t>
            </a:r>
            <a:r>
              <a:rPr lang="en-US" altLang="ko-KR" sz="2400" b="1" dirty="0">
                <a:latin typeface="KOVERWATCH" pitchFamily="18" charset="-127"/>
                <a:ea typeface="KOVERWATCH" pitchFamily="18" charset="-127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F6A87A8-8382-4B29-BC73-2761B131D9F1}"/>
              </a:ext>
            </a:extLst>
          </p:cNvPr>
          <p:cNvSpPr txBox="1"/>
          <p:nvPr/>
        </p:nvSpPr>
        <p:spPr>
          <a:xfrm>
            <a:off x="5204411" y="3376899"/>
            <a:ext cx="64256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사업목표 취업 취약계층인 </a:t>
            </a:r>
            <a:r>
              <a:rPr lang="ko-KR" altLang="en-US" sz="2400" b="1" dirty="0" err="1">
                <a:latin typeface="KOVERWATCH" pitchFamily="18" charset="-127"/>
                <a:ea typeface="KOVERWATCH" pitchFamily="18" charset="-127"/>
              </a:rPr>
              <a:t>미취업</a:t>
            </a:r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 장애인에게 </a:t>
            </a:r>
            <a:r>
              <a:rPr lang="ko-KR" altLang="en-US" sz="2400" b="1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취업의 기회를 제공</a:t>
            </a:r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하여 사회참여를 확대하고 일정기간 소득보장을 목표로 함</a:t>
            </a:r>
            <a:r>
              <a:rPr lang="en-US" altLang="ko-KR" sz="2400" b="1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400" b="1" dirty="0">
              <a:latin typeface="KOVERWATCH" pitchFamily="18" charset="-127"/>
              <a:ea typeface="KOVERWATCH" pitchFamily="18" charset="-127"/>
            </a:endParaRPr>
          </a:p>
        </p:txBody>
      </p:sp>
      <p:pic>
        <p:nvPicPr>
          <p:cNvPr id="1026" name="Picture 2" descr="당진시 시그너처 Energetic DangJin 당찬 당진">
            <a:extLst>
              <a:ext uri="{FF2B5EF4-FFF2-40B4-BE49-F238E27FC236}">
                <a16:creationId xmlns:a16="http://schemas.microsoft.com/office/drawing/2014/main" xmlns="" id="{8ACD5A2F-C596-4059-9703-AFDB099D7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99" y="1928044"/>
            <a:ext cx="4271236" cy="414855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eck Mark 17">
            <a:extLst>
              <a:ext uri="{FF2B5EF4-FFF2-40B4-BE49-F238E27FC236}">
                <a16:creationId xmlns:a16="http://schemas.microsoft.com/office/drawing/2014/main" xmlns="" id="{0E6706A4-DD72-4FAE-8D9B-65778281A5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t="18855" r="5037" b="21960"/>
          <a:stretch/>
        </p:blipFill>
        <p:spPr bwMode="auto">
          <a:xfrm>
            <a:off x="4787612" y="1821047"/>
            <a:ext cx="471796" cy="33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heck Mark 17">
            <a:extLst>
              <a:ext uri="{FF2B5EF4-FFF2-40B4-BE49-F238E27FC236}">
                <a16:creationId xmlns:a16="http://schemas.microsoft.com/office/drawing/2014/main" xmlns="" id="{8C267A29-1D99-42D9-B18B-B13D363689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t="18855" r="5037" b="21960"/>
          <a:stretch/>
        </p:blipFill>
        <p:spPr bwMode="auto">
          <a:xfrm>
            <a:off x="4831206" y="3267751"/>
            <a:ext cx="471796" cy="33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710E3D40-9248-4C97-912B-C26DB6678196}"/>
              </a:ext>
            </a:extLst>
          </p:cNvPr>
          <p:cNvSpPr/>
          <p:nvPr/>
        </p:nvSpPr>
        <p:spPr>
          <a:xfrm>
            <a:off x="5190347" y="4734555"/>
            <a:ext cx="64968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장애유형별로 참여자의 흥미와 직업능력을 반영한 다양한 직무배치</a:t>
            </a:r>
            <a:r>
              <a:rPr lang="en-US" altLang="ko-KR" sz="2400" b="1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b="1" dirty="0">
                <a:latin typeface="KOVERWATCH" pitchFamily="18" charset="-127"/>
                <a:ea typeface="KOVERWATCH" pitchFamily="18" charset="-127"/>
              </a:rPr>
              <a:t>위탁사업 수행기관과의 간담회를 통해 참여자와 기관담당자간 소통 유도함</a:t>
            </a:r>
            <a:r>
              <a:rPr lang="en-US" altLang="ko-KR" sz="2400" b="1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sz="2400" b="1" dirty="0">
              <a:latin typeface="KOVERWATCH" pitchFamily="18" charset="-127"/>
              <a:ea typeface="KOVERWATCH" pitchFamily="18" charset="-127"/>
            </a:endParaRPr>
          </a:p>
        </p:txBody>
      </p:sp>
      <p:pic>
        <p:nvPicPr>
          <p:cNvPr id="23" name="Picture 4" descr="Check Mark 17">
            <a:extLst>
              <a:ext uri="{FF2B5EF4-FFF2-40B4-BE49-F238E27FC236}">
                <a16:creationId xmlns:a16="http://schemas.microsoft.com/office/drawing/2014/main" xmlns="" id="{B103545F-D453-49F4-B9D9-E449A7B347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0" t="18855" r="5037" b="21960"/>
          <a:stretch/>
        </p:blipFill>
        <p:spPr bwMode="auto">
          <a:xfrm>
            <a:off x="4859781" y="4594215"/>
            <a:ext cx="471796" cy="33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xmlns="" id="{FB3DA706-FA91-4413-86E8-CF54E3D6BAC3}"/>
              </a:ext>
            </a:extLst>
          </p:cNvPr>
          <p:cNvCxnSpPr/>
          <p:nvPr/>
        </p:nvCxnSpPr>
        <p:spPr>
          <a:xfrm>
            <a:off x="9988312" y="204020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xmlns="" id="{D54E41A1-520F-42A1-8E4A-CB9E4CB7D135}"/>
              </a:ext>
            </a:extLst>
          </p:cNvPr>
          <p:cNvCxnSpPr/>
          <p:nvPr/>
        </p:nvCxnSpPr>
        <p:spPr>
          <a:xfrm>
            <a:off x="10507703" y="17738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xmlns="" id="{4E3D6964-C2D2-4AEB-ADBA-FA297515D9C4}"/>
              </a:ext>
            </a:extLst>
          </p:cNvPr>
          <p:cNvCxnSpPr/>
          <p:nvPr/>
        </p:nvCxnSpPr>
        <p:spPr>
          <a:xfrm>
            <a:off x="10993992" y="180048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07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F8FBC5D-4BD5-490A-812A-685CDCE2E7BC}"/>
              </a:ext>
            </a:extLst>
          </p:cNvPr>
          <p:cNvSpPr txBox="1"/>
          <p:nvPr/>
        </p:nvSpPr>
        <p:spPr>
          <a:xfrm>
            <a:off x="778188" y="135346"/>
            <a:ext cx="1191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>
                <a:latin typeface="KOVERWATCH" pitchFamily="18" charset="-127"/>
                <a:ea typeface="KOVERWATCH" pitchFamily="18" charset="-127"/>
              </a:rPr>
              <a:t>주요내용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F73982C7-BED9-464E-A358-EF3596D3BC0E}"/>
              </a:ext>
            </a:extLst>
          </p:cNvPr>
          <p:cNvSpPr/>
          <p:nvPr/>
        </p:nvSpPr>
        <p:spPr>
          <a:xfrm>
            <a:off x="780751" y="2540401"/>
            <a:ext cx="88485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latinLnBrk="0">
              <a:buFont typeface="Arial" panose="020B0604020202020204" pitchFamily="34" charset="0"/>
              <a:buChar char="•"/>
            </a:pP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사회활동에 제약이 있는 장애인에게 복지서비스를 제공하는 일자리 제공</a:t>
            </a:r>
            <a:endParaRPr lang="en-US" altLang="ko-KR" sz="2400" dirty="0">
              <a:latin typeface="KOVERWATCH" pitchFamily="18" charset="-127"/>
              <a:ea typeface="KOVERWATCH" pitchFamily="18" charset="-127"/>
            </a:endParaRPr>
          </a:p>
          <a:p>
            <a:pPr fontAlgn="base" latinLnBrk="0">
              <a:buFont typeface="Arial" panose="020B0604020202020204" pitchFamily="34" charset="0"/>
              <a:buChar char="•"/>
            </a:pPr>
            <a:endParaRPr lang="en-US" altLang="ko-KR" sz="2400" dirty="0">
              <a:latin typeface="KOVERWATCH" pitchFamily="18" charset="-127"/>
              <a:ea typeface="KOVERWATCH" pitchFamily="18" charset="-127"/>
            </a:endParaRPr>
          </a:p>
          <a:p>
            <a:pPr fontAlgn="base" latinLnBrk="0">
              <a:buFont typeface="Arial" panose="020B0604020202020204" pitchFamily="34" charset="0"/>
              <a:buChar char="•"/>
            </a:pP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 고유사업영역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환경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행정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교통 등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)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중 장애인에게 </a:t>
            </a:r>
            <a:r>
              <a:rPr lang="ko-KR" altLang="en-US" sz="2400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적합한 일자리를 창출</a:t>
            </a:r>
            <a:r>
              <a:rPr lang="en-US" altLang="ko-KR" sz="2400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·</a:t>
            </a:r>
            <a:r>
              <a:rPr lang="ko-KR" altLang="en-US" sz="2400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제공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함으로써 공공의 이익을 도모하는 일자리제공</a:t>
            </a:r>
            <a:endParaRPr lang="en-US" altLang="ko-KR" sz="2400" dirty="0">
              <a:latin typeface="KOVERWATCH" pitchFamily="18" charset="-127"/>
              <a:ea typeface="KOVERWATCH" pitchFamily="18" charset="-127"/>
            </a:endParaRPr>
          </a:p>
          <a:p>
            <a:pPr fontAlgn="base" latinLnBrk="0">
              <a:buFont typeface="Arial" panose="020B0604020202020204" pitchFamily="34" charset="0"/>
              <a:buChar char="•"/>
            </a:pPr>
            <a:endParaRPr lang="en-US" altLang="ko-KR" sz="2400" dirty="0">
              <a:latin typeface="KOVERWATCH" pitchFamily="18" charset="-127"/>
              <a:ea typeface="KOVERWATCH" pitchFamily="18" charset="-127"/>
            </a:endParaRPr>
          </a:p>
          <a:p>
            <a:pPr fontAlgn="base" latinLnBrk="0">
              <a:buFont typeface="Arial" panose="020B0604020202020204" pitchFamily="34" charset="0"/>
              <a:buChar char="•"/>
            </a:pP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기타 각 지방자치단체 특성에 맞는 일자리제공</a:t>
            </a:r>
            <a:endParaRPr lang="ko-KR" altLang="en-US" sz="2400" b="0" i="0" dirty="0">
              <a:effectLst/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E842B56C-EADE-47CA-8947-DD50753DF79C}"/>
              </a:ext>
            </a:extLst>
          </p:cNvPr>
          <p:cNvSpPr/>
          <p:nvPr/>
        </p:nvSpPr>
        <p:spPr>
          <a:xfrm>
            <a:off x="787841" y="2101950"/>
            <a:ext cx="2092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ko-KR" sz="2800" b="1" dirty="0">
                <a:latin typeface="KOVERWATCH" pitchFamily="18" charset="-127"/>
                <a:ea typeface="KOVERWATCH" pitchFamily="18" charset="-127"/>
              </a:rPr>
              <a:t> 1)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</a:rPr>
              <a:t>복지일자리 유형</a:t>
            </a:r>
            <a:endParaRPr lang="ko-KR" altLang="en-US" sz="2800" b="1" i="0" dirty="0">
              <a:effectLst/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971F9D20-5AAF-43C5-A7D6-D22BE5F79EF1}"/>
              </a:ext>
            </a:extLst>
          </p:cNvPr>
          <p:cNvSpPr/>
          <p:nvPr/>
        </p:nvSpPr>
        <p:spPr>
          <a:xfrm>
            <a:off x="806503" y="740377"/>
            <a:ext cx="26484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KOVERWATCH" pitchFamily="18" charset="-127"/>
                <a:ea typeface="KOVERWATCH" pitchFamily="18" charset="-127"/>
              </a:rPr>
              <a:t>1.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</a:rPr>
              <a:t>장애인복지일자리사업</a:t>
            </a:r>
            <a:endParaRPr lang="ko-KR" altLang="en-US" sz="2800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E4439C11-6F7C-4B10-BF3B-0D3E4662C634}"/>
              </a:ext>
            </a:extLst>
          </p:cNvPr>
          <p:cNvSpPr/>
          <p:nvPr/>
        </p:nvSpPr>
        <p:spPr>
          <a:xfrm>
            <a:off x="740410" y="1252584"/>
            <a:ext cx="82051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장애유형별 일자리 </a:t>
            </a:r>
            <a:r>
              <a:rPr lang="ko-KR" altLang="en-US" sz="2400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발굴</a:t>
            </a:r>
            <a:r>
              <a:rPr lang="en-US" altLang="ko-KR" sz="2400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·</a:t>
            </a:r>
            <a:r>
              <a:rPr lang="ko-KR" altLang="en-US" sz="2400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보급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을 통해 </a:t>
            </a:r>
            <a:r>
              <a:rPr lang="ko-KR" altLang="en-US" sz="2400" dirty="0">
                <a:solidFill>
                  <a:srgbClr val="FF0000"/>
                </a:solidFill>
                <a:latin typeface="KOVERWATCH" pitchFamily="18" charset="-127"/>
                <a:ea typeface="KOVERWATCH" pitchFamily="18" charset="-127"/>
              </a:rPr>
              <a:t>사회참여 기회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를 갖도록 하고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이를 통해 일반시장으로의 전이를 지원하고자 전환기적 일자리를 제공하는 사업</a:t>
            </a: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xmlns="" id="{0113C893-4EE5-44AB-884A-C57373944EA2}"/>
              </a:ext>
            </a:extLst>
          </p:cNvPr>
          <p:cNvSpPr/>
          <p:nvPr/>
        </p:nvSpPr>
        <p:spPr>
          <a:xfrm>
            <a:off x="268061" y="1294198"/>
            <a:ext cx="423948" cy="29496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화살표: 오른쪽 29">
            <a:extLst>
              <a:ext uri="{FF2B5EF4-FFF2-40B4-BE49-F238E27FC236}">
                <a16:creationId xmlns:a16="http://schemas.microsoft.com/office/drawing/2014/main" xmlns="" id="{6BA0FAAC-B5BD-4A14-940A-FC7DCDA49B7B}"/>
              </a:ext>
            </a:extLst>
          </p:cNvPr>
          <p:cNvSpPr/>
          <p:nvPr/>
        </p:nvSpPr>
        <p:spPr>
          <a:xfrm>
            <a:off x="282627" y="2427921"/>
            <a:ext cx="423948" cy="29496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xmlns="" id="{82CFFD67-A3FE-4DDD-B812-46217FD16D87}"/>
              </a:ext>
            </a:extLst>
          </p:cNvPr>
          <p:cNvSpPr/>
          <p:nvPr/>
        </p:nvSpPr>
        <p:spPr>
          <a:xfrm>
            <a:off x="812942" y="4994522"/>
            <a:ext cx="2779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latin typeface="KOVERWATCH" pitchFamily="18" charset="-127"/>
                <a:ea typeface="KOVERWATCH" pitchFamily="18" charset="-127"/>
              </a:rPr>
              <a:t>2.</a:t>
            </a:r>
            <a:r>
              <a:rPr lang="ko-KR" altLang="en-US" sz="2800" b="1" dirty="0">
                <a:latin typeface="KOVERWATCH" pitchFamily="18" charset="-127"/>
                <a:ea typeface="KOVERWATCH" pitchFamily="18" charset="-127"/>
              </a:rPr>
              <a:t>장애인행정도우미 사업</a:t>
            </a:r>
            <a:endParaRPr lang="ko-KR" altLang="en-US" sz="2800" dirty="0">
              <a:solidFill>
                <a:schemeClr val="bg1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33" name="화살표: 오른쪽 32">
            <a:extLst>
              <a:ext uri="{FF2B5EF4-FFF2-40B4-BE49-F238E27FC236}">
                <a16:creationId xmlns:a16="http://schemas.microsoft.com/office/drawing/2014/main" xmlns="" id="{622B87B8-E5D6-4D44-9C05-BBD084E31ACC}"/>
              </a:ext>
            </a:extLst>
          </p:cNvPr>
          <p:cNvSpPr/>
          <p:nvPr/>
        </p:nvSpPr>
        <p:spPr>
          <a:xfrm>
            <a:off x="413432" y="5501949"/>
            <a:ext cx="423948" cy="2949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F852F72A-E486-4B02-8AFD-85AE0312BE56}"/>
              </a:ext>
            </a:extLst>
          </p:cNvPr>
          <p:cNvSpPr/>
          <p:nvPr/>
        </p:nvSpPr>
        <p:spPr>
          <a:xfrm>
            <a:off x="778510" y="5445187"/>
            <a:ext cx="10558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당진시청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보건소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산하 공공기관 등에 장애인행정도우미를 배치하여 복지행정 보조업무를 수행하도록 함으로써 소득보장 및 사회참여를 증진하고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400" dirty="0">
                <a:latin typeface="KOVERWATCH" pitchFamily="18" charset="-127"/>
                <a:ea typeface="KOVERWATCH" pitchFamily="18" charset="-127"/>
              </a:rPr>
              <a:t>이를 통해 일반시장으로의 전이를 지원하고자 제공하는 전환기적 일자리를 말함</a:t>
            </a:r>
            <a:r>
              <a:rPr lang="en-US" altLang="ko-KR" sz="2400" dirty="0">
                <a:latin typeface="KOVERWATCH" pitchFamily="18" charset="-127"/>
                <a:ea typeface="KOVERWATCH" pitchFamily="18" charset="-127"/>
              </a:rPr>
              <a:t>.</a:t>
            </a:r>
            <a:endParaRPr lang="ko-KR" altLang="en-US" dirty="0">
              <a:latin typeface="KOVERWATCH" pitchFamily="18" charset="-127"/>
              <a:ea typeface="KOVERWATCH" pitchFamily="18" charset="-127"/>
            </a:endParaRPr>
          </a:p>
        </p:txBody>
      </p:sp>
      <p:cxnSp>
        <p:nvCxnSpPr>
          <p:cNvPr id="21" name="직선 연결선 20">
            <a:hlinkClick r:id="rId2" action="ppaction://hlinksldjump"/>
            <a:extLst>
              <a:ext uri="{FF2B5EF4-FFF2-40B4-BE49-F238E27FC236}">
                <a16:creationId xmlns:a16="http://schemas.microsoft.com/office/drawing/2014/main" xmlns="" id="{132D4477-FA12-420B-BEDA-E8DB16C35C06}"/>
              </a:ext>
            </a:extLst>
          </p:cNvPr>
          <p:cNvCxnSpPr/>
          <p:nvPr/>
        </p:nvCxnSpPr>
        <p:spPr>
          <a:xfrm>
            <a:off x="10540403" y="151507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xmlns="" id="{B98A55BB-8E9E-4F7B-8C95-C787D305EC85}"/>
              </a:ext>
            </a:extLst>
          </p:cNvPr>
          <p:cNvCxnSpPr/>
          <p:nvPr/>
        </p:nvCxnSpPr>
        <p:spPr>
          <a:xfrm>
            <a:off x="110597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xmlns="" id="{5B450CEE-54DB-430C-837C-37754176F797}"/>
              </a:ext>
            </a:extLst>
          </p:cNvPr>
          <p:cNvCxnSpPr/>
          <p:nvPr/>
        </p:nvCxnSpPr>
        <p:spPr>
          <a:xfrm>
            <a:off x="11546083" y="154168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20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당진시청 민원실 '친절행정' 시민들의 큰 호응">
            <a:extLst>
              <a:ext uri="{FF2B5EF4-FFF2-40B4-BE49-F238E27FC236}">
                <a16:creationId xmlns:a16="http://schemas.microsoft.com/office/drawing/2014/main" xmlns="" id="{EA461953-EAC9-4017-AEDE-3E68254B6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61" y="973217"/>
            <a:ext cx="2480470" cy="1630023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시민이 함께 하는 도시녹화 운동">
            <a:extLst>
              <a:ext uri="{FF2B5EF4-FFF2-40B4-BE49-F238E27FC236}">
                <a16:creationId xmlns:a16="http://schemas.microsoft.com/office/drawing/2014/main" xmlns="" id="{FD1EB7DB-5B0C-41AB-B132-EE48C4516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02" y="2870819"/>
            <a:ext cx="2491148" cy="155163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(1)_DA1U6687">
            <a:extLst>
              <a:ext uri="{FF2B5EF4-FFF2-40B4-BE49-F238E27FC236}">
                <a16:creationId xmlns:a16="http://schemas.microsoft.com/office/drawing/2014/main" xmlns="" id="{04F19B52-CFA4-486D-945F-3B81181C2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14" y="4765397"/>
            <a:ext cx="2625236" cy="1803347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Accessibility 1">
            <a:extLst>
              <a:ext uri="{FF2B5EF4-FFF2-40B4-BE49-F238E27FC236}">
                <a16:creationId xmlns:a16="http://schemas.microsoft.com/office/drawing/2014/main" xmlns="" id="{AB7D8AFE-14DB-4F99-9A67-700C2B41C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071" y="1130093"/>
            <a:ext cx="569167" cy="5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Accessibility 1">
            <a:extLst>
              <a:ext uri="{FF2B5EF4-FFF2-40B4-BE49-F238E27FC236}">
                <a16:creationId xmlns:a16="http://schemas.microsoft.com/office/drawing/2014/main" xmlns="" id="{1C463627-70C8-4A5B-92F8-16FBDB3C5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724" y="2062336"/>
            <a:ext cx="569167" cy="5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Accessibility 1">
            <a:extLst>
              <a:ext uri="{FF2B5EF4-FFF2-40B4-BE49-F238E27FC236}">
                <a16:creationId xmlns:a16="http://schemas.microsoft.com/office/drawing/2014/main" xmlns="" id="{B2620C45-2B32-4B6B-BFBA-F87D265CF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784" y="3358284"/>
            <a:ext cx="569167" cy="5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Accessibility 1">
            <a:extLst>
              <a:ext uri="{FF2B5EF4-FFF2-40B4-BE49-F238E27FC236}">
                <a16:creationId xmlns:a16="http://schemas.microsoft.com/office/drawing/2014/main" xmlns="" id="{AB5F9056-290F-4D93-8817-26CA2C71F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850" y="4479480"/>
            <a:ext cx="569167" cy="56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4F711A2-ABC2-4259-9406-0B1649974907}"/>
              </a:ext>
            </a:extLst>
          </p:cNvPr>
          <p:cNvSpPr txBox="1"/>
          <p:nvPr/>
        </p:nvSpPr>
        <p:spPr>
          <a:xfrm>
            <a:off x="4409595" y="4504765"/>
            <a:ext cx="74696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4)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수행절차 </a:t>
            </a:r>
            <a:endParaRPr lang="en-US" altLang="ko-KR" sz="2000" b="1" dirty="0">
              <a:latin typeface="KOVERWATCH" pitchFamily="18" charset="-127"/>
              <a:ea typeface="KOVERWATCH" pitchFamily="18" charset="-127"/>
            </a:endParaRPr>
          </a:p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 1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단계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기본계획수립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장애인일자리 사업 기본방향에 따른 계획수립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 </a:t>
            </a:r>
          </a:p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 2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단계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사업추진준비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참여자 모집 및 선발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 </a:t>
            </a:r>
          </a:p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 3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단계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사업시작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참여계약체결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</a:t>
            </a:r>
          </a:p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 4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단계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근무관리 및 보수지급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근태관리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보수지급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 </a:t>
            </a:r>
          </a:p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 5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단계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사업평가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사업평가회의 및 퇴직금 지급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</a:t>
            </a:r>
            <a:endParaRPr lang="ko-KR" altLang="en-US" sz="2000" b="1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5E99F55B-6F87-476B-8A33-F037902ED063}"/>
              </a:ext>
            </a:extLst>
          </p:cNvPr>
          <p:cNvSpPr txBox="1"/>
          <p:nvPr/>
        </p:nvSpPr>
        <p:spPr>
          <a:xfrm>
            <a:off x="4359303" y="3399497"/>
            <a:ext cx="7469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3)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사업기간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:‘15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년 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1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월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-12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월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(12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개월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 </a:t>
            </a:r>
          </a:p>
          <a:p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  사업대상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만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18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세 이상 장애인복지법상 등록된 당진 관내 장애인 </a:t>
            </a:r>
            <a:endParaRPr lang="en-US" altLang="ko-KR" sz="2000" b="1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C4D930C-B9CD-4E99-8894-DF9E33832B68}"/>
              </a:ext>
            </a:extLst>
          </p:cNvPr>
          <p:cNvSpPr txBox="1"/>
          <p:nvPr/>
        </p:nvSpPr>
        <p:spPr>
          <a:xfrm>
            <a:off x="4359302" y="2130783"/>
            <a:ext cx="74696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2)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사업내용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일반형일자리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23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명 채용</a:t>
            </a:r>
            <a:endParaRPr lang="en-US" altLang="ko-KR" sz="2000" b="1" dirty="0">
              <a:latin typeface="KOVERWATCH" pitchFamily="18" charset="-127"/>
              <a:ea typeface="KOVERWATCH" pitchFamily="18" charset="-127"/>
            </a:endParaRPr>
          </a:p>
          <a:p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복지일자리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참여형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)25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명 채용</a:t>
            </a:r>
            <a:endParaRPr lang="en-US" altLang="ko-KR" sz="2000" b="1" dirty="0">
              <a:latin typeface="KOVERWATCH" pitchFamily="18" charset="-127"/>
              <a:ea typeface="KOVERWATCH" pitchFamily="18" charset="-127"/>
            </a:endParaRPr>
          </a:p>
          <a:p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복지일자리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특수교육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-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복지연계형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 1</a:t>
            </a:r>
            <a:r>
              <a:rPr lang="ko-KR" altLang="en-US" sz="2000" b="1" dirty="0" err="1">
                <a:latin typeface="KOVERWATCH" pitchFamily="18" charset="-127"/>
                <a:ea typeface="KOVERWATCH" pitchFamily="18" charset="-127"/>
              </a:rPr>
              <a:t>명채용</a:t>
            </a:r>
            <a:endParaRPr lang="en-US" altLang="ko-KR" sz="2000" b="1" dirty="0"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2D08580-40A0-478A-8631-25F31C1D26C9}"/>
              </a:ext>
            </a:extLst>
          </p:cNvPr>
          <p:cNvSpPr txBox="1"/>
          <p:nvPr/>
        </p:nvSpPr>
        <p:spPr>
          <a:xfrm>
            <a:off x="4209778" y="1196734"/>
            <a:ext cx="7469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장애인복지법 제 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21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조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직업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 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및 장애인복지법시행령 제 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13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조의 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2(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장애인일자리 사업실시</a:t>
            </a:r>
            <a:r>
              <a:rPr lang="en-US" altLang="ko-KR" sz="2000" b="1" dirty="0">
                <a:latin typeface="KOVERWATCH" pitchFamily="18" charset="-127"/>
                <a:ea typeface="KOVERWATCH" pitchFamily="18" charset="-127"/>
              </a:rPr>
              <a:t>)</a:t>
            </a:r>
            <a:r>
              <a:rPr lang="ko-KR" altLang="en-US" sz="2000" b="1" dirty="0">
                <a:latin typeface="KOVERWATCH" pitchFamily="18" charset="-127"/>
                <a:ea typeface="KOVERWATCH" pitchFamily="18" charset="-127"/>
              </a:rPr>
              <a:t>에 근거 </a:t>
            </a:r>
            <a:endParaRPr lang="en-US" altLang="ko-KR" sz="2000" b="1" dirty="0">
              <a:latin typeface="KOVERWATCH" pitchFamily="18" charset="-127"/>
              <a:ea typeface="KOVERWATCH" pitchFamily="18" charset="-127"/>
            </a:endParaRPr>
          </a:p>
        </p:txBody>
      </p: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xmlns="" id="{D7EE4811-8519-4B4F-8BB1-05B2D2F5F2CE}"/>
              </a:ext>
            </a:extLst>
          </p:cNvPr>
          <p:cNvCxnSpPr/>
          <p:nvPr/>
        </p:nvCxnSpPr>
        <p:spPr>
          <a:xfrm>
            <a:off x="10540403" y="151507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xmlns="" id="{EF8934D8-1803-4376-AA70-329CF23ACDAB}"/>
              </a:ext>
            </a:extLst>
          </p:cNvPr>
          <p:cNvCxnSpPr/>
          <p:nvPr/>
        </p:nvCxnSpPr>
        <p:spPr>
          <a:xfrm>
            <a:off x="110597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xmlns="" id="{396E658D-C3E5-4D3E-AF65-363312408349}"/>
              </a:ext>
            </a:extLst>
          </p:cNvPr>
          <p:cNvCxnSpPr/>
          <p:nvPr/>
        </p:nvCxnSpPr>
        <p:spPr>
          <a:xfrm>
            <a:off x="11546083" y="154168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xmlns="" id="{0660AE22-4297-4D95-B108-0DDE86BE9426}"/>
              </a:ext>
            </a:extLst>
          </p:cNvPr>
          <p:cNvCxnSpPr>
            <a:cxnSpLocks/>
          </p:cNvCxnSpPr>
          <p:nvPr/>
        </p:nvCxnSpPr>
        <p:spPr>
          <a:xfrm>
            <a:off x="567011" y="658062"/>
            <a:ext cx="16536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F8FBC5D-4BD5-490A-812A-685CDCE2E7BC}"/>
              </a:ext>
            </a:extLst>
          </p:cNvPr>
          <p:cNvSpPr txBox="1"/>
          <p:nvPr/>
        </p:nvSpPr>
        <p:spPr>
          <a:xfrm>
            <a:off x="723500" y="182971"/>
            <a:ext cx="1338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spc="-15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주요내용</a:t>
            </a:r>
          </a:p>
        </p:txBody>
      </p:sp>
    </p:spTree>
    <p:extLst>
      <p:ext uri="{BB962C8B-B14F-4D97-AF65-F5344CB8AC3E}">
        <p14:creationId xmlns:p14="http://schemas.microsoft.com/office/powerpoint/2010/main" val="296322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C9D7B4F-4B67-47E8-9670-2CF38E86B98B}"/>
              </a:ext>
            </a:extLst>
          </p:cNvPr>
          <p:cNvSpPr txBox="1"/>
          <p:nvPr/>
        </p:nvSpPr>
        <p:spPr>
          <a:xfrm>
            <a:off x="1784750" y="1321921"/>
            <a:ext cx="84641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2000" dirty="0">
              <a:latin typeface="KOVERWATCH" pitchFamily="18" charset="-127"/>
              <a:ea typeface="KOVERWATCH" pitchFamily="18" charset="-127"/>
            </a:endParaRPr>
          </a:p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일반형 일자리 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장애인교육프로그램실 운영보조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수화교육 프로그램 보조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장애인전용주차구역 단속 및 계도 업무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각종 행사 보조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B993D7F-ACA7-46AF-BB8F-442590945C35}"/>
              </a:ext>
            </a:extLst>
          </p:cNvPr>
          <p:cNvSpPr txBox="1"/>
          <p:nvPr/>
        </p:nvSpPr>
        <p:spPr>
          <a:xfrm>
            <a:off x="1844172" y="3328212"/>
            <a:ext cx="9328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복지형 일자리 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: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북카페 책 정리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급식보조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환경정리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장애인전용주차구역 단속 및 계도</a:t>
            </a:r>
            <a:r>
              <a:rPr lang="en-US" altLang="ko-KR" sz="2000" dirty="0"/>
              <a:t> </a:t>
            </a:r>
            <a:endParaRPr lang="ko-KR" alt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60FA66B-29DA-4978-8DD3-97104185A64C}"/>
              </a:ext>
            </a:extLst>
          </p:cNvPr>
          <p:cNvSpPr txBox="1"/>
          <p:nvPr/>
        </p:nvSpPr>
        <p:spPr>
          <a:xfrm>
            <a:off x="1872310" y="4938349"/>
            <a:ext cx="8313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복지형일자리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(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특수교육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-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복지연계형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)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도서관 사서보조업무</a:t>
            </a:r>
            <a:r>
              <a:rPr lang="en-US" altLang="ko-KR" sz="2800" dirty="0">
                <a:latin typeface="KOVERWATCH" pitchFamily="18" charset="-127"/>
                <a:ea typeface="KOVERWATCH" pitchFamily="18" charset="-127"/>
              </a:rPr>
              <a:t>, </a:t>
            </a:r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행정보조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1A889B5-EAB4-4F84-853C-1AA06086742E}"/>
              </a:ext>
            </a:extLst>
          </p:cNvPr>
          <p:cNvSpPr txBox="1"/>
          <p:nvPr/>
        </p:nvSpPr>
        <p:spPr>
          <a:xfrm>
            <a:off x="804452" y="182971"/>
            <a:ext cx="1176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>
                <a:latin typeface="KOVERWATCH" pitchFamily="18" charset="-127"/>
                <a:ea typeface="KOVERWATCH" pitchFamily="18" charset="-127"/>
              </a:rPr>
              <a:t>직무내용</a:t>
            </a:r>
          </a:p>
        </p:txBody>
      </p:sp>
      <p:pic>
        <p:nvPicPr>
          <p:cNvPr id="1030" name="Picture 6" descr="Education 1">
            <a:extLst>
              <a:ext uri="{FF2B5EF4-FFF2-40B4-BE49-F238E27FC236}">
                <a16:creationId xmlns:a16="http://schemas.microsoft.com/office/drawing/2014/main" xmlns="" id="{23B48CFC-067C-4028-9BE3-912E82210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27" y="158193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ook 20">
            <a:extLst>
              <a:ext uri="{FF2B5EF4-FFF2-40B4-BE49-F238E27FC236}">
                <a16:creationId xmlns:a16="http://schemas.microsoft.com/office/drawing/2014/main" xmlns="" id="{46A4C2D7-B181-4655-BF17-AB84FDE22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54" y="306709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Book 1">
            <a:extLst>
              <a:ext uri="{FF2B5EF4-FFF2-40B4-BE49-F238E27FC236}">
                <a16:creationId xmlns:a16="http://schemas.microsoft.com/office/drawing/2014/main" xmlns="" id="{42E5DBB7-8635-404D-AA26-56773765E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54" y="464676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6729FC96-F0DD-4128-9D92-0402BFF83FF3}"/>
              </a:ext>
            </a:extLst>
          </p:cNvPr>
          <p:cNvCxnSpPr/>
          <p:nvPr/>
        </p:nvCxnSpPr>
        <p:spPr>
          <a:xfrm>
            <a:off x="10540403" y="151507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xmlns="" id="{C94F3603-2F84-4BD2-A58A-A82AB2042EDB}"/>
              </a:ext>
            </a:extLst>
          </p:cNvPr>
          <p:cNvCxnSpPr/>
          <p:nvPr/>
        </p:nvCxnSpPr>
        <p:spPr>
          <a:xfrm>
            <a:off x="11059794" y="15150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xmlns="" id="{4C472444-4780-43F4-9910-89D715140A7E}"/>
              </a:ext>
            </a:extLst>
          </p:cNvPr>
          <p:cNvCxnSpPr/>
          <p:nvPr/>
        </p:nvCxnSpPr>
        <p:spPr>
          <a:xfrm>
            <a:off x="11546083" y="154168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34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E23A019-8E0D-4A9B-9C8D-0A1DF549F32C}"/>
              </a:ext>
            </a:extLst>
          </p:cNvPr>
          <p:cNvSpPr txBox="1"/>
          <p:nvPr/>
        </p:nvSpPr>
        <p:spPr>
          <a:xfrm>
            <a:off x="743950" y="172182"/>
            <a:ext cx="3679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spc="-150" dirty="0">
                <a:latin typeface="KOVERWATCH" pitchFamily="18" charset="-127"/>
                <a:ea typeface="KOVERWATCH" pitchFamily="18" charset="-127"/>
              </a:rPr>
              <a:t>당진시청의 장애인 지원사업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7AC0638-CF1F-45CC-B8E8-90E2BD0305F5}"/>
              </a:ext>
            </a:extLst>
          </p:cNvPr>
          <p:cNvSpPr txBox="1"/>
          <p:nvPr/>
        </p:nvSpPr>
        <p:spPr>
          <a:xfrm>
            <a:off x="214604" y="1343936"/>
            <a:ext cx="1950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장애인연금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606C5EA-FA7A-4B6B-AFC0-107C24015AE4}"/>
              </a:ext>
            </a:extLst>
          </p:cNvPr>
          <p:cNvSpPr txBox="1"/>
          <p:nvPr/>
        </p:nvSpPr>
        <p:spPr>
          <a:xfrm>
            <a:off x="4473573" y="1343936"/>
            <a:ext cx="1950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444444"/>
                </a:solidFill>
                <a:latin typeface="KOVERWATCH" pitchFamily="18" charset="-127"/>
                <a:ea typeface="KOVERWATCH" pitchFamily="18" charset="-127"/>
              </a:rPr>
              <a:t>장애수당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718C9A-5336-4601-A16A-6A6E5824C94E}"/>
              </a:ext>
            </a:extLst>
          </p:cNvPr>
          <p:cNvSpPr txBox="1"/>
          <p:nvPr/>
        </p:nvSpPr>
        <p:spPr>
          <a:xfrm>
            <a:off x="2425959" y="1343936"/>
            <a:ext cx="1950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장애아동수당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02EDE7F-BDCA-48E9-8F28-BF69B16565FE}"/>
              </a:ext>
            </a:extLst>
          </p:cNvPr>
          <p:cNvSpPr txBox="1"/>
          <p:nvPr/>
        </p:nvSpPr>
        <p:spPr>
          <a:xfrm>
            <a:off x="6158203" y="1343936"/>
            <a:ext cx="1950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자립자금대여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49C7BA3-6754-41B9-B2C2-1DB8D0757E5A}"/>
              </a:ext>
            </a:extLst>
          </p:cNvPr>
          <p:cNvSpPr txBox="1"/>
          <p:nvPr/>
        </p:nvSpPr>
        <p:spPr>
          <a:xfrm>
            <a:off x="8701779" y="1352325"/>
            <a:ext cx="1950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의료비지원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347BC32-CFFF-4428-82F7-B00B03C348C3}"/>
              </a:ext>
            </a:extLst>
          </p:cNvPr>
          <p:cNvSpPr txBox="1"/>
          <p:nvPr/>
        </p:nvSpPr>
        <p:spPr>
          <a:xfrm>
            <a:off x="138577" y="2927072"/>
            <a:ext cx="2281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재활보조기구교부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EC1CAF4-59B2-45B9-A0AB-778DDC274D59}"/>
              </a:ext>
            </a:extLst>
          </p:cNvPr>
          <p:cNvSpPr txBox="1"/>
          <p:nvPr/>
        </p:nvSpPr>
        <p:spPr>
          <a:xfrm>
            <a:off x="2391920" y="2944261"/>
            <a:ext cx="3191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청각장애인아동 수술비지원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74AFA17-3A88-4BAA-A671-1EF11D828304}"/>
              </a:ext>
            </a:extLst>
          </p:cNvPr>
          <p:cNvSpPr txBox="1"/>
          <p:nvPr/>
        </p:nvSpPr>
        <p:spPr>
          <a:xfrm>
            <a:off x="5647715" y="2967642"/>
            <a:ext cx="308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장애인일자리지원사업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DFBD515-2D24-4555-A18B-2E0141EAE142}"/>
              </a:ext>
            </a:extLst>
          </p:cNvPr>
          <p:cNvSpPr txBox="1"/>
          <p:nvPr/>
        </p:nvSpPr>
        <p:spPr>
          <a:xfrm>
            <a:off x="8607036" y="2984576"/>
            <a:ext cx="1950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차량지원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EF50024-A26A-412C-992D-3AEB50930783}"/>
              </a:ext>
            </a:extLst>
          </p:cNvPr>
          <p:cNvSpPr txBox="1"/>
          <p:nvPr/>
        </p:nvSpPr>
        <p:spPr>
          <a:xfrm>
            <a:off x="214604" y="3967371"/>
            <a:ext cx="2412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ko-KR" altLang="en-US" sz="2800" dirty="0">
                <a:solidFill>
                  <a:srgbClr val="5A5A5A"/>
                </a:solidFill>
                <a:latin typeface="KOVERWATCH" pitchFamily="18" charset="-127"/>
                <a:ea typeface="KOVERWATCH" pitchFamily="18" charset="-127"/>
              </a:rPr>
              <a:t>요금할인 및 감면</a:t>
            </a:r>
            <a:endParaRPr lang="ko-KR" altLang="en-US" sz="2800" dirty="0">
              <a:solidFill>
                <a:srgbClr val="464646"/>
              </a:solidFill>
              <a:latin typeface="KOVERWATCH" pitchFamily="18" charset="-127"/>
              <a:ea typeface="KOVERWATCH" pitchFamily="18" charset="-127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xmlns="" id="{F0F5DA24-7FAE-4496-AF2D-792E8285C1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62" y="1343936"/>
            <a:ext cx="6168809" cy="4063870"/>
          </a:xfrm>
          <a:prstGeom prst="rect">
            <a:avLst/>
          </a:prstGeom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xmlns="" id="{8D94F817-587A-47C6-9157-4647F6C269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14" y="1343936"/>
            <a:ext cx="6219669" cy="3992874"/>
          </a:xfrm>
          <a:prstGeom prst="rect">
            <a:avLst/>
          </a:prstGeom>
        </p:spPr>
      </p:pic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xmlns="" id="{7A560CFB-92F8-44DC-B32F-63B70E04E971}"/>
              </a:ext>
            </a:extLst>
          </p:cNvPr>
          <p:cNvCxnSpPr/>
          <p:nvPr/>
        </p:nvCxnSpPr>
        <p:spPr>
          <a:xfrm>
            <a:off x="10540403" y="159820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xmlns="" id="{22DFC597-C550-40B8-A51B-C3989D500883}"/>
              </a:ext>
            </a:extLst>
          </p:cNvPr>
          <p:cNvCxnSpPr/>
          <p:nvPr/>
        </p:nvCxnSpPr>
        <p:spPr>
          <a:xfrm>
            <a:off x="11059794" y="143194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xmlns="" id="{084076F3-8B1A-42CF-8607-1C89358C75A0}"/>
              </a:ext>
            </a:extLst>
          </p:cNvPr>
          <p:cNvCxnSpPr/>
          <p:nvPr/>
        </p:nvCxnSpPr>
        <p:spPr>
          <a:xfrm>
            <a:off x="11546083" y="137542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4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106F1F0-365E-4E6F-A4C7-37FDB02E15A2}"/>
              </a:ext>
            </a:extLst>
          </p:cNvPr>
          <p:cNvSpPr txBox="1"/>
          <p:nvPr/>
        </p:nvSpPr>
        <p:spPr>
          <a:xfrm>
            <a:off x="670634" y="200757"/>
            <a:ext cx="2770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spc="-150" dirty="0">
                <a:latin typeface="KOVERWATCH" pitchFamily="18" charset="-127"/>
                <a:ea typeface="KOVERWATCH" pitchFamily="18" charset="-127"/>
              </a:rPr>
              <a:t>당진시청의 장애인 배려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5FE0C01C-0659-495A-82A8-2C4C4983ED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75" y="2083620"/>
            <a:ext cx="3465010" cy="262634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6C27F95-3613-466F-8A37-82A2D90DD440}"/>
              </a:ext>
            </a:extLst>
          </p:cNvPr>
          <p:cNvSpPr txBox="1"/>
          <p:nvPr/>
        </p:nvSpPr>
        <p:spPr>
          <a:xfrm>
            <a:off x="985059" y="4986015"/>
            <a:ext cx="3293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동선을 고려한 자리배치</a:t>
            </a:r>
          </a:p>
        </p:txBody>
      </p:sp>
      <p:pic>
        <p:nvPicPr>
          <p:cNvPr id="2050" name="Picture 2" descr="http://www.goodmorningcc.com/news/photo/201605/40347_59011_455.jpg">
            <a:extLst>
              <a:ext uri="{FF2B5EF4-FFF2-40B4-BE49-F238E27FC236}">
                <a16:creationId xmlns:a16="http://schemas.microsoft.com/office/drawing/2014/main" xmlns="" id="{F18B2F04-88F6-45A4-9EFE-DC14F875C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546" y="2083619"/>
            <a:ext cx="3584800" cy="26263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xmlns="" id="{DD463486-A2A0-4E03-90BA-143E8846426D}"/>
              </a:ext>
            </a:extLst>
          </p:cNvPr>
          <p:cNvCxnSpPr/>
          <p:nvPr/>
        </p:nvCxnSpPr>
        <p:spPr>
          <a:xfrm flipV="1">
            <a:off x="10045021" y="2083619"/>
            <a:ext cx="461394" cy="184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A4508710-EEEA-41DE-8804-1EC3A5EEB8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771" y="1580256"/>
            <a:ext cx="851290" cy="6111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E31C0B3-35CA-45C3-BEDF-57804504211E}"/>
              </a:ext>
            </a:extLst>
          </p:cNvPr>
          <p:cNvSpPr txBox="1"/>
          <p:nvPr/>
        </p:nvSpPr>
        <p:spPr>
          <a:xfrm>
            <a:off x="6709914" y="4960762"/>
            <a:ext cx="3293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latin typeface="KOVERWATCH" pitchFamily="18" charset="-127"/>
                <a:ea typeface="KOVERWATCH" pitchFamily="18" charset="-127"/>
              </a:rPr>
              <a:t>장애인 전용 안내데스크</a:t>
            </a: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xmlns="" id="{D8B906E0-FEEC-4513-BAD0-778616637E89}"/>
              </a:ext>
            </a:extLst>
          </p:cNvPr>
          <p:cNvCxnSpPr/>
          <p:nvPr/>
        </p:nvCxnSpPr>
        <p:spPr>
          <a:xfrm>
            <a:off x="10540403" y="176674"/>
            <a:ext cx="360000" cy="0"/>
          </a:xfrm>
          <a:prstGeom prst="line">
            <a:avLst/>
          </a:prstGeom>
          <a:ln w="44450" cap="rnd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xmlns="" id="{8ECF5C2C-80F4-46D6-A54C-13AA61665270}"/>
              </a:ext>
            </a:extLst>
          </p:cNvPr>
          <p:cNvCxnSpPr/>
          <p:nvPr/>
        </p:nvCxnSpPr>
        <p:spPr>
          <a:xfrm>
            <a:off x="11059794" y="159896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xmlns="" id="{9EE3A1A5-509E-40F0-8F67-ECE23A1A176B}"/>
              </a:ext>
            </a:extLst>
          </p:cNvPr>
          <p:cNvCxnSpPr/>
          <p:nvPr/>
        </p:nvCxnSpPr>
        <p:spPr>
          <a:xfrm>
            <a:off x="11546083" y="162557"/>
            <a:ext cx="360000" cy="0"/>
          </a:xfrm>
          <a:prstGeom prst="line">
            <a:avLst/>
          </a:prstGeom>
          <a:ln w="44450" cap="rnd">
            <a:solidFill>
              <a:schemeClr val="bg2">
                <a:lumMod val="9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07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635</Words>
  <Application>Microsoft Office PowerPoint</Application>
  <PresentationFormat>사용자 지정</PresentationFormat>
  <Paragraphs>92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4" baseType="lpstr">
      <vt:lpstr>굴림</vt:lpstr>
      <vt:lpstr>Arial</vt:lpstr>
      <vt:lpstr>맑은 고딕</vt:lpstr>
      <vt:lpstr>DX새날B</vt:lpstr>
      <vt:lpstr>KOVERWATCH</vt:lpstr>
      <vt:lpstr>나눔스퀘어 ExtraBold</vt:lpstr>
      <vt:lpstr>Angsana New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hyeran kang</dc:creator>
  <cp:lastModifiedBy>admin</cp:lastModifiedBy>
  <cp:revision>41</cp:revision>
  <dcterms:created xsi:type="dcterms:W3CDTF">2017-05-29T09:12:16Z</dcterms:created>
  <dcterms:modified xsi:type="dcterms:W3CDTF">2017-06-13T14:36:18Z</dcterms:modified>
</cp:coreProperties>
</file>