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61" r:id="rId4"/>
    <p:sldId id="271" r:id="rId5"/>
    <p:sldId id="263" r:id="rId6"/>
    <p:sldId id="270" r:id="rId7"/>
    <p:sldId id="274" r:id="rId8"/>
    <p:sldId id="268" r:id="rId9"/>
    <p:sldId id="264" r:id="rId10"/>
    <p:sldId id="265" r:id="rId11"/>
    <p:sldId id="259" r:id="rId12"/>
    <p:sldId id="275" r:id="rId13"/>
    <p:sldId id="277" r:id="rId14"/>
    <p:sldId id="266" r:id="rId15"/>
    <p:sldId id="273" r:id="rId16"/>
    <p:sldId id="267" r:id="rId17"/>
    <p:sldId id="258" r:id="rId18"/>
    <p:sldId id="269" r:id="rId19"/>
    <p:sldId id="276" r:id="rId20"/>
    <p:sldId id="260" r:id="rId21"/>
  </p:sldIdLst>
  <p:sldSz cx="12192000" cy="6858000"/>
  <p:notesSz cx="6858000" cy="9144000"/>
  <p:embeddedFontLst>
    <p:embeddedFont>
      <p:font typeface="제주한라산" panose="02000300000000000000" pitchFamily="2" charset="-127"/>
      <p:regular r:id="rId23"/>
    </p:embeddedFont>
    <p:embeddedFont>
      <p:font typeface="맑은 고딕" panose="020B0503020000020004" pitchFamily="50" charset="-127"/>
      <p:regular r:id="rId24"/>
      <p:bold r:id="rId2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A69"/>
    <a:srgbClr val="1D8770"/>
    <a:srgbClr val="F0F0F0"/>
    <a:srgbClr val="ED7777"/>
    <a:srgbClr val="F69292"/>
    <a:srgbClr val="B3EFC0"/>
    <a:srgbClr val="E7FAEB"/>
    <a:srgbClr val="27B798"/>
    <a:srgbClr val="FDF1BF"/>
    <a:srgbClr val="FEE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밝은 스타일 2 - 강조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0" autoAdjust="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636" y="36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62B1F-423E-445B-8C33-1E471326E949}" type="datetimeFigureOut">
              <a:rPr lang="ko-KR" altLang="en-US" smtClean="0"/>
              <a:t>2017-06-14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89780-CDEC-49AE-A5C5-824D656F6A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9186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1B938-7EC2-4389-B768-7B520C2AFE34}" type="datetimeFigureOut">
              <a:rPr lang="ko-KR" altLang="en-US" smtClean="0"/>
              <a:t>2017-06-14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33215-6A65-43C4-A42D-75020E2F1E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471401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1B938-7EC2-4389-B768-7B520C2AFE34}" type="datetimeFigureOut">
              <a:rPr lang="ko-KR" altLang="en-US" smtClean="0"/>
              <a:t>2017-06-14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33215-6A65-43C4-A42D-75020E2F1E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965409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1B938-7EC2-4389-B768-7B520C2AFE34}" type="datetimeFigureOut">
              <a:rPr lang="ko-KR" altLang="en-US" smtClean="0"/>
              <a:t>2017-06-14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33215-6A65-43C4-A42D-75020E2F1E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060276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1B938-7EC2-4389-B768-7B520C2AFE34}" type="datetimeFigureOut">
              <a:rPr lang="ko-KR" altLang="en-US" smtClean="0"/>
              <a:t>2017-06-14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33215-6A65-43C4-A42D-75020E2F1E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060855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1B938-7EC2-4389-B768-7B520C2AFE34}" type="datetimeFigureOut">
              <a:rPr lang="ko-KR" altLang="en-US" smtClean="0"/>
              <a:t>2017-06-14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33215-6A65-43C4-A42D-75020E2F1E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88217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1B938-7EC2-4389-B768-7B520C2AFE34}" type="datetimeFigureOut">
              <a:rPr lang="ko-KR" altLang="en-US" smtClean="0"/>
              <a:t>2017-06-14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33215-6A65-43C4-A42D-75020E2F1E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37950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1B938-7EC2-4389-B768-7B520C2AFE34}" type="datetimeFigureOut">
              <a:rPr lang="ko-KR" altLang="en-US" smtClean="0"/>
              <a:t>2017-06-14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33215-6A65-43C4-A42D-75020E2F1E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405981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1B938-7EC2-4389-B768-7B520C2AFE34}" type="datetimeFigureOut">
              <a:rPr lang="ko-KR" altLang="en-US" smtClean="0"/>
              <a:t>2017-06-14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33215-6A65-43C4-A42D-75020E2F1E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317034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1B938-7EC2-4389-B768-7B520C2AFE34}" type="datetimeFigureOut">
              <a:rPr lang="ko-KR" altLang="en-US" smtClean="0"/>
              <a:t>2017-06-14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33215-6A65-43C4-A42D-75020E2F1E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158437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1B938-7EC2-4389-B768-7B520C2AFE34}" type="datetimeFigureOut">
              <a:rPr lang="ko-KR" altLang="en-US" smtClean="0"/>
              <a:t>2017-06-14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33215-6A65-43C4-A42D-75020E2F1E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2851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1B938-7EC2-4389-B768-7B520C2AFE34}" type="datetimeFigureOut">
              <a:rPr lang="ko-KR" altLang="en-US" smtClean="0"/>
              <a:t>2017-06-14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33215-6A65-43C4-A42D-75020E2F1E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639762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1B938-7EC2-4389-B768-7B520C2AFE34}" type="datetimeFigureOut">
              <a:rPr lang="ko-KR" altLang="en-US" smtClean="0"/>
              <a:t>2017-06-14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33215-6A65-43C4-A42D-75020E2F1E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917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/>
          <p:cNvGrpSpPr/>
          <p:nvPr/>
        </p:nvGrpSpPr>
        <p:grpSpPr>
          <a:xfrm>
            <a:off x="176530" y="5665470"/>
            <a:ext cx="2802255" cy="1256030"/>
            <a:chOff x="176530" y="5665470"/>
            <a:chExt cx="2802255" cy="1256030"/>
          </a:xfrm>
        </p:grpSpPr>
        <p:cxnSp>
          <p:nvCxnSpPr>
            <p:cNvPr id="17" name="직선 연결선 16"/>
            <p:cNvCxnSpPr/>
            <p:nvPr/>
          </p:nvCxnSpPr>
          <p:spPr>
            <a:xfrm rot="19764800">
              <a:off x="405765" y="5971540"/>
              <a:ext cx="2512060" cy="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 rot="19764800">
              <a:off x="320040" y="6294120"/>
              <a:ext cx="2512060" cy="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 rot="19764800">
              <a:off x="241935" y="6611620"/>
              <a:ext cx="2512060" cy="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 rot="19764800">
              <a:off x="176530" y="6922135"/>
              <a:ext cx="2512060" cy="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 rot="19764800" flipV="1">
              <a:off x="408940" y="5665470"/>
              <a:ext cx="2569210" cy="1397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그룹 33"/>
          <p:cNvGrpSpPr/>
          <p:nvPr/>
        </p:nvGrpSpPr>
        <p:grpSpPr>
          <a:xfrm>
            <a:off x="9133840" y="10795"/>
            <a:ext cx="2752090" cy="1265555"/>
            <a:chOff x="9133840" y="10795"/>
            <a:chExt cx="2752090" cy="1265555"/>
          </a:xfrm>
        </p:grpSpPr>
        <p:cxnSp>
          <p:nvCxnSpPr>
            <p:cNvPr id="26" name="직선 연결선 25"/>
            <p:cNvCxnSpPr/>
            <p:nvPr/>
          </p:nvCxnSpPr>
          <p:spPr>
            <a:xfrm rot="19628713">
              <a:off x="9325610" y="317500"/>
              <a:ext cx="2512060" cy="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 rot="19628713">
              <a:off x="9251950" y="643255"/>
              <a:ext cx="2512060" cy="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/>
            <p:cNvCxnSpPr/>
            <p:nvPr/>
          </p:nvCxnSpPr>
          <p:spPr>
            <a:xfrm rot="19628713">
              <a:off x="9187180" y="963930"/>
              <a:ext cx="2512060" cy="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28"/>
            <p:cNvCxnSpPr/>
            <p:nvPr/>
          </p:nvCxnSpPr>
          <p:spPr>
            <a:xfrm rot="19628713">
              <a:off x="9133840" y="1276350"/>
              <a:ext cx="2512060" cy="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/>
            <p:cNvCxnSpPr/>
            <p:nvPr/>
          </p:nvCxnSpPr>
          <p:spPr>
            <a:xfrm rot="19628713" flipV="1">
              <a:off x="9316720" y="10795"/>
              <a:ext cx="2569210" cy="1397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>
            <a:spLocks/>
          </p:cNvSpPr>
          <p:nvPr/>
        </p:nvSpPr>
        <p:spPr>
          <a:xfrm rot="15552">
            <a:off x="8062384" y="5002749"/>
            <a:ext cx="3775393" cy="523220"/>
          </a:xfrm>
          <a:prstGeom prst="rect">
            <a:avLst/>
          </a:prstGeom>
          <a:noFill/>
          <a:scene3d>
            <a:camera prst="obliqueTopLeft"/>
            <a:lightRig rig="threePt" dir="t"/>
          </a:scene3d>
          <a:sp3d/>
        </p:spPr>
        <p:txBody>
          <a:bodyPr vert="horz" wrap="none" lIns="91440" tIns="45720" rIns="91440" bIns="45720" numCol="1" anchor="t">
            <a:spAutoFit/>
          </a:bodyPr>
          <a:lstStyle/>
          <a:p>
            <a:r>
              <a:rPr lang="ko-KR" altLang="en-US" sz="2800" b="1" dirty="0">
                <a:solidFill>
                  <a:schemeClr val="bg1"/>
                </a:solidFill>
                <a:latin typeface="제주한라산" panose="02000300000000000000" pitchFamily="2" charset="-127"/>
                <a:ea typeface="문체부 쓰기 정체" panose="02030609000101010101" pitchFamily="17" charset="-127"/>
              </a:rPr>
              <a:t>부산기장장애인복지관</a:t>
            </a:r>
          </a:p>
        </p:txBody>
      </p:sp>
      <p:sp>
        <p:nvSpPr>
          <p:cNvPr id="15" name="TextBox 14"/>
          <p:cNvSpPr txBox="1">
            <a:spLocks/>
          </p:cNvSpPr>
          <p:nvPr/>
        </p:nvSpPr>
        <p:spPr>
          <a:xfrm>
            <a:off x="8992235" y="5468620"/>
            <a:ext cx="2846705" cy="829945"/>
          </a:xfrm>
          <a:prstGeom prst="rect">
            <a:avLst/>
          </a:prstGeom>
          <a:noFill/>
          <a:scene3d>
            <a:camera prst="obliqueTopLeft"/>
            <a:lightRig rig="threePt" dir="t"/>
          </a:scene3d>
          <a:sp3d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>
                <a:ln w="9525" cap="flat" cmpd="sng">
                  <a:solidFill>
                    <a:srgbClr val="FF5A54">
                      <a:alpha val="0"/>
                    </a:srgbClr>
                  </a:solidFill>
                  <a:prstDash val="solid"/>
                </a:ln>
                <a:latin typeface="210 콤퓨타세탁 L" charset="0"/>
                <a:ea typeface="210 콤퓨타세탁 L" charset="0"/>
              </a:rPr>
              <a:t>201628005 박혜리</a:t>
            </a:r>
            <a:endParaRPr lang="ko-KR" altLang="en-US" sz="2400" b="0" cap="none" dirty="0">
              <a:ln w="9525" cap="flat" cmpd="sng">
                <a:solidFill>
                  <a:srgbClr val="FF5A54">
                    <a:alpha val="0"/>
                  </a:srgbClr>
                </a:solidFill>
                <a:prstDash val="solid"/>
              </a:ln>
              <a:latin typeface="210 콤퓨타세탁 L" charset="0"/>
              <a:ea typeface="210 콤퓨타세탁 L" charset="0"/>
            </a:endParaRPr>
          </a:p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>
                <a:ln w="9525" cap="flat" cmpd="sng">
                  <a:solidFill>
                    <a:srgbClr val="FF5A54">
                      <a:alpha val="0"/>
                    </a:srgbClr>
                  </a:solidFill>
                  <a:prstDash val="solid"/>
                </a:ln>
                <a:latin typeface="210 콤퓨타세탁 L" charset="0"/>
                <a:ea typeface="210 콤퓨타세탁 L" charset="0"/>
              </a:rPr>
              <a:t>201628023 황수경</a:t>
            </a:r>
            <a:endParaRPr lang="ko-KR" altLang="en-US" sz="2400" b="0" cap="none" dirty="0">
              <a:ln w="9525" cap="flat" cmpd="sng">
                <a:solidFill>
                  <a:srgbClr val="FF5A54">
                    <a:alpha val="0"/>
                  </a:srgbClr>
                </a:solidFill>
                <a:prstDash val="solid"/>
              </a:ln>
              <a:latin typeface="210 콤퓨타세탁 L" charset="0"/>
              <a:ea typeface="210 콤퓨타세탁 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7143" y="998911"/>
            <a:ext cx="97545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4000" b="1" dirty="0">
                <a:solidFill>
                  <a:schemeClr val="accent6">
                    <a:lumMod val="75000"/>
                  </a:schemeClr>
                </a:solidFill>
                <a:ea typeface="문체부 쓰기 정체" panose="02030609000101010101" pitchFamily="17" charset="-127"/>
              </a:rPr>
              <a:t>장애인을 행복하게</a:t>
            </a:r>
            <a:r>
              <a:rPr lang="en-US" altLang="ko-KR" sz="4000" b="1" dirty="0">
                <a:solidFill>
                  <a:schemeClr val="accent6">
                    <a:lumMod val="75000"/>
                  </a:schemeClr>
                </a:solidFill>
                <a:ea typeface="문체부 쓰기 정체" panose="02030609000101010101" pitchFamily="17" charset="-127"/>
              </a:rPr>
              <a:t>,</a:t>
            </a:r>
          </a:p>
          <a:p>
            <a:pPr>
              <a:lnSpc>
                <a:spcPct val="200000"/>
              </a:lnSpc>
            </a:pPr>
            <a:r>
              <a:rPr lang="en-US" altLang="ko-KR" sz="4000" b="1" dirty="0">
                <a:solidFill>
                  <a:schemeClr val="accent6">
                    <a:lumMod val="75000"/>
                  </a:schemeClr>
                </a:solidFill>
                <a:ea typeface="문체부 쓰기 정체" panose="02030609000101010101" pitchFamily="17" charset="-127"/>
              </a:rPr>
              <a:t>			</a:t>
            </a:r>
            <a:r>
              <a:rPr lang="ko-KR" altLang="en-US" sz="4000" b="1" dirty="0">
                <a:solidFill>
                  <a:schemeClr val="accent6">
                    <a:lumMod val="75000"/>
                  </a:schemeClr>
                </a:solidFill>
                <a:ea typeface="문체부 쓰기 정체" panose="02030609000101010101" pitchFamily="17" charset="-127"/>
              </a:rPr>
              <a:t>자역사회를 </a:t>
            </a:r>
            <a:r>
              <a:rPr lang="ko-KR" altLang="en-US" sz="4000" b="1" dirty="0" err="1">
                <a:solidFill>
                  <a:schemeClr val="accent6">
                    <a:lumMod val="75000"/>
                  </a:schemeClr>
                </a:solidFill>
                <a:ea typeface="문체부 쓰기 정체" panose="02030609000101010101" pitchFamily="17" charset="-127"/>
              </a:rPr>
              <a:t>살맛나게</a:t>
            </a:r>
            <a:r>
              <a:rPr lang="en-US" altLang="ko-KR" sz="4000" b="1" dirty="0">
                <a:solidFill>
                  <a:schemeClr val="accent6">
                    <a:lumMod val="75000"/>
                  </a:schemeClr>
                </a:solidFill>
                <a:ea typeface="문체부 쓰기 정체" panose="02030609000101010101" pitchFamily="17" charset="-127"/>
              </a:rPr>
              <a:t>,</a:t>
            </a:r>
          </a:p>
          <a:p>
            <a:pPr>
              <a:lnSpc>
                <a:spcPct val="200000"/>
              </a:lnSpc>
            </a:pPr>
            <a:r>
              <a:rPr lang="en-US" altLang="ko-KR" sz="4000" b="1" dirty="0">
                <a:solidFill>
                  <a:schemeClr val="accent6">
                    <a:lumMod val="75000"/>
                  </a:schemeClr>
                </a:solidFill>
                <a:ea typeface="문체부 쓰기 정체" panose="02030609000101010101" pitchFamily="17" charset="-127"/>
              </a:rPr>
              <a:t>						</a:t>
            </a:r>
            <a:r>
              <a:rPr lang="ko-KR" altLang="en-US" sz="4000" b="1" dirty="0">
                <a:solidFill>
                  <a:schemeClr val="accent6">
                    <a:lumMod val="75000"/>
                  </a:schemeClr>
                </a:solidFill>
                <a:ea typeface="문체부 쓰기 정체" panose="02030609000101010101" pitchFamily="17" charset="-127"/>
              </a:rPr>
              <a:t>직원을 보람되게</a:t>
            </a:r>
            <a:r>
              <a:rPr lang="en-US" altLang="ko-KR" sz="4000" b="1" dirty="0">
                <a:solidFill>
                  <a:schemeClr val="accent6">
                    <a:lumMod val="75000"/>
                  </a:schemeClr>
                </a:solidFill>
                <a:ea typeface="문체부 쓰기 정체" panose="02030609000101010101" pitchFamily="17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2439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73100" y="866054"/>
            <a:ext cx="10845800" cy="5405292"/>
          </a:xfrm>
          <a:prstGeom prst="rect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476515" y="917022"/>
            <a:ext cx="2193229" cy="646331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dirty="0">
                <a:ln>
                  <a:solidFill>
                    <a:srgbClr val="FF5A54">
                      <a:alpha val="0"/>
                    </a:srgbClr>
                  </a:solidFill>
                </a:ln>
                <a:latin typeface="210 콤퓨타세탁 L" panose="02020603020101020101" pitchFamily="18" charset="-127"/>
                <a:ea typeface="문체부 쓰기 정체" panose="02030609000101010101" pitchFamily="17" charset="-127"/>
              </a:rPr>
              <a:t>주요 목표</a:t>
            </a:r>
          </a:p>
        </p:txBody>
      </p:sp>
      <p:cxnSp>
        <p:nvCxnSpPr>
          <p:cNvPr id="10" name="직선 연결선 9"/>
          <p:cNvCxnSpPr>
            <a:cxnSpLocks/>
          </p:cNvCxnSpPr>
          <p:nvPr/>
        </p:nvCxnSpPr>
        <p:spPr>
          <a:xfrm>
            <a:off x="1572035" y="1563353"/>
            <a:ext cx="2002183" cy="0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그룹 43"/>
          <p:cNvGrpSpPr/>
          <p:nvPr/>
        </p:nvGrpSpPr>
        <p:grpSpPr>
          <a:xfrm>
            <a:off x="5906086" y="6109504"/>
            <a:ext cx="359188" cy="359188"/>
            <a:chOff x="5916405" y="5665004"/>
            <a:chExt cx="359188" cy="359188"/>
          </a:xfrm>
        </p:grpSpPr>
        <p:sp>
          <p:nvSpPr>
            <p:cNvPr id="45" name="타원 44"/>
            <p:cNvSpPr/>
            <p:nvPr/>
          </p:nvSpPr>
          <p:spPr>
            <a:xfrm>
              <a:off x="5916405" y="5665004"/>
              <a:ext cx="359188" cy="359188"/>
            </a:xfrm>
            <a:prstGeom prst="ellipse">
              <a:avLst/>
            </a:prstGeom>
            <a:solidFill>
              <a:srgbClr val="F0F0F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1/2 액자 48"/>
            <p:cNvSpPr/>
            <p:nvPr/>
          </p:nvSpPr>
          <p:spPr>
            <a:xfrm rot="13460517">
              <a:off x="6016910" y="5747943"/>
              <a:ext cx="153417" cy="153417"/>
            </a:xfrm>
            <a:prstGeom prst="halfFrame">
              <a:avLst>
                <a:gd name="adj1" fmla="val 4613"/>
                <a:gd name="adj2" fmla="val 5269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9" name="Picture 2" descr="icon png에 대한 이미지 검색결과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1" r="34396" b="68742"/>
          <a:stretch/>
        </p:blipFill>
        <p:spPr bwMode="auto">
          <a:xfrm>
            <a:off x="673100" y="759773"/>
            <a:ext cx="916742" cy="91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335644" y="1678045"/>
            <a:ext cx="946605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250000"/>
              </a:lnSpc>
              <a:buAutoNum type="arabicParenR"/>
            </a:pPr>
            <a:r>
              <a:rPr lang="ko-KR" altLang="en-US" sz="2200" dirty="0"/>
              <a:t>발달장애인에게 요양보호사 보조 직무를 통해</a:t>
            </a:r>
            <a:r>
              <a:rPr lang="en-US" altLang="ko-KR" sz="2200" dirty="0"/>
              <a:t>,</a:t>
            </a:r>
          </a:p>
          <a:p>
            <a:pPr>
              <a:lnSpc>
                <a:spcPct val="250000"/>
              </a:lnSpc>
            </a:pPr>
            <a:r>
              <a:rPr lang="en-US" altLang="ko-KR" sz="2200" b="1" dirty="0"/>
              <a:t>    </a:t>
            </a:r>
            <a:r>
              <a:rPr lang="ko-KR" altLang="en-US" sz="2200" b="1" dirty="0"/>
              <a:t> </a:t>
            </a:r>
            <a:r>
              <a:rPr lang="ko-KR" altLang="en-US" sz="2200" b="1" dirty="0">
                <a:highlight>
                  <a:srgbClr val="F26A69"/>
                </a:highlight>
              </a:rPr>
              <a:t>자신의 역량개발</a:t>
            </a:r>
            <a:r>
              <a:rPr lang="ko-KR" altLang="en-US" sz="2200" b="1" dirty="0"/>
              <a:t>과 </a:t>
            </a:r>
            <a:r>
              <a:rPr lang="ko-KR" altLang="en-US" sz="2200" b="1" dirty="0">
                <a:highlight>
                  <a:srgbClr val="F26A69"/>
                </a:highlight>
              </a:rPr>
              <a:t>직업탐색 기회를 제공</a:t>
            </a:r>
            <a:r>
              <a:rPr lang="ko-KR" altLang="en-US" sz="2200" b="1" dirty="0"/>
              <a:t>한다</a:t>
            </a:r>
            <a:r>
              <a:rPr lang="en-US" altLang="ko-KR" sz="2200" dirty="0"/>
              <a:t>. </a:t>
            </a:r>
            <a:endParaRPr lang="ko-KR" altLang="en-US" sz="2200" dirty="0"/>
          </a:p>
          <a:p>
            <a:pPr>
              <a:lnSpc>
                <a:spcPct val="250000"/>
              </a:lnSpc>
            </a:pPr>
            <a:r>
              <a:rPr lang="en-US" altLang="ko-KR" sz="2200" dirty="0"/>
              <a:t>2) </a:t>
            </a:r>
            <a:r>
              <a:rPr lang="ko-KR" altLang="en-US" sz="2200" dirty="0"/>
              <a:t>발달장애인에 대한 </a:t>
            </a:r>
            <a:r>
              <a:rPr lang="ko-KR" altLang="en-US" sz="2200" b="1" dirty="0">
                <a:highlight>
                  <a:srgbClr val="F26A69"/>
                </a:highlight>
              </a:rPr>
              <a:t>사업체 및 지역사회의 인식을 개선</a:t>
            </a:r>
            <a:r>
              <a:rPr lang="ko-KR" altLang="en-US" sz="2200" dirty="0"/>
              <a:t>한다</a:t>
            </a:r>
            <a:r>
              <a:rPr lang="en-US" altLang="ko-KR" sz="2200" dirty="0"/>
              <a:t>.  </a:t>
            </a:r>
            <a:endParaRPr lang="ko-KR" altLang="en-US" sz="2200" dirty="0"/>
          </a:p>
          <a:p>
            <a:pPr>
              <a:lnSpc>
                <a:spcPct val="250000"/>
              </a:lnSpc>
            </a:pPr>
            <a:r>
              <a:rPr lang="en-US" altLang="ko-KR" sz="2200" dirty="0"/>
              <a:t>3) </a:t>
            </a:r>
            <a:r>
              <a:rPr lang="ko-KR" altLang="en-US" sz="2200" dirty="0"/>
              <a:t>요양보호사 보조 직무를 통해 발달장애인의 </a:t>
            </a:r>
            <a:r>
              <a:rPr lang="ko-KR" altLang="en-US" sz="2200" b="1" dirty="0">
                <a:highlight>
                  <a:srgbClr val="F26A69"/>
                </a:highlight>
              </a:rPr>
              <a:t>새로운 일자리를 창출</a:t>
            </a:r>
            <a:r>
              <a:rPr lang="ko-KR" altLang="en-US" sz="2200" dirty="0"/>
              <a:t>한다</a:t>
            </a:r>
            <a:r>
              <a:rPr lang="en-US" altLang="ko-KR" sz="2200" dirty="0"/>
              <a:t>.</a:t>
            </a:r>
            <a:endParaRPr lang="ko-KR" altLang="en-US" sz="2200" dirty="0"/>
          </a:p>
          <a:p>
            <a:pPr>
              <a:lnSpc>
                <a:spcPct val="250000"/>
              </a:lnSpc>
            </a:pPr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449" y="1218909"/>
            <a:ext cx="2223053" cy="222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92600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73100" y="866054"/>
            <a:ext cx="10845800" cy="5405292"/>
          </a:xfrm>
          <a:prstGeom prst="rect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578114" y="1005920"/>
            <a:ext cx="2193229" cy="646331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dirty="0">
                <a:ln>
                  <a:solidFill>
                    <a:srgbClr val="FF5A54">
                      <a:alpha val="0"/>
                    </a:srgbClr>
                  </a:solidFill>
                </a:ln>
                <a:latin typeface="210 콤퓨타세탁 L" panose="02020603020101020101" pitchFamily="18" charset="-127"/>
                <a:ea typeface="문체부 쓰기 정체" panose="02030609000101010101" pitchFamily="17" charset="-127"/>
              </a:rPr>
              <a:t>주요 내용</a:t>
            </a:r>
          </a:p>
        </p:txBody>
      </p:sp>
      <p:cxnSp>
        <p:nvCxnSpPr>
          <p:cNvPr id="10" name="직선 연결선 9"/>
          <p:cNvCxnSpPr/>
          <p:nvPr/>
        </p:nvCxnSpPr>
        <p:spPr>
          <a:xfrm>
            <a:off x="1734927" y="1566517"/>
            <a:ext cx="1879600" cy="0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그룹 43"/>
          <p:cNvGrpSpPr/>
          <p:nvPr/>
        </p:nvGrpSpPr>
        <p:grpSpPr>
          <a:xfrm>
            <a:off x="5906086" y="6109504"/>
            <a:ext cx="359188" cy="359188"/>
            <a:chOff x="5916405" y="5665004"/>
            <a:chExt cx="359188" cy="359188"/>
          </a:xfrm>
        </p:grpSpPr>
        <p:sp>
          <p:nvSpPr>
            <p:cNvPr id="45" name="타원 44"/>
            <p:cNvSpPr/>
            <p:nvPr/>
          </p:nvSpPr>
          <p:spPr>
            <a:xfrm>
              <a:off x="5916405" y="5665004"/>
              <a:ext cx="359188" cy="359188"/>
            </a:xfrm>
            <a:prstGeom prst="ellipse">
              <a:avLst/>
            </a:prstGeom>
            <a:solidFill>
              <a:srgbClr val="F0F0F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1/2 액자 48"/>
            <p:cNvSpPr/>
            <p:nvPr/>
          </p:nvSpPr>
          <p:spPr>
            <a:xfrm rot="13460517">
              <a:off x="6016910" y="5747943"/>
              <a:ext cx="153417" cy="153417"/>
            </a:xfrm>
            <a:prstGeom prst="halfFrame">
              <a:avLst>
                <a:gd name="adj1" fmla="val 4613"/>
                <a:gd name="adj2" fmla="val 5269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직사각형 2"/>
          <p:cNvSpPr/>
          <p:nvPr/>
        </p:nvSpPr>
        <p:spPr>
          <a:xfrm>
            <a:off x="1637195" y="1712785"/>
            <a:ext cx="81219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/>
              <a:t>1. 사업개요</a:t>
            </a:r>
          </a:p>
          <a:p>
            <a:pPr marL="342900" indent="-342900">
              <a:buAutoNum type="arabicParenR"/>
            </a:pPr>
            <a:r>
              <a:rPr lang="ko-KR" altLang="en-US" sz="2000" dirty="0"/>
              <a:t>사업기간 : 2016년 1월 1일 ~ 2016년 12월 31일(12개월 간) </a:t>
            </a:r>
            <a:endParaRPr lang="en-US" altLang="ko-KR" sz="2000" dirty="0"/>
          </a:p>
          <a:p>
            <a:pPr marL="342900" indent="-342900">
              <a:buAutoNum type="arabicParenR"/>
            </a:pPr>
            <a:r>
              <a:rPr lang="ko-KR" altLang="en-US" sz="2000" dirty="0"/>
              <a:t>참여대상 : </a:t>
            </a:r>
            <a:r>
              <a:rPr lang="ko-KR" altLang="en-US" sz="2000" b="1" dirty="0"/>
              <a:t>발달장애인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지적장애인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자폐성 장애인</a:t>
            </a:r>
            <a:r>
              <a:rPr lang="en-US" altLang="ko-KR" sz="2000" b="1" dirty="0"/>
              <a:t>) </a:t>
            </a:r>
            <a:r>
              <a:rPr lang="ko-KR" altLang="en-US" sz="2000" b="1" dirty="0"/>
              <a:t>13명 </a:t>
            </a:r>
            <a:endParaRPr lang="en-US" altLang="ko-KR" sz="2000" b="1" dirty="0"/>
          </a:p>
          <a:p>
            <a:pPr marL="342900" indent="-342900">
              <a:buAutoNum type="arabicParenR"/>
            </a:pPr>
            <a:r>
              <a:rPr lang="ko-KR" altLang="en-US" sz="2000" dirty="0"/>
              <a:t>사업수행기관   </a:t>
            </a:r>
            <a:endParaRPr lang="en-US" altLang="ko-KR" sz="2000" dirty="0"/>
          </a:p>
          <a:p>
            <a:r>
              <a:rPr lang="ko-KR" altLang="en-US" sz="2000" dirty="0"/>
              <a:t> - 교육 및 관리기관 : 기장장애인복지관   </a:t>
            </a:r>
            <a:endParaRPr lang="en-US" altLang="ko-KR" sz="2000" dirty="0"/>
          </a:p>
          <a:p>
            <a:r>
              <a:rPr lang="ko-KR" altLang="en-US" sz="2000" dirty="0"/>
              <a:t> - 배치기관 :  </a:t>
            </a:r>
            <a:r>
              <a:rPr lang="ko-KR" altLang="en-US" sz="2000" b="1" dirty="0"/>
              <a:t>노인요양시설 5곳 </a:t>
            </a:r>
            <a:endParaRPr lang="en-US" altLang="ko-KR" sz="2000" b="1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362725"/>
              </p:ext>
            </p:extLst>
          </p:nvPr>
        </p:nvGraphicFramePr>
        <p:xfrm>
          <a:off x="1637195" y="3619864"/>
          <a:ext cx="8917610" cy="2377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7926">
                  <a:extLst>
                    <a:ext uri="{9D8B030D-6E8A-4147-A177-3AD203B41FA5}">
                      <a16:colId xmlns:a16="http://schemas.microsoft.com/office/drawing/2014/main" val="2063092649"/>
                    </a:ext>
                  </a:extLst>
                </a:gridCol>
                <a:gridCol w="2715266">
                  <a:extLst>
                    <a:ext uri="{9D8B030D-6E8A-4147-A177-3AD203B41FA5}">
                      <a16:colId xmlns:a16="http://schemas.microsoft.com/office/drawing/2014/main" val="2534291469"/>
                    </a:ext>
                  </a:extLst>
                </a:gridCol>
                <a:gridCol w="3980211">
                  <a:extLst>
                    <a:ext uri="{9D8B030D-6E8A-4147-A177-3AD203B41FA5}">
                      <a16:colId xmlns:a16="http://schemas.microsoft.com/office/drawing/2014/main" val="3447708"/>
                    </a:ext>
                  </a:extLst>
                </a:gridCol>
                <a:gridCol w="1514207">
                  <a:extLst>
                    <a:ext uri="{9D8B030D-6E8A-4147-A177-3AD203B41FA5}">
                      <a16:colId xmlns:a16="http://schemas.microsoft.com/office/drawing/2014/main" val="23192386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/>
                        <a:t>번호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/>
                        <a:t>배치 기관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/>
                        <a:t>주소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/>
                        <a:t>배치 인원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22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1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/>
                        <a:t>기장 실버</a:t>
                      </a:r>
                      <a:r>
                        <a:rPr lang="en-US" altLang="ko-KR" sz="2000" dirty="0"/>
                        <a:t>Z</a:t>
                      </a:r>
                      <a:r>
                        <a:rPr lang="ko-KR" altLang="en-US" sz="2000" dirty="0"/>
                        <a:t>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/>
                        <a:t>부산시 기장군 </a:t>
                      </a:r>
                      <a:r>
                        <a:rPr lang="ko-KR" altLang="en-US" sz="2000" dirty="0" err="1"/>
                        <a:t>정관읍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3</a:t>
                      </a:r>
                      <a:r>
                        <a:rPr lang="ko-KR" altLang="en-US" sz="2000" dirty="0"/>
                        <a:t>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229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2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/>
                        <a:t>금정 노인요양원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/>
                        <a:t>부산시 금정구 </a:t>
                      </a:r>
                      <a:r>
                        <a:rPr lang="ko-KR" altLang="en-US" sz="2000" dirty="0" err="1"/>
                        <a:t>청룡동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2</a:t>
                      </a:r>
                      <a:r>
                        <a:rPr lang="ko-KR" altLang="en-US" sz="2000" dirty="0"/>
                        <a:t>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703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3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 err="1"/>
                        <a:t>신망애</a:t>
                      </a:r>
                      <a:r>
                        <a:rPr lang="ko-KR" altLang="en-US" sz="2000" dirty="0"/>
                        <a:t> 노인요양원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dirty="0"/>
                        <a:t>부산시 금정구 </a:t>
                      </a:r>
                      <a:r>
                        <a:rPr lang="ko-KR" altLang="en-US" sz="2000" dirty="0" err="1"/>
                        <a:t>장전동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2</a:t>
                      </a:r>
                      <a:r>
                        <a:rPr lang="ko-KR" altLang="en-US" sz="2000" dirty="0"/>
                        <a:t>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801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4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 err="1"/>
                        <a:t>애광</a:t>
                      </a:r>
                      <a:r>
                        <a:rPr lang="ko-KR" altLang="en-US" sz="2000" dirty="0"/>
                        <a:t> 노인요양원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dirty="0"/>
                        <a:t>부산시 금정구 </a:t>
                      </a:r>
                      <a:r>
                        <a:rPr lang="ko-KR" altLang="en-US" sz="2000" dirty="0" err="1"/>
                        <a:t>장전동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2</a:t>
                      </a:r>
                      <a:r>
                        <a:rPr lang="ko-KR" altLang="en-US" sz="2000" dirty="0"/>
                        <a:t>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914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5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/>
                        <a:t>한마음노인건강센터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/>
                        <a:t>부산시 기장군 </a:t>
                      </a:r>
                      <a:r>
                        <a:rPr lang="ko-KR" altLang="en-US" sz="2000" dirty="0" err="1"/>
                        <a:t>기장읍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4</a:t>
                      </a:r>
                      <a:r>
                        <a:rPr lang="ko-KR" altLang="en-US" sz="2000" dirty="0"/>
                        <a:t>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494493"/>
                  </a:ext>
                </a:extLst>
              </a:tr>
            </a:tbl>
          </a:graphicData>
        </a:graphic>
      </p:graphicFrame>
      <p:pic>
        <p:nvPicPr>
          <p:cNvPr id="7" name="그래픽 6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799" y="939601"/>
            <a:ext cx="824396" cy="85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6921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73100" y="866054"/>
            <a:ext cx="10845800" cy="5405292"/>
          </a:xfrm>
          <a:prstGeom prst="rect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578114" y="1005920"/>
            <a:ext cx="2193229" cy="646331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dirty="0">
                <a:ln>
                  <a:solidFill>
                    <a:srgbClr val="FF5A54">
                      <a:alpha val="0"/>
                    </a:srgbClr>
                  </a:solidFill>
                </a:ln>
                <a:latin typeface="210 콤퓨타세탁 L" panose="02020603020101020101" pitchFamily="18" charset="-127"/>
                <a:ea typeface="문체부 쓰기 정체" panose="02030609000101010101" pitchFamily="17" charset="-127"/>
              </a:rPr>
              <a:t>주요 내용</a:t>
            </a:r>
          </a:p>
        </p:txBody>
      </p:sp>
      <p:cxnSp>
        <p:nvCxnSpPr>
          <p:cNvPr id="10" name="직선 연결선 9"/>
          <p:cNvCxnSpPr/>
          <p:nvPr/>
        </p:nvCxnSpPr>
        <p:spPr>
          <a:xfrm>
            <a:off x="1734927" y="1566517"/>
            <a:ext cx="1879600" cy="0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그룹 43"/>
          <p:cNvGrpSpPr/>
          <p:nvPr/>
        </p:nvGrpSpPr>
        <p:grpSpPr>
          <a:xfrm>
            <a:off x="5906086" y="6109504"/>
            <a:ext cx="359188" cy="359188"/>
            <a:chOff x="5916405" y="5665004"/>
            <a:chExt cx="359188" cy="359188"/>
          </a:xfrm>
        </p:grpSpPr>
        <p:sp>
          <p:nvSpPr>
            <p:cNvPr id="45" name="타원 44"/>
            <p:cNvSpPr/>
            <p:nvPr/>
          </p:nvSpPr>
          <p:spPr>
            <a:xfrm>
              <a:off x="5916405" y="5665004"/>
              <a:ext cx="359188" cy="359188"/>
            </a:xfrm>
            <a:prstGeom prst="ellipse">
              <a:avLst/>
            </a:prstGeom>
            <a:solidFill>
              <a:srgbClr val="F0F0F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1/2 액자 48"/>
            <p:cNvSpPr/>
            <p:nvPr/>
          </p:nvSpPr>
          <p:spPr>
            <a:xfrm rot="13460517">
              <a:off x="6016910" y="5747943"/>
              <a:ext cx="153417" cy="153417"/>
            </a:xfrm>
            <a:prstGeom prst="halfFrame">
              <a:avLst>
                <a:gd name="adj1" fmla="val 4613"/>
                <a:gd name="adj2" fmla="val 5269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7" name="그래픽 6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799" y="939601"/>
            <a:ext cx="824396" cy="854746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812799" y="1978328"/>
            <a:ext cx="1112934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ko-KR" sz="2100" b="1" dirty="0"/>
              <a:t>※ </a:t>
            </a:r>
            <a:r>
              <a:rPr lang="ko-KR" altLang="en-US" sz="2100" b="1" dirty="0"/>
              <a:t>사업홍보 및 참여자 모집</a:t>
            </a:r>
            <a:endParaRPr lang="en-US" altLang="ko-KR" sz="2100" b="1" dirty="0"/>
          </a:p>
          <a:p>
            <a:pPr marL="457200" indent="-457200">
              <a:lnSpc>
                <a:spcPct val="250000"/>
              </a:lnSpc>
              <a:buFont typeface="+mj-lt"/>
              <a:buAutoNum type="arabicParenR"/>
            </a:pPr>
            <a:r>
              <a:rPr lang="ko-KR" altLang="en-US" sz="2100" dirty="0"/>
              <a:t> 기장장애인복지관 및 기장군청 홈페이지, 부산지역 고등학교 특수학급 및 특수학교</a:t>
            </a:r>
            <a:endParaRPr lang="en-US" altLang="ko-KR" sz="2100" dirty="0"/>
          </a:p>
          <a:p>
            <a:pPr>
              <a:lnSpc>
                <a:spcPct val="250000"/>
              </a:lnSpc>
            </a:pPr>
            <a:r>
              <a:rPr lang="en-US" altLang="ko-KR" sz="2100" dirty="0"/>
              <a:t>     </a:t>
            </a:r>
            <a:r>
              <a:rPr lang="ko-KR" altLang="en-US" sz="2100" dirty="0"/>
              <a:t> 부산지역 14개 장애인복지관 </a:t>
            </a:r>
            <a:r>
              <a:rPr lang="ko-KR" altLang="en-US" sz="2100" b="1" dirty="0">
                <a:highlight>
                  <a:srgbClr val="FFFF00"/>
                </a:highlight>
              </a:rPr>
              <a:t>직업재활네트워크를 활용</a:t>
            </a:r>
            <a:r>
              <a:rPr lang="ko-KR" altLang="en-US" sz="2100" dirty="0"/>
              <a:t>하여 모집 홍보함</a:t>
            </a:r>
            <a:r>
              <a:rPr lang="en-US" altLang="ko-KR" sz="2100" dirty="0"/>
              <a:t>.</a:t>
            </a:r>
          </a:p>
          <a:p>
            <a:pPr marL="457200" indent="-457200">
              <a:lnSpc>
                <a:spcPct val="250000"/>
              </a:lnSpc>
              <a:buFont typeface="+mj-lt"/>
              <a:buAutoNum type="arabicParenR" startAt="2"/>
            </a:pPr>
            <a:r>
              <a:rPr lang="ko-KR" altLang="en-US" sz="2100" dirty="0"/>
              <a:t> 직업 상담 및 직업평가를 통한 </a:t>
            </a:r>
            <a:r>
              <a:rPr lang="ko-KR" altLang="en-US" sz="2100" b="1" dirty="0">
                <a:highlight>
                  <a:srgbClr val="FFFF00"/>
                </a:highlight>
              </a:rPr>
              <a:t>사례관리를 통해 적합성 평가</a:t>
            </a:r>
            <a:r>
              <a:rPr lang="ko-KR" altLang="en-US" sz="2100" dirty="0"/>
              <a:t>를 함</a:t>
            </a:r>
            <a:r>
              <a:rPr lang="en-US" altLang="ko-KR" sz="2100" dirty="0"/>
              <a:t>.</a:t>
            </a:r>
            <a:endParaRPr lang="ko-KR" altLang="en-US" sz="2100" dirty="0"/>
          </a:p>
        </p:txBody>
      </p:sp>
    </p:spTree>
    <p:extLst>
      <p:ext uri="{BB962C8B-B14F-4D97-AF65-F5344CB8AC3E}">
        <p14:creationId xmlns:p14="http://schemas.microsoft.com/office/powerpoint/2010/main" val="339106528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73100" y="866054"/>
            <a:ext cx="10845800" cy="5405292"/>
          </a:xfrm>
          <a:prstGeom prst="rect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578114" y="1005920"/>
            <a:ext cx="2193229" cy="646331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dirty="0">
                <a:ln>
                  <a:solidFill>
                    <a:srgbClr val="FF5A54">
                      <a:alpha val="0"/>
                    </a:srgbClr>
                  </a:solidFill>
                </a:ln>
                <a:latin typeface="210 콤퓨타세탁 L" panose="02020603020101020101" pitchFamily="18" charset="-127"/>
                <a:ea typeface="문체부 쓰기 정체" panose="02030609000101010101" pitchFamily="17" charset="-127"/>
              </a:rPr>
              <a:t>주요 내용</a:t>
            </a:r>
          </a:p>
        </p:txBody>
      </p:sp>
      <p:cxnSp>
        <p:nvCxnSpPr>
          <p:cNvPr id="10" name="직선 연결선 9"/>
          <p:cNvCxnSpPr/>
          <p:nvPr/>
        </p:nvCxnSpPr>
        <p:spPr>
          <a:xfrm>
            <a:off x="1734927" y="1566517"/>
            <a:ext cx="1879600" cy="0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그룹 43"/>
          <p:cNvGrpSpPr/>
          <p:nvPr/>
        </p:nvGrpSpPr>
        <p:grpSpPr>
          <a:xfrm>
            <a:off x="5906086" y="6109504"/>
            <a:ext cx="359188" cy="359188"/>
            <a:chOff x="5916405" y="5665004"/>
            <a:chExt cx="359188" cy="359188"/>
          </a:xfrm>
        </p:grpSpPr>
        <p:sp>
          <p:nvSpPr>
            <p:cNvPr id="45" name="타원 44"/>
            <p:cNvSpPr/>
            <p:nvPr/>
          </p:nvSpPr>
          <p:spPr>
            <a:xfrm>
              <a:off x="5916405" y="5665004"/>
              <a:ext cx="359188" cy="359188"/>
            </a:xfrm>
            <a:prstGeom prst="ellipse">
              <a:avLst/>
            </a:prstGeom>
            <a:solidFill>
              <a:srgbClr val="F0F0F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1/2 액자 48"/>
            <p:cNvSpPr/>
            <p:nvPr/>
          </p:nvSpPr>
          <p:spPr>
            <a:xfrm rot="13460517">
              <a:off x="6016910" y="5747943"/>
              <a:ext cx="153417" cy="153417"/>
            </a:xfrm>
            <a:prstGeom prst="halfFrame">
              <a:avLst>
                <a:gd name="adj1" fmla="val 4613"/>
                <a:gd name="adj2" fmla="val 5269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7" name="그래픽 6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799" y="939601"/>
            <a:ext cx="824396" cy="854746"/>
          </a:xfrm>
          <a:prstGeom prst="rect">
            <a:avLst/>
          </a:prstGeom>
        </p:spPr>
      </p:pic>
      <p:pic>
        <p:nvPicPr>
          <p:cNvPr id="12" name="Picture 1211"/>
          <p:cNvPicPr/>
          <p:nvPr/>
        </p:nvPicPr>
        <p:blipFill>
          <a:blip r:embed="rId4"/>
          <a:stretch>
            <a:fillRect/>
          </a:stretch>
        </p:blipFill>
        <p:spPr>
          <a:xfrm>
            <a:off x="853860" y="2318277"/>
            <a:ext cx="3442335" cy="2981008"/>
          </a:xfrm>
          <a:prstGeom prst="rect">
            <a:avLst/>
          </a:prstGeom>
        </p:spPr>
      </p:pic>
      <p:pic>
        <p:nvPicPr>
          <p:cNvPr id="13" name="Picture 47758"/>
          <p:cNvPicPr/>
          <p:nvPr/>
        </p:nvPicPr>
        <p:blipFill>
          <a:blip r:embed="rId5"/>
          <a:stretch>
            <a:fillRect/>
          </a:stretch>
        </p:blipFill>
        <p:spPr>
          <a:xfrm>
            <a:off x="4476955" y="2354944"/>
            <a:ext cx="3576638" cy="2944341"/>
          </a:xfrm>
          <a:prstGeom prst="rect">
            <a:avLst/>
          </a:prstGeom>
        </p:spPr>
      </p:pic>
      <p:pic>
        <p:nvPicPr>
          <p:cNvPr id="16" name="Picture 47753"/>
          <p:cNvPicPr/>
          <p:nvPr/>
        </p:nvPicPr>
        <p:blipFill>
          <a:blip r:embed="rId6"/>
          <a:stretch>
            <a:fillRect/>
          </a:stretch>
        </p:blipFill>
        <p:spPr>
          <a:xfrm>
            <a:off x="8165934" y="2401944"/>
            <a:ext cx="3240624" cy="28973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34927" y="5453883"/>
            <a:ext cx="151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환경 정리</a:t>
            </a:r>
            <a:r>
              <a:rPr lang="en-US" altLang="ko-KR" dirty="0"/>
              <a:t>&gt;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61648" y="5453883"/>
            <a:ext cx="1570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이동 보조</a:t>
            </a:r>
            <a:r>
              <a:rPr lang="en-US" altLang="ko-KR" dirty="0"/>
              <a:t>&gt;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306560" y="5453883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식사보조</a:t>
            </a:r>
            <a:r>
              <a:rPr lang="en-US" altLang="ko-KR" dirty="0"/>
              <a:t>&gt;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9689014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73100" y="866054"/>
            <a:ext cx="10845800" cy="5405292"/>
          </a:xfrm>
          <a:prstGeom prst="rect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91477" y="934773"/>
            <a:ext cx="2334493" cy="646331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>
                <a:ln>
                  <a:solidFill>
                    <a:srgbClr val="FF5A54">
                      <a:alpha val="0"/>
                    </a:srgbClr>
                  </a:solidFill>
                </a:ln>
                <a:latin typeface="210 콤퓨타세탁 L" panose="02020603020101020101" pitchFamily="18" charset="-127"/>
                <a:ea typeface="문체부 쓰기 정체" panose="02030609000101010101" pitchFamily="17" charset="-127"/>
              </a:rPr>
              <a:t>성과</a:t>
            </a:r>
            <a:r>
              <a:rPr lang="en-US" altLang="ko-KR" sz="3600" dirty="0">
                <a:ln>
                  <a:solidFill>
                    <a:srgbClr val="FF5A54">
                      <a:alpha val="0"/>
                    </a:srgb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</a:rPr>
              <a:t>(</a:t>
            </a:r>
            <a:r>
              <a:rPr lang="ko-KR" altLang="en-US" sz="3600" dirty="0">
                <a:ln>
                  <a:solidFill>
                    <a:srgbClr val="FF5A54">
                      <a:alpha val="0"/>
                    </a:srgbClr>
                  </a:solidFill>
                </a:ln>
                <a:latin typeface="210 콤퓨타세탁 L" panose="02020603020101020101" pitchFamily="18" charset="-127"/>
                <a:ea typeface="문체부 쓰기 정체" panose="02030609000101010101" pitchFamily="17" charset="-127"/>
              </a:rPr>
              <a:t>효과</a:t>
            </a:r>
            <a:r>
              <a:rPr lang="en-US" altLang="ko-KR" sz="3600" dirty="0">
                <a:ln>
                  <a:solidFill>
                    <a:srgbClr val="FF5A54">
                      <a:alpha val="0"/>
                    </a:srgb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</a:rPr>
              <a:t>)</a:t>
            </a:r>
            <a:endParaRPr lang="ko-KR" altLang="en-US" sz="3600" dirty="0">
              <a:ln>
                <a:solidFill>
                  <a:srgbClr val="FF5A54">
                    <a:alpha val="0"/>
                  </a:srgbClr>
                </a:solidFill>
              </a:ln>
              <a:latin typeface="210 콤퓨타세탁 L" panose="02020603020101020101" pitchFamily="18" charset="-127"/>
              <a:ea typeface="문체부 쓰기 정체" panose="02030609000101010101" pitchFamily="17" charset="-127"/>
            </a:endParaRPr>
          </a:p>
        </p:txBody>
      </p:sp>
      <p:cxnSp>
        <p:nvCxnSpPr>
          <p:cNvPr id="10" name="직선 연결선 9"/>
          <p:cNvCxnSpPr>
            <a:cxnSpLocks/>
          </p:cNvCxnSpPr>
          <p:nvPr/>
        </p:nvCxnSpPr>
        <p:spPr>
          <a:xfrm>
            <a:off x="1532238" y="1536700"/>
            <a:ext cx="2084173" cy="0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그룹 43"/>
          <p:cNvGrpSpPr/>
          <p:nvPr/>
        </p:nvGrpSpPr>
        <p:grpSpPr>
          <a:xfrm>
            <a:off x="5906086" y="6109504"/>
            <a:ext cx="359188" cy="359188"/>
            <a:chOff x="5916405" y="5665004"/>
            <a:chExt cx="359188" cy="359188"/>
          </a:xfrm>
        </p:grpSpPr>
        <p:sp>
          <p:nvSpPr>
            <p:cNvPr id="45" name="타원 44"/>
            <p:cNvSpPr/>
            <p:nvPr/>
          </p:nvSpPr>
          <p:spPr>
            <a:xfrm>
              <a:off x="5916405" y="5665004"/>
              <a:ext cx="359188" cy="359188"/>
            </a:xfrm>
            <a:prstGeom prst="ellipse">
              <a:avLst/>
            </a:prstGeom>
            <a:solidFill>
              <a:srgbClr val="F0F0F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1/2 액자 48"/>
            <p:cNvSpPr/>
            <p:nvPr/>
          </p:nvSpPr>
          <p:spPr>
            <a:xfrm rot="13460517">
              <a:off x="6016910" y="5747943"/>
              <a:ext cx="153417" cy="153417"/>
            </a:xfrm>
            <a:prstGeom prst="halfFrame">
              <a:avLst>
                <a:gd name="adj1" fmla="val 4613"/>
                <a:gd name="adj2" fmla="val 5269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직사각형 4"/>
          <p:cNvSpPr/>
          <p:nvPr/>
        </p:nvSpPr>
        <p:spPr>
          <a:xfrm>
            <a:off x="1061971" y="1625508"/>
            <a:ext cx="10042656" cy="5066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</a:pPr>
            <a:r>
              <a:rPr lang="en-US" altLang="ko-KR" sz="2000" b="1" dirty="0">
                <a:latin typeface="+mj-lt"/>
              </a:rPr>
              <a:t>* </a:t>
            </a:r>
            <a:r>
              <a:rPr lang="ko-KR" altLang="en-US" sz="2000" b="1" dirty="0">
                <a:latin typeface="+mj-lt"/>
              </a:rPr>
              <a:t>장애인 </a:t>
            </a:r>
            <a:endParaRPr lang="en-US" altLang="ko-KR" sz="2000" b="1" dirty="0">
              <a:latin typeface="+mj-lt"/>
            </a:endParaRPr>
          </a:p>
          <a:p>
            <a:pPr marL="342900" indent="-342900" algn="just">
              <a:lnSpc>
                <a:spcPct val="160000"/>
              </a:lnSpc>
              <a:buFont typeface="+mj-lt"/>
              <a:buAutoNum type="arabicParenR"/>
            </a:pPr>
            <a:r>
              <a:rPr lang="ko-KR" altLang="en-US" dirty="0">
                <a:latin typeface="+mj-ea"/>
                <a:ea typeface="+mj-ea"/>
              </a:rPr>
              <a:t>발달장애인 </a:t>
            </a:r>
            <a:r>
              <a:rPr lang="en-US" altLang="ko-KR" dirty="0">
                <a:latin typeface="+mj-ea"/>
                <a:ea typeface="+mj-ea"/>
              </a:rPr>
              <a:t>13</a:t>
            </a:r>
            <a:r>
              <a:rPr lang="ko-KR" altLang="en-US" dirty="0">
                <a:latin typeface="+mj-ea"/>
                <a:ea typeface="+mj-ea"/>
              </a:rPr>
              <a:t>명에게 요양보호사 보조 직무체험을 통해 </a:t>
            </a:r>
            <a:r>
              <a:rPr lang="en-US" altLang="ko-KR" dirty="0">
                <a:latin typeface="+mj-ea"/>
                <a:ea typeface="+mj-ea"/>
              </a:rPr>
              <a:t>,</a:t>
            </a:r>
          </a:p>
          <a:p>
            <a:pPr algn="just">
              <a:lnSpc>
                <a:spcPct val="160000"/>
              </a:lnSpc>
            </a:pPr>
            <a:r>
              <a:rPr lang="ko-KR" altLang="en-US" b="1" dirty="0">
                <a:latin typeface="+mj-ea"/>
                <a:ea typeface="+mj-ea"/>
              </a:rPr>
              <a:t>    </a:t>
            </a:r>
            <a:r>
              <a:rPr lang="ko-KR" altLang="en-US" b="1" dirty="0">
                <a:highlight>
                  <a:srgbClr val="F26A69"/>
                </a:highlight>
                <a:latin typeface="+mj-ea"/>
                <a:ea typeface="+mj-ea"/>
              </a:rPr>
              <a:t>자신의 역량개발과 직업 탐색 기회 제공함</a:t>
            </a:r>
            <a:r>
              <a:rPr lang="en-US" altLang="ko-KR" b="1" dirty="0">
                <a:latin typeface="+mj-ea"/>
                <a:ea typeface="+mj-ea"/>
              </a:rPr>
              <a:t>.</a:t>
            </a:r>
          </a:p>
          <a:p>
            <a:pPr marL="342900" indent="-342900" algn="just">
              <a:lnSpc>
                <a:spcPct val="160000"/>
              </a:lnSpc>
              <a:buFont typeface="+mj-lt"/>
              <a:buAutoNum type="arabicParenR" startAt="2"/>
            </a:pPr>
            <a:r>
              <a:rPr lang="ko-KR" altLang="en-US" dirty="0"/>
              <a:t>발달장애인에게 사회의 일원으로서 의 </a:t>
            </a:r>
            <a:r>
              <a:rPr lang="ko-KR" altLang="en-US" b="1" dirty="0">
                <a:highlight>
                  <a:srgbClr val="F26A69"/>
                </a:highlight>
              </a:rPr>
              <a:t>소속감과 소득보장을 통한 자립을 지원함</a:t>
            </a:r>
            <a:r>
              <a:rPr lang="en-US" altLang="ko-KR" b="1" dirty="0"/>
              <a:t>.</a:t>
            </a:r>
          </a:p>
          <a:p>
            <a:pPr marL="342900" indent="-342900" algn="just">
              <a:lnSpc>
                <a:spcPct val="160000"/>
              </a:lnSpc>
              <a:buFont typeface="+mj-lt"/>
              <a:buAutoNum type="arabicParenR" startAt="3"/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ko-KR" altLang="en-US" dirty="0">
                <a:latin typeface="+mj-ea"/>
                <a:ea typeface="+mj-ea"/>
              </a:rPr>
              <a:t>사례관리를 통한 </a:t>
            </a:r>
            <a:r>
              <a:rPr lang="ko-KR" altLang="en-US" b="1" dirty="0">
                <a:highlight>
                  <a:srgbClr val="F26A69"/>
                </a:highlight>
                <a:latin typeface="+mj-ea"/>
                <a:ea typeface="+mj-ea"/>
              </a:rPr>
              <a:t>적합성 평가</a:t>
            </a:r>
            <a:r>
              <a:rPr lang="ko-KR" altLang="en-US" dirty="0">
                <a:highlight>
                  <a:srgbClr val="F26A69"/>
                </a:highlight>
                <a:latin typeface="+mj-ea"/>
                <a:ea typeface="+mj-ea"/>
              </a:rPr>
              <a:t>를 </a:t>
            </a:r>
            <a:r>
              <a:rPr lang="ko-KR" altLang="en-US" dirty="0">
                <a:latin typeface="+mj-ea"/>
                <a:ea typeface="+mj-ea"/>
              </a:rPr>
              <a:t>통해 자신에게 적합한 직무배치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  <a:p>
            <a:pPr algn="just">
              <a:lnSpc>
                <a:spcPct val="160000"/>
              </a:lnSpc>
            </a:pPr>
            <a:r>
              <a:rPr lang="en-US" altLang="ko-KR" sz="2000" b="1" dirty="0">
                <a:latin typeface="+mj-lt"/>
              </a:rPr>
              <a:t>* </a:t>
            </a:r>
            <a:r>
              <a:rPr lang="ko-KR" altLang="en-US" sz="2000" b="1" dirty="0">
                <a:latin typeface="+mj-lt"/>
              </a:rPr>
              <a:t>지역사회 </a:t>
            </a:r>
            <a:endParaRPr lang="en-US" altLang="ko-KR" sz="2000" b="1" dirty="0">
              <a:latin typeface="+mj-lt"/>
            </a:endParaRPr>
          </a:p>
          <a:p>
            <a:pPr marL="342900" indent="-342900" algn="just">
              <a:lnSpc>
                <a:spcPct val="160000"/>
              </a:lnSpc>
              <a:buFont typeface="+mj-lt"/>
              <a:buAutoNum type="arabicParenR"/>
            </a:pPr>
            <a:r>
              <a:rPr lang="en-US" altLang="ko-KR" dirty="0">
                <a:latin typeface="+mj-lt"/>
              </a:rPr>
              <a:t> </a:t>
            </a:r>
            <a:r>
              <a:rPr lang="ko-KR" altLang="en-US" dirty="0">
                <a:latin typeface="+mj-lt"/>
              </a:rPr>
              <a:t>발달장애인의 요양보호사 보조 직무에 대한 </a:t>
            </a:r>
            <a:r>
              <a:rPr lang="ko-KR" altLang="en-US" b="1" dirty="0">
                <a:highlight>
                  <a:srgbClr val="F26A69"/>
                </a:highlight>
                <a:latin typeface="+mj-lt"/>
              </a:rPr>
              <a:t>사업체의 인식개선</a:t>
            </a:r>
            <a:r>
              <a:rPr lang="ko-KR" altLang="en-US" b="1" dirty="0">
                <a:latin typeface="+mj-lt"/>
              </a:rPr>
              <a:t>과 </a:t>
            </a:r>
            <a:r>
              <a:rPr lang="ko-KR" altLang="en-US" b="1" dirty="0">
                <a:highlight>
                  <a:srgbClr val="F26A69"/>
                </a:highlight>
                <a:latin typeface="+mj-lt"/>
              </a:rPr>
              <a:t>새로운 일자리 창출</a:t>
            </a:r>
            <a:r>
              <a:rPr lang="ko-KR" altLang="en-US" dirty="0">
                <a:latin typeface="+mj-lt"/>
              </a:rPr>
              <a:t>함</a:t>
            </a:r>
            <a:r>
              <a:rPr lang="en-US" altLang="ko-KR" dirty="0">
                <a:latin typeface="+mj-lt"/>
              </a:rPr>
              <a:t>.</a:t>
            </a:r>
            <a:endParaRPr lang="ko-KR" altLang="en-US" dirty="0">
              <a:latin typeface="+mj-lt"/>
            </a:endParaRPr>
          </a:p>
          <a:p>
            <a:pPr marL="342900" indent="-342900" algn="just">
              <a:lnSpc>
                <a:spcPct val="160000"/>
              </a:lnSpc>
              <a:buFont typeface="+mj-lt"/>
              <a:buAutoNum type="arabicParenR"/>
            </a:pPr>
            <a:r>
              <a:rPr lang="ko-KR" altLang="en-US" dirty="0">
                <a:latin typeface="+mj-lt"/>
              </a:rPr>
              <a:t>지역 내 특수학교 및 학급과의 </a:t>
            </a:r>
            <a:r>
              <a:rPr lang="ko-KR" altLang="en-US" b="1" dirty="0">
                <a:highlight>
                  <a:srgbClr val="F26A69"/>
                </a:highlight>
                <a:latin typeface="+mj-lt"/>
              </a:rPr>
              <a:t>직업재활네트워크</a:t>
            </a:r>
            <a:r>
              <a:rPr lang="ko-KR" altLang="en-US" b="1" dirty="0">
                <a:latin typeface="+mj-lt"/>
              </a:rPr>
              <a:t>를 통해 지역사회 내 장애인 학생들의</a:t>
            </a:r>
            <a:endParaRPr lang="en-US" altLang="ko-KR" b="1" dirty="0">
              <a:latin typeface="+mj-lt"/>
            </a:endParaRPr>
          </a:p>
          <a:p>
            <a:pPr algn="just">
              <a:lnSpc>
                <a:spcPct val="160000"/>
              </a:lnSpc>
            </a:pPr>
            <a:r>
              <a:rPr lang="en-US" altLang="ko-KR" dirty="0">
                <a:latin typeface="+mj-lt"/>
              </a:rPr>
              <a:t>  </a:t>
            </a:r>
            <a:r>
              <a:rPr lang="ko-KR" altLang="en-US" dirty="0">
                <a:latin typeface="+mj-lt"/>
              </a:rPr>
              <a:t> 학교에서 사회로의 </a:t>
            </a:r>
            <a:r>
              <a:rPr lang="ko-KR" altLang="en-US" b="1" dirty="0">
                <a:highlight>
                  <a:srgbClr val="F26A69"/>
                </a:highlight>
                <a:latin typeface="+mj-lt"/>
              </a:rPr>
              <a:t>전환</a:t>
            </a:r>
            <a:r>
              <a:rPr lang="ko-KR" altLang="en-US" dirty="0">
                <a:latin typeface="+mj-lt"/>
              </a:rPr>
              <a:t>을 유도함</a:t>
            </a:r>
            <a:r>
              <a:rPr lang="en-US" altLang="ko-KR" dirty="0">
                <a:latin typeface="+mj-lt"/>
              </a:rPr>
              <a:t>.</a:t>
            </a:r>
            <a:endParaRPr lang="ko-KR" altLang="en-US" dirty="0">
              <a:latin typeface="+mj-lt"/>
            </a:endParaRPr>
          </a:p>
          <a:p>
            <a:pPr marL="342900" indent="-342900" algn="just">
              <a:lnSpc>
                <a:spcPct val="160000"/>
              </a:lnSpc>
              <a:buFont typeface="+mj-lt"/>
              <a:buAutoNum type="arabicParenR" startAt="3"/>
            </a:pPr>
            <a:r>
              <a:rPr lang="ko-KR" altLang="en-US" dirty="0"/>
              <a:t>장애인이 지역사회에 </a:t>
            </a:r>
            <a:r>
              <a:rPr lang="ko-KR" altLang="en-US" b="1" dirty="0">
                <a:highlight>
                  <a:srgbClr val="F26A69"/>
                </a:highlight>
              </a:rPr>
              <a:t>사회적 기여</a:t>
            </a:r>
            <a:r>
              <a:rPr lang="ko-KR" altLang="en-US" dirty="0"/>
              <a:t>를 함</a:t>
            </a:r>
            <a:r>
              <a:rPr lang="en-US" altLang="ko-KR" b="1" dirty="0"/>
              <a:t>.</a:t>
            </a:r>
          </a:p>
          <a:p>
            <a:pPr algn="just">
              <a:lnSpc>
                <a:spcPct val="160000"/>
              </a:lnSpc>
            </a:pPr>
            <a:endParaRPr lang="ko-KR" altLang="en-US" dirty="0">
              <a:effectLst/>
              <a:latin typeface="+mj-lt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9337" y="981823"/>
            <a:ext cx="659334" cy="65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6375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209302" y="1402485"/>
            <a:ext cx="7286540" cy="4053029"/>
            <a:chOff x="514589" y="2864406"/>
            <a:chExt cx="2607989" cy="1819173"/>
          </a:xfrm>
        </p:grpSpPr>
        <p:sp>
          <p:nvSpPr>
            <p:cNvPr id="12" name="사다리꼴 11"/>
            <p:cNvSpPr/>
            <p:nvPr/>
          </p:nvSpPr>
          <p:spPr>
            <a:xfrm rot="21089570">
              <a:off x="2377206" y="3125893"/>
              <a:ext cx="464468" cy="1044075"/>
            </a:xfrm>
            <a:prstGeom prst="trapezoid">
              <a:avLst/>
            </a:prstGeom>
            <a:solidFill>
              <a:srgbClr val="EEB4A0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자유형 45"/>
            <p:cNvSpPr/>
            <p:nvPr/>
          </p:nvSpPr>
          <p:spPr>
            <a:xfrm>
              <a:off x="704630" y="2991332"/>
              <a:ext cx="2417948" cy="1692247"/>
            </a:xfrm>
            <a:custGeom>
              <a:avLst/>
              <a:gdLst>
                <a:gd name="connsiteX0" fmla="*/ 0 w 8227443"/>
                <a:gd name="connsiteY0" fmla="*/ 0 h 4274812"/>
                <a:gd name="connsiteX1" fmla="*/ 8227443 w 8227443"/>
                <a:gd name="connsiteY1" fmla="*/ 0 h 4274812"/>
                <a:gd name="connsiteX2" fmla="*/ 8227443 w 8227443"/>
                <a:gd name="connsiteY2" fmla="*/ 3443627 h 4274812"/>
                <a:gd name="connsiteX3" fmla="*/ 7036903 w 8227443"/>
                <a:gd name="connsiteY3" fmla="*/ 3443627 h 4274812"/>
                <a:gd name="connsiteX4" fmla="*/ 6205718 w 8227443"/>
                <a:gd name="connsiteY4" fmla="*/ 4274812 h 4274812"/>
                <a:gd name="connsiteX5" fmla="*/ 6205718 w 8227443"/>
                <a:gd name="connsiteY5" fmla="*/ 3443627 h 4274812"/>
                <a:gd name="connsiteX6" fmla="*/ 0 w 8227443"/>
                <a:gd name="connsiteY6" fmla="*/ 3443627 h 427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27443" h="4274812">
                  <a:moveTo>
                    <a:pt x="0" y="0"/>
                  </a:moveTo>
                  <a:lnTo>
                    <a:pt x="8227443" y="0"/>
                  </a:lnTo>
                  <a:lnTo>
                    <a:pt x="8227443" y="3443627"/>
                  </a:lnTo>
                  <a:lnTo>
                    <a:pt x="7036903" y="3443627"/>
                  </a:lnTo>
                  <a:lnTo>
                    <a:pt x="6205718" y="4274812"/>
                  </a:lnTo>
                  <a:lnTo>
                    <a:pt x="6205718" y="3443627"/>
                  </a:lnTo>
                  <a:lnTo>
                    <a:pt x="0" y="3443627"/>
                  </a:lnTo>
                  <a:close/>
                </a:path>
              </a:pathLst>
            </a:cu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7" name="사다리꼴 46"/>
            <p:cNvSpPr/>
            <p:nvPr/>
          </p:nvSpPr>
          <p:spPr>
            <a:xfrm rot="21433865">
              <a:off x="514589" y="2864406"/>
              <a:ext cx="1273327" cy="339597"/>
            </a:xfrm>
            <a:prstGeom prst="trapezoid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800" dirty="0">
                  <a:ea typeface="문체부 쓰기 정체" panose="02030609000101010101" pitchFamily="17" charset="-127"/>
                </a:rPr>
                <a:t>사례 분석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569918" y="2649717"/>
            <a:ext cx="50962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 dirty="0">
                <a:solidFill>
                  <a:srgbClr val="002060"/>
                </a:solidFill>
                <a:latin typeface="제주한라산" panose="02000300000000000000" pitchFamily="2" charset="-127"/>
                <a:ea typeface="문체부 쓰기 정체" panose="02030609000101010101" pitchFamily="17" charset="-127"/>
              </a:rPr>
              <a:t>장점 </a:t>
            </a:r>
            <a:r>
              <a:rPr lang="en-US" altLang="ko-KR" sz="7200" b="1" dirty="0">
                <a:solidFill>
                  <a:srgbClr val="002060"/>
                </a:solidFill>
                <a:latin typeface="제주한라산" panose="02000300000000000000" pitchFamily="2" charset="-127"/>
                <a:ea typeface="문체부 쓰기 정체" panose="02030609000101010101" pitchFamily="17" charset="-127"/>
              </a:rPr>
              <a:t>&amp; </a:t>
            </a:r>
            <a:r>
              <a:rPr lang="ko-KR" altLang="en-US" sz="7200" b="1" dirty="0">
                <a:solidFill>
                  <a:srgbClr val="002060"/>
                </a:solidFill>
                <a:latin typeface="제주한라산" panose="02000300000000000000" pitchFamily="2" charset="-127"/>
                <a:ea typeface="문체부 쓰기 정체" panose="02030609000101010101" pitchFamily="17" charset="-127"/>
              </a:rPr>
              <a:t>단점</a:t>
            </a:r>
          </a:p>
        </p:txBody>
      </p:sp>
    </p:spTree>
    <p:extLst>
      <p:ext uri="{BB962C8B-B14F-4D97-AF65-F5344CB8AC3E}">
        <p14:creationId xmlns:p14="http://schemas.microsoft.com/office/powerpoint/2010/main" val="19835259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73100" y="866054"/>
            <a:ext cx="10845800" cy="5405292"/>
          </a:xfrm>
          <a:prstGeom prst="rect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572035" y="948884"/>
            <a:ext cx="1107996" cy="646331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dirty="0">
                <a:ln>
                  <a:solidFill>
                    <a:srgbClr val="FF5A54">
                      <a:alpha val="0"/>
                    </a:srgbClr>
                  </a:solidFill>
                </a:ln>
                <a:latin typeface="210 콤퓨타세탁 L" panose="02020603020101020101" pitchFamily="18" charset="-127"/>
                <a:ea typeface="문체부 쓰기 정체" panose="02030609000101010101" pitchFamily="17" charset="-127"/>
              </a:rPr>
              <a:t>장점</a:t>
            </a:r>
          </a:p>
        </p:txBody>
      </p:sp>
      <p:cxnSp>
        <p:nvCxnSpPr>
          <p:cNvPr id="10" name="직선 연결선 9"/>
          <p:cNvCxnSpPr>
            <a:cxnSpLocks/>
          </p:cNvCxnSpPr>
          <p:nvPr/>
        </p:nvCxnSpPr>
        <p:spPr>
          <a:xfrm>
            <a:off x="1649781" y="1595215"/>
            <a:ext cx="952504" cy="0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그룹 43"/>
          <p:cNvGrpSpPr/>
          <p:nvPr/>
        </p:nvGrpSpPr>
        <p:grpSpPr>
          <a:xfrm>
            <a:off x="5906086" y="6109504"/>
            <a:ext cx="359188" cy="359188"/>
            <a:chOff x="5916405" y="5665004"/>
            <a:chExt cx="359188" cy="359188"/>
          </a:xfrm>
        </p:grpSpPr>
        <p:sp>
          <p:nvSpPr>
            <p:cNvPr id="45" name="타원 44"/>
            <p:cNvSpPr/>
            <p:nvPr/>
          </p:nvSpPr>
          <p:spPr>
            <a:xfrm>
              <a:off x="5916405" y="5665004"/>
              <a:ext cx="359188" cy="359188"/>
            </a:xfrm>
            <a:prstGeom prst="ellipse">
              <a:avLst/>
            </a:prstGeom>
            <a:solidFill>
              <a:srgbClr val="F0F0F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1/2 액자 48"/>
            <p:cNvSpPr/>
            <p:nvPr/>
          </p:nvSpPr>
          <p:spPr>
            <a:xfrm rot="13460517">
              <a:off x="6016910" y="5747943"/>
              <a:ext cx="153417" cy="153417"/>
            </a:xfrm>
            <a:prstGeom prst="halfFrame">
              <a:avLst>
                <a:gd name="adj1" fmla="val 4613"/>
                <a:gd name="adj2" fmla="val 5269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917508" y="1736161"/>
            <a:ext cx="594741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arenR"/>
            </a:pPr>
            <a:r>
              <a:rPr lang="ko-KR" altLang="en-US" sz="2200" dirty="0"/>
              <a:t>사례관리를 통한 </a:t>
            </a:r>
            <a:r>
              <a:rPr lang="ko-KR" altLang="en-US" sz="2200" b="1" dirty="0">
                <a:highlight>
                  <a:srgbClr val="FFFF00"/>
                </a:highlight>
              </a:rPr>
              <a:t>직무적합성 평가</a:t>
            </a:r>
            <a:r>
              <a:rPr lang="ko-KR" altLang="en-US" sz="2200" dirty="0"/>
              <a:t>를 통해 적합한 직무배치</a:t>
            </a:r>
            <a:r>
              <a:rPr lang="en-US" altLang="ko-KR" sz="2200" dirty="0"/>
              <a:t>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arenR"/>
            </a:pPr>
            <a:r>
              <a:rPr lang="ko-KR" altLang="en-US" sz="2200" dirty="0"/>
              <a:t>발달장애인이 고령사회에 맞는  </a:t>
            </a:r>
            <a:endParaRPr lang="en-US" altLang="ko-KR" sz="2200" dirty="0"/>
          </a:p>
          <a:p>
            <a:pPr>
              <a:lnSpc>
                <a:spcPct val="250000"/>
              </a:lnSpc>
            </a:pPr>
            <a:r>
              <a:rPr lang="en-US" altLang="ko-KR" sz="2200" dirty="0"/>
              <a:t>    </a:t>
            </a:r>
            <a:r>
              <a:rPr lang="ko-KR" altLang="en-US" sz="2200" dirty="0"/>
              <a:t> </a:t>
            </a:r>
            <a:r>
              <a:rPr lang="ko-KR" altLang="en-US" sz="2200" b="1" dirty="0">
                <a:highlight>
                  <a:srgbClr val="FFFF00"/>
                </a:highlight>
              </a:rPr>
              <a:t>사회적기여</a:t>
            </a:r>
            <a:r>
              <a:rPr lang="ko-KR" altLang="en-US" sz="2200" dirty="0"/>
              <a:t>를 할 수 있는 일자리 제공</a:t>
            </a:r>
            <a:r>
              <a:rPr lang="en-US" altLang="ko-KR" sz="2200" dirty="0"/>
              <a:t>.</a:t>
            </a:r>
            <a:endParaRPr lang="ko-KR" altLang="en-US" sz="2200" dirty="0"/>
          </a:p>
          <a:p>
            <a:pPr marL="457200" indent="-457200">
              <a:lnSpc>
                <a:spcPct val="250000"/>
              </a:lnSpc>
              <a:buFont typeface="+mj-lt"/>
              <a:buAutoNum type="arabicParenR" startAt="3"/>
            </a:pPr>
            <a:r>
              <a:rPr lang="ko-KR" altLang="en-US" sz="2200" b="1" dirty="0">
                <a:highlight>
                  <a:srgbClr val="FFFF00"/>
                </a:highlight>
              </a:rPr>
              <a:t>지역사회 통합고용</a:t>
            </a:r>
            <a:r>
              <a:rPr lang="ko-KR" altLang="en-US" sz="2200" dirty="0"/>
              <a:t>의  취업으로 연계 가능</a:t>
            </a:r>
            <a:r>
              <a:rPr lang="en-US" altLang="ko-KR" sz="2200" dirty="0"/>
              <a:t>.</a:t>
            </a:r>
            <a:endParaRPr lang="ko-KR" altLang="en-US" sz="2200" dirty="0"/>
          </a:p>
          <a:p>
            <a:pPr>
              <a:lnSpc>
                <a:spcPct val="200000"/>
              </a:lnSpc>
            </a:pPr>
            <a:endParaRPr lang="ko-KR" altLang="en-US" sz="2200" dirty="0"/>
          </a:p>
        </p:txBody>
      </p:sp>
      <p:sp>
        <p:nvSpPr>
          <p:cNvPr id="37" name="TextBox 36"/>
          <p:cNvSpPr txBox="1"/>
          <p:nvPr/>
        </p:nvSpPr>
        <p:spPr>
          <a:xfrm flipH="1">
            <a:off x="8879295" y="3909704"/>
            <a:ext cx="1072810" cy="33855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rgbClr val="FF5A54">
                      <a:alpha val="0"/>
                    </a:srgbClr>
                  </a:solidFill>
                </a:ln>
                <a:solidFill>
                  <a:srgbClr val="F3F3F3"/>
                </a:solidFill>
                <a:latin typeface="210 콤퓨타세탁 B" panose="02020603020101020101" pitchFamily="18" charset="-127"/>
                <a:ea typeface="210 콤퓨타세탁 B" panose="02020603020101020101" pitchFamily="18" charset="-127"/>
              </a:rPr>
              <a:t>57.20</a:t>
            </a:r>
            <a:endParaRPr lang="ko-KR" altLang="en-US" sz="1600" dirty="0">
              <a:ln>
                <a:solidFill>
                  <a:srgbClr val="FF5A54">
                    <a:alpha val="0"/>
                  </a:srgbClr>
                </a:solidFill>
              </a:ln>
              <a:solidFill>
                <a:srgbClr val="F3F3F3"/>
              </a:solidFill>
              <a:latin typeface="210 콤퓨타세탁 B" panose="02020603020101020101" pitchFamily="18" charset="-127"/>
              <a:ea typeface="210 콤퓨타세탁 B" panose="02020603020101020101" pitchFamily="18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 flipH="1">
            <a:off x="8431713" y="4390724"/>
            <a:ext cx="1072810" cy="33855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rgbClr val="FF5A54">
                      <a:alpha val="0"/>
                    </a:srgbClr>
                  </a:solidFill>
                </a:ln>
                <a:solidFill>
                  <a:srgbClr val="F3F3F3"/>
                </a:solidFill>
                <a:latin typeface="210 콤퓨타세탁 B" panose="02020603020101020101" pitchFamily="18" charset="-127"/>
                <a:ea typeface="210 콤퓨타세탁 B" panose="02020603020101020101" pitchFamily="18" charset="-127"/>
              </a:rPr>
              <a:t>49.50</a:t>
            </a:r>
            <a:endParaRPr lang="ko-KR" altLang="en-US" sz="1600" dirty="0">
              <a:ln>
                <a:solidFill>
                  <a:srgbClr val="FF5A54">
                    <a:alpha val="0"/>
                  </a:srgbClr>
                </a:solidFill>
              </a:ln>
              <a:solidFill>
                <a:srgbClr val="F3F3F3"/>
              </a:solidFill>
              <a:latin typeface="210 콤퓨타세탁 B" panose="02020603020101020101" pitchFamily="18" charset="-127"/>
              <a:ea typeface="210 콤퓨타세탁 B" panose="02020603020101020101" pitchFamily="18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 flipH="1">
            <a:off x="7771655" y="4880529"/>
            <a:ext cx="1079539" cy="33855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rgbClr val="FF5A54">
                      <a:alpha val="0"/>
                    </a:srgbClr>
                  </a:solidFill>
                </a:ln>
                <a:solidFill>
                  <a:srgbClr val="F3F3F3"/>
                </a:solidFill>
                <a:latin typeface="210 콤퓨타세탁 B" panose="02020603020101020101" pitchFamily="18" charset="-127"/>
                <a:ea typeface="210 콤퓨타세탁 B" panose="02020603020101020101" pitchFamily="18" charset="-127"/>
              </a:rPr>
              <a:t>37.50</a:t>
            </a:r>
            <a:endParaRPr lang="ko-KR" altLang="en-US" sz="1600" dirty="0">
              <a:ln>
                <a:solidFill>
                  <a:srgbClr val="FF5A54">
                    <a:alpha val="0"/>
                  </a:srgbClr>
                </a:solidFill>
              </a:ln>
              <a:solidFill>
                <a:srgbClr val="F3F3F3"/>
              </a:solidFill>
              <a:latin typeface="210 콤퓨타세탁 B" panose="02020603020101020101" pitchFamily="18" charset="-127"/>
              <a:ea typeface="210 콤퓨타세탁 B" panose="02020603020101020101" pitchFamily="18" charset="-127"/>
            </a:endParaRPr>
          </a:p>
        </p:txBody>
      </p:sp>
      <p:grpSp>
        <p:nvGrpSpPr>
          <p:cNvPr id="60" name="그룹 59"/>
          <p:cNvGrpSpPr/>
          <p:nvPr/>
        </p:nvGrpSpPr>
        <p:grpSpPr>
          <a:xfrm>
            <a:off x="7224832" y="2048121"/>
            <a:ext cx="609986" cy="3432283"/>
            <a:chOff x="7549131" y="2985833"/>
            <a:chExt cx="456705" cy="2229429"/>
          </a:xfrm>
        </p:grpSpPr>
        <p:sp>
          <p:nvSpPr>
            <p:cNvPr id="61" name="모서리가 둥근 직사각형 63"/>
            <p:cNvSpPr/>
            <p:nvPr/>
          </p:nvSpPr>
          <p:spPr>
            <a:xfrm>
              <a:off x="7549131" y="3014000"/>
              <a:ext cx="456704" cy="2181626"/>
            </a:xfrm>
            <a:prstGeom prst="roundRect">
              <a:avLst>
                <a:gd name="adj" fmla="val 29144"/>
              </a:avLst>
            </a:prstGeom>
            <a:solidFill>
              <a:srgbClr val="F26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타원 61"/>
            <p:cNvSpPr/>
            <p:nvPr/>
          </p:nvSpPr>
          <p:spPr>
            <a:xfrm>
              <a:off x="7549132" y="4945463"/>
              <a:ext cx="456704" cy="269799"/>
            </a:xfrm>
            <a:prstGeom prst="ellipse">
              <a:avLst/>
            </a:prstGeom>
            <a:solidFill>
              <a:srgbClr val="F26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타원 62"/>
            <p:cNvSpPr/>
            <p:nvPr/>
          </p:nvSpPr>
          <p:spPr>
            <a:xfrm>
              <a:off x="7549131" y="2985833"/>
              <a:ext cx="456704" cy="269799"/>
            </a:xfrm>
            <a:prstGeom prst="ellipse">
              <a:avLst/>
            </a:prstGeom>
            <a:solidFill>
              <a:srgbClr val="F692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4" name="그룹 63"/>
          <p:cNvGrpSpPr/>
          <p:nvPr/>
        </p:nvGrpSpPr>
        <p:grpSpPr>
          <a:xfrm>
            <a:off x="8529978" y="3461656"/>
            <a:ext cx="579906" cy="2018747"/>
            <a:chOff x="7549131" y="3402553"/>
            <a:chExt cx="456705" cy="1812709"/>
          </a:xfrm>
        </p:grpSpPr>
        <p:sp>
          <p:nvSpPr>
            <p:cNvPr id="65" name="모서리가 둥근 직사각형 67"/>
            <p:cNvSpPr/>
            <p:nvPr/>
          </p:nvSpPr>
          <p:spPr>
            <a:xfrm>
              <a:off x="7549131" y="3436446"/>
              <a:ext cx="456704" cy="1759180"/>
            </a:xfrm>
            <a:prstGeom prst="roundRect">
              <a:avLst>
                <a:gd name="adj" fmla="val 29144"/>
              </a:avLst>
            </a:prstGeom>
            <a:solidFill>
              <a:srgbClr val="FEEA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타원 65"/>
            <p:cNvSpPr/>
            <p:nvPr/>
          </p:nvSpPr>
          <p:spPr>
            <a:xfrm>
              <a:off x="7549132" y="4945463"/>
              <a:ext cx="456704" cy="269799"/>
            </a:xfrm>
            <a:prstGeom prst="ellipse">
              <a:avLst/>
            </a:prstGeom>
            <a:solidFill>
              <a:srgbClr val="FEEA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타원 66"/>
            <p:cNvSpPr/>
            <p:nvPr/>
          </p:nvSpPr>
          <p:spPr>
            <a:xfrm>
              <a:off x="7549131" y="3402553"/>
              <a:ext cx="456704" cy="269799"/>
            </a:xfrm>
            <a:prstGeom prst="ellipse">
              <a:avLst/>
            </a:prstGeom>
            <a:solidFill>
              <a:srgbClr val="FDF1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8" name="그룹 67"/>
          <p:cNvGrpSpPr/>
          <p:nvPr/>
        </p:nvGrpSpPr>
        <p:grpSpPr>
          <a:xfrm>
            <a:off x="9741603" y="4241186"/>
            <a:ext cx="549315" cy="1208988"/>
            <a:chOff x="7549131" y="3890720"/>
            <a:chExt cx="456705" cy="1324542"/>
          </a:xfrm>
        </p:grpSpPr>
        <p:sp>
          <p:nvSpPr>
            <p:cNvPr id="69" name="모서리가 둥근 직사각형 71"/>
            <p:cNvSpPr/>
            <p:nvPr/>
          </p:nvSpPr>
          <p:spPr>
            <a:xfrm>
              <a:off x="7549131" y="3919654"/>
              <a:ext cx="456704" cy="1275971"/>
            </a:xfrm>
            <a:prstGeom prst="roundRect">
              <a:avLst>
                <a:gd name="adj" fmla="val 29144"/>
              </a:avLst>
            </a:prstGeom>
            <a:solidFill>
              <a:srgbClr val="1D8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타원 69"/>
            <p:cNvSpPr/>
            <p:nvPr/>
          </p:nvSpPr>
          <p:spPr>
            <a:xfrm>
              <a:off x="7549132" y="4945463"/>
              <a:ext cx="456704" cy="269799"/>
            </a:xfrm>
            <a:prstGeom prst="ellipse">
              <a:avLst/>
            </a:prstGeom>
            <a:solidFill>
              <a:srgbClr val="1D8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타원 70"/>
            <p:cNvSpPr/>
            <p:nvPr/>
          </p:nvSpPr>
          <p:spPr>
            <a:xfrm>
              <a:off x="7549131" y="3890720"/>
              <a:ext cx="456704" cy="235264"/>
            </a:xfrm>
            <a:prstGeom prst="ellipse">
              <a:avLst/>
            </a:prstGeom>
            <a:solidFill>
              <a:srgbClr val="27B7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80" name="그룹 79"/>
          <p:cNvGrpSpPr/>
          <p:nvPr/>
        </p:nvGrpSpPr>
        <p:grpSpPr>
          <a:xfrm>
            <a:off x="8380624" y="1096554"/>
            <a:ext cx="2939477" cy="702371"/>
            <a:chOff x="1606274" y="2145367"/>
            <a:chExt cx="2939477" cy="413280"/>
          </a:xfrm>
        </p:grpSpPr>
        <p:sp>
          <p:nvSpPr>
            <p:cNvPr id="81" name="자유형 138"/>
            <p:cNvSpPr/>
            <p:nvPr/>
          </p:nvSpPr>
          <p:spPr>
            <a:xfrm>
              <a:off x="3523800" y="2199819"/>
              <a:ext cx="228849" cy="358828"/>
            </a:xfrm>
            <a:custGeom>
              <a:avLst/>
              <a:gdLst>
                <a:gd name="connsiteX0" fmla="*/ 53180 w 228849"/>
                <a:gd name="connsiteY0" fmla="*/ 0 h 358828"/>
                <a:gd name="connsiteX1" fmla="*/ 217029 w 228849"/>
                <a:gd name="connsiteY1" fmla="*/ 0 h 358828"/>
                <a:gd name="connsiteX2" fmla="*/ 228849 w 228849"/>
                <a:gd name="connsiteY2" fmla="*/ 58550 h 358828"/>
                <a:gd name="connsiteX3" fmla="*/ 37534 w 228849"/>
                <a:gd name="connsiteY3" fmla="*/ 347177 h 358828"/>
                <a:gd name="connsiteX4" fmla="*/ 0 w 228849"/>
                <a:gd name="connsiteY4" fmla="*/ 358828 h 358828"/>
                <a:gd name="connsiteX5" fmla="*/ 34878 w 228849"/>
                <a:gd name="connsiteY5" fmla="*/ 316555 h 358828"/>
                <a:gd name="connsiteX6" fmla="*/ 88375 w 228849"/>
                <a:gd name="connsiteY6" fmla="*/ 141418 h 358828"/>
                <a:gd name="connsiteX7" fmla="*/ 63759 w 228849"/>
                <a:gd name="connsiteY7" fmla="*/ 19490 h 35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849" h="358828">
                  <a:moveTo>
                    <a:pt x="53180" y="0"/>
                  </a:moveTo>
                  <a:lnTo>
                    <a:pt x="217029" y="0"/>
                  </a:lnTo>
                  <a:lnTo>
                    <a:pt x="228849" y="58550"/>
                  </a:lnTo>
                  <a:cubicBezTo>
                    <a:pt x="228849" y="188299"/>
                    <a:pt x="149962" y="299624"/>
                    <a:pt x="37534" y="347177"/>
                  </a:cubicBezTo>
                  <a:lnTo>
                    <a:pt x="0" y="358828"/>
                  </a:lnTo>
                  <a:lnTo>
                    <a:pt x="34878" y="316555"/>
                  </a:lnTo>
                  <a:cubicBezTo>
                    <a:pt x="68653" y="266561"/>
                    <a:pt x="88375" y="206293"/>
                    <a:pt x="88375" y="141418"/>
                  </a:cubicBezTo>
                  <a:cubicBezTo>
                    <a:pt x="88375" y="98168"/>
                    <a:pt x="79610" y="56966"/>
                    <a:pt x="63759" y="19490"/>
                  </a:cubicBezTo>
                  <a:close/>
                </a:path>
              </a:pathLst>
            </a:custGeom>
            <a:solidFill>
              <a:srgbClr val="6F6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모서리가 둥근 직사각형 139"/>
            <p:cNvSpPr/>
            <p:nvPr/>
          </p:nvSpPr>
          <p:spPr>
            <a:xfrm>
              <a:off x="1606274" y="2145367"/>
              <a:ext cx="2939477" cy="251460"/>
            </a:xfrm>
            <a:prstGeom prst="roundRect">
              <a:avLst>
                <a:gd name="adj" fmla="val 50000"/>
              </a:avLst>
            </a:prstGeom>
            <a:solidFill>
              <a:srgbClr val="6F6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711375" y="2166953"/>
              <a:ext cx="2760692" cy="217318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altLang="ko-KR" dirty="0">
                  <a:ln>
                    <a:solidFill>
                      <a:srgbClr val="FF5A54">
                        <a:alpha val="0"/>
                      </a:srgbClr>
                    </a:solidFill>
                  </a:ln>
                  <a:solidFill>
                    <a:srgbClr val="F3F3F3"/>
                  </a:solidFill>
                  <a:latin typeface="210 콤퓨타세탁 R" panose="02020603020101020101" pitchFamily="18" charset="-127"/>
                  <a:ea typeface="210 콤퓨타세탁 R" panose="02020603020101020101" pitchFamily="18" charset="-127"/>
                </a:rPr>
                <a:t>65</a:t>
              </a:r>
              <a:r>
                <a:rPr lang="ko-KR" altLang="en-US" dirty="0">
                  <a:ln>
                    <a:solidFill>
                      <a:srgbClr val="FF5A54">
                        <a:alpha val="0"/>
                      </a:srgbClr>
                    </a:solidFill>
                  </a:ln>
                  <a:solidFill>
                    <a:srgbClr val="F3F3F3"/>
                  </a:solidFill>
                  <a:latin typeface="210 콤퓨타세탁 R" panose="02020603020101020101" pitchFamily="18" charset="-127"/>
                  <a:ea typeface="210 콤퓨타세탁 R" panose="02020603020101020101" pitchFamily="18" charset="-127"/>
                </a:rPr>
                <a:t>세 이상 노인인구 비율</a:t>
              </a:r>
            </a:p>
          </p:txBody>
        </p:sp>
      </p:grp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605" y="1852040"/>
            <a:ext cx="1435681" cy="14356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99398" y="5511496"/>
            <a:ext cx="922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/>
              <a:t>2010</a:t>
            </a:r>
            <a:r>
              <a:rPr lang="ko-KR" altLang="en-US" dirty="0"/>
              <a:t>년</a:t>
            </a:r>
            <a:endParaRPr lang="en-US" altLang="ko-KR" dirty="0"/>
          </a:p>
          <a:p>
            <a:pPr algn="ctr"/>
            <a:r>
              <a:rPr lang="ko-KR" altLang="en-US" dirty="0"/>
              <a:t>과거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75410" y="3722693"/>
            <a:ext cx="850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11.1%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01825" y="5522085"/>
            <a:ext cx="1189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/>
              <a:t>2040</a:t>
            </a:r>
            <a:r>
              <a:rPr lang="ko-KR" altLang="en-US" dirty="0"/>
              <a:t>년</a:t>
            </a:r>
            <a:endParaRPr lang="en-US" altLang="ko-KR" dirty="0"/>
          </a:p>
          <a:p>
            <a:pPr algn="ctr"/>
            <a:r>
              <a:rPr lang="ko-KR" altLang="en-US" dirty="0"/>
              <a:t>미래 예상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54406" y="1685559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32.3%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420252" y="5561347"/>
            <a:ext cx="922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/>
              <a:t>2017</a:t>
            </a:r>
            <a:r>
              <a:rPr lang="ko-KR" altLang="en-US" dirty="0"/>
              <a:t>년</a:t>
            </a:r>
            <a:endParaRPr lang="en-US" altLang="ko-KR" dirty="0"/>
          </a:p>
          <a:p>
            <a:pPr algn="ctr"/>
            <a:r>
              <a:rPr lang="ko-KR" altLang="en-US" dirty="0"/>
              <a:t>현재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75177" y="2986043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13.8%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994792" y="6386490"/>
            <a:ext cx="2525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출처 </a:t>
            </a:r>
            <a:r>
              <a:rPr lang="en-US" altLang="ko-KR" dirty="0"/>
              <a:t>- KOSIS </a:t>
            </a:r>
            <a:r>
              <a:rPr lang="ko-KR" altLang="en-US" dirty="0"/>
              <a:t>통계자료</a:t>
            </a: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17" y="898376"/>
            <a:ext cx="778849" cy="77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22987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73100" y="866054"/>
            <a:ext cx="10845800" cy="5405292"/>
          </a:xfrm>
          <a:prstGeom prst="rect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517018" y="931300"/>
            <a:ext cx="1134136" cy="646331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>
                <a:ln>
                  <a:solidFill>
                    <a:srgbClr val="FF5A54">
                      <a:alpha val="0"/>
                    </a:srgbClr>
                  </a:solidFill>
                </a:ln>
                <a:latin typeface="210 콤퓨타세탁 L" panose="02020603020101020101" pitchFamily="18" charset="-127"/>
                <a:ea typeface="문체부 쓰기 정체" panose="02030609000101010101" pitchFamily="17" charset="-127"/>
              </a:rPr>
              <a:t>단점</a:t>
            </a:r>
          </a:p>
        </p:txBody>
      </p:sp>
      <p:cxnSp>
        <p:nvCxnSpPr>
          <p:cNvPr id="10" name="직선 연결선 9"/>
          <p:cNvCxnSpPr>
            <a:cxnSpLocks/>
          </p:cNvCxnSpPr>
          <p:nvPr/>
        </p:nvCxnSpPr>
        <p:spPr>
          <a:xfrm>
            <a:off x="1632884" y="1577631"/>
            <a:ext cx="876264" cy="0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그룹 43"/>
          <p:cNvGrpSpPr/>
          <p:nvPr/>
        </p:nvGrpSpPr>
        <p:grpSpPr>
          <a:xfrm>
            <a:off x="5906086" y="6109504"/>
            <a:ext cx="359188" cy="359188"/>
            <a:chOff x="5916405" y="5665004"/>
            <a:chExt cx="359188" cy="359188"/>
          </a:xfrm>
        </p:grpSpPr>
        <p:sp>
          <p:nvSpPr>
            <p:cNvPr id="45" name="타원 44"/>
            <p:cNvSpPr/>
            <p:nvPr/>
          </p:nvSpPr>
          <p:spPr>
            <a:xfrm>
              <a:off x="5916405" y="5665004"/>
              <a:ext cx="359188" cy="359188"/>
            </a:xfrm>
            <a:prstGeom prst="ellipse">
              <a:avLst/>
            </a:prstGeom>
            <a:solidFill>
              <a:srgbClr val="F0F0F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1/2 액자 48"/>
            <p:cNvSpPr/>
            <p:nvPr/>
          </p:nvSpPr>
          <p:spPr>
            <a:xfrm rot="13460517">
              <a:off x="6016910" y="5747943"/>
              <a:ext cx="153417" cy="153417"/>
            </a:xfrm>
            <a:prstGeom prst="halfFrame">
              <a:avLst>
                <a:gd name="adj1" fmla="val 4613"/>
                <a:gd name="adj2" fmla="val 5269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직사각형 2"/>
          <p:cNvSpPr/>
          <p:nvPr/>
        </p:nvSpPr>
        <p:spPr>
          <a:xfrm>
            <a:off x="906370" y="1619347"/>
            <a:ext cx="1020571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ko-KR" altLang="en-US" sz="2100" b="1" dirty="0" err="1">
                <a:highlight>
                  <a:srgbClr val="F26A69"/>
                </a:highlight>
                <a:latin typeface="Arial" panose="020B0604020202020204" pitchFamily="34" charset="0"/>
              </a:rPr>
              <a:t>요양보호사</a:t>
            </a:r>
            <a:r>
              <a:rPr lang="ko-KR" altLang="en-US" sz="2100" b="1" dirty="0">
                <a:highlight>
                  <a:srgbClr val="F26A69"/>
                </a:highlight>
                <a:latin typeface="Arial" panose="020B0604020202020204" pitchFamily="34" charset="0"/>
              </a:rPr>
              <a:t> 자격증 미취득시 고용의 어려움</a:t>
            </a:r>
            <a:r>
              <a:rPr lang="ko-KR" altLang="en-US" sz="2100" dirty="0">
                <a:latin typeface="Arial" panose="020B0604020202020204" pitchFamily="34" charset="0"/>
              </a:rPr>
              <a:t>이 있다</a:t>
            </a:r>
            <a:r>
              <a:rPr lang="en-US" altLang="ko-KR" sz="2100" dirty="0">
                <a:latin typeface="Arial" panose="020B0604020202020204" pitchFamily="34" charset="0"/>
              </a:rPr>
              <a:t>.</a:t>
            </a:r>
            <a:r>
              <a:rPr lang="ko-KR" altLang="en-US" sz="2100" dirty="0"/>
              <a:t> </a:t>
            </a:r>
            <a:endParaRPr lang="en-US" altLang="ko-KR" sz="2100" dirty="0"/>
          </a:p>
          <a:p>
            <a:pPr algn="just">
              <a:lnSpc>
                <a:spcPct val="200000"/>
              </a:lnSpc>
            </a:pPr>
            <a:r>
              <a:rPr lang="en-US" altLang="ko-KR" sz="2100" dirty="0">
                <a:latin typeface="Arial" panose="020B0604020202020204" pitchFamily="34" charset="0"/>
              </a:rPr>
              <a:t>    </a:t>
            </a:r>
            <a:r>
              <a:rPr lang="ko-KR" altLang="en-US" dirty="0" err="1">
                <a:latin typeface="Arial" panose="020B0604020202020204" pitchFamily="34" charset="0"/>
              </a:rPr>
              <a:t>요양보호사</a:t>
            </a:r>
            <a:r>
              <a:rPr lang="ko-KR" altLang="en-US" dirty="0">
                <a:latin typeface="Arial" panose="020B0604020202020204" pitchFamily="34" charset="0"/>
              </a:rPr>
              <a:t> 자격증은 </a:t>
            </a:r>
            <a:r>
              <a:rPr lang="ko-KR" altLang="en-US" b="1" dirty="0">
                <a:highlight>
                  <a:srgbClr val="F26A69"/>
                </a:highlight>
                <a:latin typeface="Arial" panose="020B0604020202020204" pitchFamily="34" charset="0"/>
              </a:rPr>
              <a:t>필기시험을 통과</a:t>
            </a:r>
            <a:r>
              <a:rPr lang="ko-KR" altLang="en-US" dirty="0">
                <a:latin typeface="Arial" panose="020B0604020202020204" pitchFamily="34" charset="0"/>
              </a:rPr>
              <a:t>해야 하는데</a:t>
            </a:r>
            <a:r>
              <a:rPr lang="en-US" altLang="ko-KR" dirty="0">
                <a:latin typeface="Arial" panose="020B0604020202020204" pitchFamily="34" charset="0"/>
              </a:rPr>
              <a:t>, </a:t>
            </a:r>
          </a:p>
          <a:p>
            <a:pPr algn="just">
              <a:lnSpc>
                <a:spcPct val="200000"/>
              </a:lnSpc>
            </a:pPr>
            <a:r>
              <a:rPr lang="en-US" altLang="ko-KR" dirty="0">
                <a:latin typeface="Arial" panose="020B0604020202020204" pitchFamily="34" charset="0"/>
              </a:rPr>
              <a:t>    </a:t>
            </a:r>
            <a:r>
              <a:rPr lang="ko-KR" altLang="en-US" dirty="0">
                <a:latin typeface="Arial" panose="020B0604020202020204" pitchFamily="34" charset="0"/>
              </a:rPr>
              <a:t>발달장애인에게 필기시험 학습의 지원을 하지 않아서 취득에 어려움이 있다</a:t>
            </a:r>
            <a:r>
              <a:rPr lang="en-US" altLang="ko-KR" dirty="0">
                <a:latin typeface="Arial" panose="020B0604020202020204" pitchFamily="34" charset="0"/>
              </a:rPr>
              <a:t>.</a:t>
            </a:r>
            <a:endParaRPr lang="ko-KR" altLang="en-US" dirty="0"/>
          </a:p>
          <a:p>
            <a:pPr algn="just">
              <a:lnSpc>
                <a:spcPct val="200000"/>
              </a:lnSpc>
            </a:pPr>
            <a:r>
              <a:rPr lang="en-US" altLang="ko-KR" sz="2100" dirty="0">
                <a:latin typeface="Arial" panose="020B0604020202020204" pitchFamily="34" charset="0"/>
              </a:rPr>
              <a:t>2. </a:t>
            </a:r>
            <a:r>
              <a:rPr lang="ko-KR" altLang="en-US" sz="2100" dirty="0">
                <a:latin typeface="Arial" panose="020B0604020202020204" pitchFamily="34" charset="0"/>
              </a:rPr>
              <a:t>직업배치가 요양보호사 </a:t>
            </a:r>
            <a:r>
              <a:rPr lang="en-US" altLang="ko-KR" sz="2100" dirty="0">
                <a:latin typeface="Arial" panose="020B0604020202020204" pitchFamily="34" charset="0"/>
              </a:rPr>
              <a:t>1</a:t>
            </a:r>
            <a:r>
              <a:rPr lang="ko-KR" altLang="en-US" sz="2100" dirty="0">
                <a:latin typeface="Arial" panose="020B0604020202020204" pitchFamily="34" charset="0"/>
              </a:rPr>
              <a:t>가지로 </a:t>
            </a:r>
            <a:r>
              <a:rPr lang="ko-KR" altLang="en-US" sz="2100" b="1" dirty="0">
                <a:highlight>
                  <a:srgbClr val="F26A69"/>
                </a:highlight>
                <a:latin typeface="Arial" panose="020B0604020202020204" pitchFamily="34" charset="0"/>
              </a:rPr>
              <a:t>다양하지 않고</a:t>
            </a:r>
            <a:r>
              <a:rPr lang="en-US" altLang="ko-KR" sz="2100" b="1" dirty="0">
                <a:highlight>
                  <a:srgbClr val="F26A69"/>
                </a:highlight>
                <a:latin typeface="Arial" panose="020B0604020202020204" pitchFamily="34" charset="0"/>
              </a:rPr>
              <a:t>, </a:t>
            </a:r>
            <a:r>
              <a:rPr lang="ko-KR" altLang="en-US" sz="2100" b="1" dirty="0">
                <a:highlight>
                  <a:srgbClr val="F26A69"/>
                </a:highlight>
                <a:latin typeface="Arial" panose="020B0604020202020204" pitchFamily="34" charset="0"/>
              </a:rPr>
              <a:t>직업선택의 폭이 좁아 </a:t>
            </a:r>
            <a:r>
              <a:rPr lang="ko-KR" altLang="en-US" sz="2100" dirty="0">
                <a:latin typeface="Arial" panose="020B0604020202020204" pitchFamily="34" charset="0"/>
              </a:rPr>
              <a:t>직업의 </a:t>
            </a:r>
            <a:endParaRPr lang="en-US" altLang="ko-KR" sz="2100" dirty="0">
              <a:latin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altLang="ko-KR" sz="2100" dirty="0">
                <a:latin typeface="Arial" panose="020B0604020202020204" pitchFamily="34" charset="0"/>
              </a:rPr>
              <a:t>     </a:t>
            </a:r>
            <a:r>
              <a:rPr lang="ko-KR" altLang="en-US" sz="2100" dirty="0">
                <a:latin typeface="Arial" panose="020B0604020202020204" pitchFamily="34" charset="0"/>
              </a:rPr>
              <a:t>다양성에 대한 정보를 제공하지 못한다</a:t>
            </a:r>
            <a:r>
              <a:rPr lang="en-US" altLang="ko-KR" sz="2100" dirty="0">
                <a:latin typeface="Arial" panose="020B0604020202020204" pitchFamily="34" charset="0"/>
              </a:rPr>
              <a:t>. (</a:t>
            </a:r>
            <a:r>
              <a:rPr lang="ko-KR" altLang="en-US" sz="2100" dirty="0">
                <a:latin typeface="Arial" panose="020B0604020202020204" pitchFamily="34" charset="0"/>
              </a:rPr>
              <a:t>직무와 대상자의 한계성</a:t>
            </a:r>
            <a:r>
              <a:rPr lang="en-US" altLang="ko-KR" sz="2100" dirty="0">
                <a:latin typeface="Arial" panose="020B0604020202020204" pitchFamily="34" charset="0"/>
              </a:rPr>
              <a:t>)</a:t>
            </a:r>
            <a:endParaRPr lang="ko-KR" altLang="en-US" sz="2100" dirty="0"/>
          </a:p>
          <a:p>
            <a:pPr algn="just">
              <a:lnSpc>
                <a:spcPct val="200000"/>
              </a:lnSpc>
            </a:pPr>
            <a:r>
              <a:rPr lang="en-US" altLang="ko-KR" sz="2100" dirty="0">
                <a:latin typeface="Arial" panose="020B0604020202020204" pitchFamily="34" charset="0"/>
              </a:rPr>
              <a:t>3. </a:t>
            </a:r>
            <a:r>
              <a:rPr lang="ko-KR" altLang="en-US" sz="2100" b="1" dirty="0">
                <a:highlight>
                  <a:srgbClr val="F26A69"/>
                </a:highlight>
                <a:latin typeface="Arial" panose="020B0604020202020204" pitchFamily="34" charset="0"/>
              </a:rPr>
              <a:t>현장실습을 </a:t>
            </a:r>
            <a:r>
              <a:rPr lang="en-US" altLang="ko-KR" sz="2100" b="1" dirty="0">
                <a:highlight>
                  <a:srgbClr val="F26A69"/>
                </a:highlight>
                <a:latin typeface="Arial" panose="020B0604020202020204" pitchFamily="34" charset="0"/>
              </a:rPr>
              <a:t>1</a:t>
            </a:r>
            <a:r>
              <a:rPr lang="ko-KR" altLang="en-US" sz="2100" b="1" dirty="0">
                <a:highlight>
                  <a:srgbClr val="F26A69"/>
                </a:highlight>
                <a:latin typeface="Arial" panose="020B0604020202020204" pitchFamily="34" charset="0"/>
              </a:rPr>
              <a:t>회</a:t>
            </a:r>
            <a:r>
              <a:rPr lang="ko-KR" altLang="en-US" sz="2100" dirty="0">
                <a:latin typeface="Arial" panose="020B0604020202020204" pitchFamily="34" charset="0"/>
              </a:rPr>
              <a:t> 밖에 진행하지 않아</a:t>
            </a:r>
            <a:r>
              <a:rPr lang="en-US" altLang="ko-KR" sz="2100" dirty="0">
                <a:latin typeface="Arial" panose="020B0604020202020204" pitchFamily="34" charset="0"/>
              </a:rPr>
              <a:t>, </a:t>
            </a:r>
            <a:r>
              <a:rPr lang="ko-KR" altLang="en-US" sz="2100" dirty="0">
                <a:latin typeface="Arial" panose="020B0604020202020204" pitchFamily="34" charset="0"/>
              </a:rPr>
              <a:t>사전 현장 실습의 경험이 부족하여</a:t>
            </a:r>
            <a:endParaRPr lang="en-US" altLang="ko-KR" sz="2100" dirty="0">
              <a:latin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altLang="ko-KR" sz="2100" dirty="0">
                <a:latin typeface="Arial" panose="020B0604020202020204" pitchFamily="34" charset="0"/>
              </a:rPr>
              <a:t>   </a:t>
            </a:r>
            <a:r>
              <a:rPr lang="ko-KR" altLang="en-US" sz="2100" dirty="0">
                <a:latin typeface="Arial" panose="020B0604020202020204" pitchFamily="34" charset="0"/>
              </a:rPr>
              <a:t> </a:t>
            </a:r>
            <a:r>
              <a:rPr lang="ko-KR" altLang="en-US" sz="2100" b="1" dirty="0">
                <a:highlight>
                  <a:srgbClr val="F26A69"/>
                </a:highlight>
                <a:latin typeface="Arial" panose="020B0604020202020204" pitchFamily="34" charset="0"/>
              </a:rPr>
              <a:t>배치기관 적응에 어려움</a:t>
            </a:r>
            <a:r>
              <a:rPr lang="ko-KR" altLang="en-US" sz="2100" dirty="0">
                <a:latin typeface="Arial" panose="020B0604020202020204" pitchFamily="34" charset="0"/>
              </a:rPr>
              <a:t>이 있다</a:t>
            </a:r>
            <a:r>
              <a:rPr lang="en-US" altLang="ko-KR" sz="2100" dirty="0">
                <a:latin typeface="Arial" panose="020B0604020202020204" pitchFamily="34" charset="0"/>
              </a:rPr>
              <a:t>.</a:t>
            </a:r>
            <a:endParaRPr lang="ko-KR" altLang="en-US" sz="2100" dirty="0">
              <a:effectLst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43283" y="939651"/>
            <a:ext cx="840148" cy="84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02421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73100" y="866054"/>
            <a:ext cx="10845800" cy="5405292"/>
          </a:xfrm>
          <a:prstGeom prst="rect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43945" y="897007"/>
            <a:ext cx="3076753" cy="646331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>
                <a:ln>
                  <a:solidFill>
                    <a:srgbClr val="FF5A54">
                      <a:alpha val="0"/>
                    </a:srgbClr>
                  </a:solidFill>
                </a:ln>
                <a:latin typeface="210 콤퓨타세탁 L" panose="02020603020101020101" pitchFamily="18" charset="-127"/>
                <a:ea typeface="문체부 쓰기 정체" panose="02030609000101010101" pitchFamily="17" charset="-127"/>
              </a:rPr>
              <a:t>우리 팀 개입</a:t>
            </a:r>
          </a:p>
        </p:txBody>
      </p:sp>
      <p:cxnSp>
        <p:nvCxnSpPr>
          <p:cNvPr id="10" name="직선 연결선 9"/>
          <p:cNvCxnSpPr>
            <a:cxnSpLocks/>
          </p:cNvCxnSpPr>
          <p:nvPr/>
        </p:nvCxnSpPr>
        <p:spPr>
          <a:xfrm>
            <a:off x="1632884" y="1577631"/>
            <a:ext cx="2656087" cy="0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그룹 43"/>
          <p:cNvGrpSpPr/>
          <p:nvPr/>
        </p:nvGrpSpPr>
        <p:grpSpPr>
          <a:xfrm>
            <a:off x="5906086" y="6109504"/>
            <a:ext cx="359188" cy="359188"/>
            <a:chOff x="5916405" y="5665004"/>
            <a:chExt cx="359188" cy="359188"/>
          </a:xfrm>
        </p:grpSpPr>
        <p:sp>
          <p:nvSpPr>
            <p:cNvPr id="45" name="타원 44"/>
            <p:cNvSpPr/>
            <p:nvPr/>
          </p:nvSpPr>
          <p:spPr>
            <a:xfrm>
              <a:off x="5916405" y="5665004"/>
              <a:ext cx="359188" cy="359188"/>
            </a:xfrm>
            <a:prstGeom prst="ellipse">
              <a:avLst/>
            </a:prstGeom>
            <a:solidFill>
              <a:srgbClr val="F0F0F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1/2 액자 48"/>
            <p:cNvSpPr/>
            <p:nvPr/>
          </p:nvSpPr>
          <p:spPr>
            <a:xfrm rot="13460517">
              <a:off x="6016910" y="5747943"/>
              <a:ext cx="153417" cy="153417"/>
            </a:xfrm>
            <a:prstGeom prst="halfFrame">
              <a:avLst>
                <a:gd name="adj1" fmla="val 4613"/>
                <a:gd name="adj2" fmla="val 5269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1" y="866054"/>
            <a:ext cx="817062" cy="817062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906761" y="1328823"/>
            <a:ext cx="1057002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ko-KR" altLang="en-US" sz="2000" dirty="0">
                <a:latin typeface="+mn-ea"/>
              </a:rPr>
              <a:t>배치기관에 대인서비스 부분의 적응이 어려운 장애인을 대상으로 </a:t>
            </a:r>
            <a:r>
              <a:rPr lang="ko-KR" altLang="en-US" sz="2200" dirty="0">
                <a:highlight>
                  <a:srgbClr val="FFFF00"/>
                </a:highlight>
                <a:latin typeface="+mn-ea"/>
              </a:rPr>
              <a:t>대인관계개선</a:t>
            </a:r>
            <a:endParaRPr lang="en-US" altLang="ko-KR" sz="2200" dirty="0">
              <a:highlight>
                <a:srgbClr val="FFFF00"/>
              </a:highlight>
              <a:latin typeface="+mn-ea"/>
            </a:endParaRPr>
          </a:p>
          <a:p>
            <a:pPr algn="just">
              <a:lnSpc>
                <a:spcPct val="200000"/>
              </a:lnSpc>
            </a:pPr>
            <a:r>
              <a:rPr lang="en-US" altLang="ko-KR" sz="2200" dirty="0">
                <a:latin typeface="+mn-ea"/>
              </a:rPr>
              <a:t>   </a:t>
            </a:r>
            <a:r>
              <a:rPr lang="ko-KR" altLang="en-US" sz="2200" dirty="0">
                <a:latin typeface="+mn-ea"/>
              </a:rPr>
              <a:t> </a:t>
            </a:r>
            <a:r>
              <a:rPr lang="ko-KR" altLang="en-US" sz="2200" dirty="0">
                <a:highlight>
                  <a:srgbClr val="FFFF00"/>
                </a:highlight>
                <a:latin typeface="+mn-ea"/>
              </a:rPr>
              <a:t>프로그램</a:t>
            </a:r>
            <a:r>
              <a:rPr lang="ko-KR" altLang="en-US" sz="2000" dirty="0">
                <a:latin typeface="+mn-ea"/>
              </a:rPr>
              <a:t>을 진행한다</a:t>
            </a:r>
            <a:r>
              <a:rPr lang="en-US" altLang="ko-KR" sz="2000" dirty="0">
                <a:latin typeface="+mn-ea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2. </a:t>
            </a:r>
            <a:r>
              <a:rPr lang="ko-KR" altLang="en-US" sz="2000" dirty="0" err="1">
                <a:latin typeface="+mn-ea"/>
              </a:rPr>
              <a:t>요양보호사</a:t>
            </a:r>
            <a:r>
              <a:rPr lang="ko-KR" altLang="en-US" sz="2000" dirty="0">
                <a:latin typeface="+mn-ea"/>
              </a:rPr>
              <a:t> 자격증을 취득하기 위한 필기시험 학습에 어려움이 있는 내용을 </a:t>
            </a:r>
            <a:r>
              <a:rPr lang="ko-KR" altLang="en-US" sz="2000" dirty="0">
                <a:highlight>
                  <a:srgbClr val="FFFF00"/>
                </a:highlight>
                <a:latin typeface="+mn-ea"/>
              </a:rPr>
              <a:t>쉬운 용어와 </a:t>
            </a:r>
            <a:endParaRPr lang="en-US" altLang="ko-KR" sz="2000" dirty="0">
              <a:highlight>
                <a:srgbClr val="FFFF00"/>
              </a:highlight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     </a:t>
            </a:r>
            <a:r>
              <a:rPr lang="ko-KR" altLang="en-US" sz="2000" dirty="0">
                <a:highlight>
                  <a:srgbClr val="FFFF00"/>
                </a:highlight>
                <a:latin typeface="+mn-ea"/>
              </a:rPr>
              <a:t>표현으로 바꿔서 학습에 도움</a:t>
            </a:r>
            <a:r>
              <a:rPr lang="ko-KR" altLang="en-US" sz="2000" dirty="0">
                <a:latin typeface="+mn-ea"/>
              </a:rPr>
              <a:t>을 주고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>
                <a:highlight>
                  <a:srgbClr val="FFFF00"/>
                </a:highlight>
                <a:latin typeface="+mn-ea"/>
              </a:rPr>
              <a:t>필기시험제도에 장애인을 위한 정당한 편의</a:t>
            </a:r>
            <a:endParaRPr lang="en-US" altLang="ko-KR" sz="2000" dirty="0">
              <a:highlight>
                <a:srgbClr val="FFFF00"/>
              </a:highlight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     </a:t>
            </a:r>
            <a:r>
              <a:rPr lang="ko-KR" altLang="en-US" sz="2000" dirty="0">
                <a:highlight>
                  <a:srgbClr val="FFFF00"/>
                </a:highlight>
                <a:latin typeface="+mn-ea"/>
              </a:rPr>
              <a:t> 마련  제공</a:t>
            </a:r>
            <a:r>
              <a:rPr lang="ko-KR" altLang="en-US" sz="2000" dirty="0">
                <a:latin typeface="+mn-ea"/>
              </a:rPr>
              <a:t> </a:t>
            </a:r>
            <a:endParaRPr lang="en-US" altLang="ko-KR" sz="2000" dirty="0">
              <a:latin typeface="+mn-ea"/>
            </a:endParaRPr>
          </a:p>
          <a:p>
            <a:pPr algn="just">
              <a:lnSpc>
                <a:spcPct val="200000"/>
              </a:lnSpc>
            </a:pPr>
            <a:r>
              <a:rPr lang="en-US" altLang="ko-KR" sz="2000" dirty="0">
                <a:latin typeface="+mn-ea"/>
              </a:rPr>
              <a:t>3. </a:t>
            </a:r>
            <a:r>
              <a:rPr lang="ko-KR" altLang="en-US" sz="2000" dirty="0">
                <a:effectLst/>
                <a:latin typeface="+mn-ea"/>
              </a:rPr>
              <a:t>직무와 대상자의 한계성을 해소하기</a:t>
            </a:r>
            <a:r>
              <a:rPr lang="en-US" altLang="ko-KR" sz="2000" dirty="0">
                <a:effectLst/>
                <a:latin typeface="+mn-ea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ko-KR" altLang="en-US" sz="2000" dirty="0">
                <a:effectLst/>
                <a:latin typeface="+mn-ea"/>
              </a:rPr>
              <a:t>      </a:t>
            </a:r>
            <a:r>
              <a:rPr lang="ko-KR" altLang="en-US" dirty="0">
                <a:latin typeface="+mn-ea"/>
              </a:rPr>
              <a:t>① </a:t>
            </a:r>
            <a:r>
              <a:rPr lang="ko-KR" altLang="en-US" dirty="0">
                <a:effectLst/>
                <a:highlight>
                  <a:srgbClr val="FFFF00"/>
                </a:highlight>
                <a:latin typeface="+mn-ea"/>
              </a:rPr>
              <a:t>직업체험박람회</a:t>
            </a:r>
            <a:r>
              <a:rPr lang="ko-KR" altLang="en-US" dirty="0">
                <a:effectLst/>
                <a:latin typeface="+mn-ea"/>
              </a:rPr>
              <a:t>를 방문한다</a:t>
            </a:r>
            <a:r>
              <a:rPr lang="en-US" altLang="ko-KR" dirty="0">
                <a:effectLst/>
                <a:latin typeface="+mn-ea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US" altLang="ko-KR" dirty="0">
                <a:effectLst/>
                <a:latin typeface="+mn-ea"/>
              </a:rPr>
              <a:t>      ② </a:t>
            </a:r>
            <a:r>
              <a:rPr lang="ko-KR" altLang="en-US" dirty="0">
                <a:effectLst/>
                <a:highlight>
                  <a:srgbClr val="FFFF00"/>
                </a:highlight>
                <a:latin typeface="+mn-ea"/>
              </a:rPr>
              <a:t>장애인 일자리 사업</a:t>
            </a:r>
            <a:r>
              <a:rPr lang="ko-KR" altLang="en-US" dirty="0">
                <a:effectLst/>
                <a:latin typeface="+mn-ea"/>
              </a:rPr>
              <a:t>의 직업과 대상자가 다양한 </a:t>
            </a:r>
            <a:r>
              <a:rPr lang="ko-KR" altLang="en-US" dirty="0">
                <a:latin typeface="+mn-ea"/>
              </a:rPr>
              <a:t>사업을 계획하고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>
                <a:latin typeface="+mn-ea"/>
              </a:rPr>
              <a:t>추진한다</a:t>
            </a:r>
            <a:r>
              <a:rPr lang="en-US" altLang="ko-KR" dirty="0">
                <a:latin typeface="+mn-ea"/>
              </a:rPr>
              <a:t>.</a:t>
            </a:r>
            <a:endParaRPr lang="ko-KR" altLang="en-US" dirty="0"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89527819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자유형 37"/>
          <p:cNvSpPr/>
          <p:nvPr/>
        </p:nvSpPr>
        <p:spPr>
          <a:xfrm rot="5400000">
            <a:off x="4090312" y="2358246"/>
            <a:ext cx="1057830" cy="964293"/>
          </a:xfrm>
          <a:custGeom>
            <a:avLst/>
            <a:gdLst>
              <a:gd name="connsiteX0" fmla="*/ 0 w 955331"/>
              <a:gd name="connsiteY0" fmla="*/ 870857 h 870857"/>
              <a:gd name="connsiteX1" fmla="*/ 0 w 955331"/>
              <a:gd name="connsiteY1" fmla="*/ 0 h 870857"/>
              <a:gd name="connsiteX2" fmla="*/ 235477 w 955331"/>
              <a:gd name="connsiteY2" fmla="*/ 0 h 870857"/>
              <a:gd name="connsiteX3" fmla="*/ 235477 w 955331"/>
              <a:gd name="connsiteY3" fmla="*/ 317691 h 870857"/>
              <a:gd name="connsiteX4" fmla="*/ 955331 w 955331"/>
              <a:gd name="connsiteY4" fmla="*/ 317691 h 870857"/>
              <a:gd name="connsiteX5" fmla="*/ 955331 w 955331"/>
              <a:gd name="connsiteY5" fmla="*/ 553168 h 870857"/>
              <a:gd name="connsiteX6" fmla="*/ 235477 w 955331"/>
              <a:gd name="connsiteY6" fmla="*/ 553168 h 870857"/>
              <a:gd name="connsiteX7" fmla="*/ 235477 w 955331"/>
              <a:gd name="connsiteY7" fmla="*/ 870857 h 87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5331" h="870857">
                <a:moveTo>
                  <a:pt x="0" y="870857"/>
                </a:moveTo>
                <a:lnTo>
                  <a:pt x="0" y="0"/>
                </a:lnTo>
                <a:lnTo>
                  <a:pt x="235477" y="0"/>
                </a:lnTo>
                <a:lnTo>
                  <a:pt x="235477" y="317691"/>
                </a:lnTo>
                <a:lnTo>
                  <a:pt x="955331" y="317691"/>
                </a:lnTo>
                <a:lnTo>
                  <a:pt x="955331" y="553168"/>
                </a:lnTo>
                <a:lnTo>
                  <a:pt x="235477" y="553168"/>
                </a:lnTo>
                <a:lnTo>
                  <a:pt x="235477" y="870857"/>
                </a:lnTo>
                <a:close/>
              </a:path>
            </a:pathLst>
          </a:custGeom>
          <a:solidFill>
            <a:srgbClr val="FFD9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사다리꼴 13"/>
          <p:cNvSpPr/>
          <p:nvPr/>
        </p:nvSpPr>
        <p:spPr>
          <a:xfrm>
            <a:off x="6162495" y="3896432"/>
            <a:ext cx="1153547" cy="607224"/>
          </a:xfrm>
          <a:prstGeom prst="trapezoid">
            <a:avLst/>
          </a:prstGeom>
          <a:pattFill prst="pct5">
            <a:fgClr>
              <a:schemeClr val="accent2"/>
            </a:fgClr>
            <a:bgClr>
              <a:srgbClr val="EDCEB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현 12"/>
          <p:cNvSpPr/>
          <p:nvPr/>
        </p:nvSpPr>
        <p:spPr>
          <a:xfrm rot="2581736">
            <a:off x="4691200" y="3666073"/>
            <a:ext cx="1039327" cy="1039327"/>
          </a:xfrm>
          <a:prstGeom prst="chord">
            <a:avLst/>
          </a:prstGeom>
          <a:pattFill prst="wdUpDiag">
            <a:fgClr>
              <a:srgbClr val="D7EDE9"/>
            </a:fgClr>
            <a:bgClr>
              <a:srgbClr val="B6DED7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이등변 삼각형 8"/>
          <p:cNvSpPr/>
          <p:nvPr/>
        </p:nvSpPr>
        <p:spPr>
          <a:xfrm rot="1404198">
            <a:off x="6443293" y="1949779"/>
            <a:ext cx="1366132" cy="1177700"/>
          </a:xfrm>
          <a:prstGeom prst="triangle">
            <a:avLst/>
          </a:prstGeom>
          <a:pattFill prst="pct5">
            <a:fgClr>
              <a:srgbClr val="FFC301"/>
            </a:fgClr>
            <a:bgClr>
              <a:srgbClr val="FBEAB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987320" y="2399812"/>
            <a:ext cx="4629458" cy="1938992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12000" spc="300" dirty="0">
                <a:ln w="38100">
                  <a:solidFill>
                    <a:srgbClr val="F26A69"/>
                  </a:solidFill>
                </a:ln>
                <a:solidFill>
                  <a:srgbClr val="FEEAAA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Q&amp;A</a:t>
            </a:r>
          </a:p>
        </p:txBody>
      </p:sp>
      <p:grpSp>
        <p:nvGrpSpPr>
          <p:cNvPr id="33" name="그룹 32"/>
          <p:cNvGrpSpPr/>
          <p:nvPr/>
        </p:nvGrpSpPr>
        <p:grpSpPr>
          <a:xfrm>
            <a:off x="176460" y="5665774"/>
            <a:ext cx="2802001" cy="1256211"/>
            <a:chOff x="176460" y="5665774"/>
            <a:chExt cx="2802001" cy="1256211"/>
          </a:xfrm>
        </p:grpSpPr>
        <p:cxnSp>
          <p:nvCxnSpPr>
            <p:cNvPr id="17" name="직선 연결선 16"/>
            <p:cNvCxnSpPr/>
            <p:nvPr/>
          </p:nvCxnSpPr>
          <p:spPr>
            <a:xfrm rot="19764800">
              <a:off x="405741" y="5971476"/>
              <a:ext cx="2511837" cy="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 rot="19764800">
              <a:off x="319747" y="6293967"/>
              <a:ext cx="2511837" cy="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 rot="19764800">
              <a:off x="241954" y="6611611"/>
              <a:ext cx="2511837" cy="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 rot="19764800">
              <a:off x="176460" y="6921985"/>
              <a:ext cx="2511837" cy="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 rot="19764800" flipV="1">
              <a:off x="409013" y="5665774"/>
              <a:ext cx="2569448" cy="13951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그룹 33"/>
          <p:cNvGrpSpPr/>
          <p:nvPr/>
        </p:nvGrpSpPr>
        <p:grpSpPr>
          <a:xfrm>
            <a:off x="9133860" y="10950"/>
            <a:ext cx="2752356" cy="1265576"/>
            <a:chOff x="9133860" y="10950"/>
            <a:chExt cx="2752356" cy="1265576"/>
          </a:xfrm>
        </p:grpSpPr>
        <p:cxnSp>
          <p:nvCxnSpPr>
            <p:cNvPr id="26" name="직선 연결선 25"/>
            <p:cNvCxnSpPr/>
            <p:nvPr/>
          </p:nvCxnSpPr>
          <p:spPr>
            <a:xfrm rot="19628713">
              <a:off x="9325343" y="317687"/>
              <a:ext cx="2511837" cy="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 rot="19628713">
              <a:off x="9252180" y="643329"/>
              <a:ext cx="2511837" cy="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/>
            <p:cNvCxnSpPr/>
            <p:nvPr/>
          </p:nvCxnSpPr>
          <p:spPr>
            <a:xfrm rot="19628713">
              <a:off x="9187019" y="963803"/>
              <a:ext cx="2511837" cy="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28"/>
            <p:cNvCxnSpPr/>
            <p:nvPr/>
          </p:nvCxnSpPr>
          <p:spPr>
            <a:xfrm rot="19628713">
              <a:off x="9133860" y="1276526"/>
              <a:ext cx="2511837" cy="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/>
            <p:cNvCxnSpPr/>
            <p:nvPr/>
          </p:nvCxnSpPr>
          <p:spPr>
            <a:xfrm rot="19628713" flipV="1">
              <a:off x="9316768" y="10950"/>
              <a:ext cx="2569448" cy="13951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자유형 45"/>
          <p:cNvSpPr/>
          <p:nvPr/>
        </p:nvSpPr>
        <p:spPr>
          <a:xfrm>
            <a:off x="1982363" y="1719291"/>
            <a:ext cx="8227443" cy="4274812"/>
          </a:xfrm>
          <a:custGeom>
            <a:avLst/>
            <a:gdLst>
              <a:gd name="connsiteX0" fmla="*/ 0 w 8227443"/>
              <a:gd name="connsiteY0" fmla="*/ 0 h 4274812"/>
              <a:gd name="connsiteX1" fmla="*/ 8227443 w 8227443"/>
              <a:gd name="connsiteY1" fmla="*/ 0 h 4274812"/>
              <a:gd name="connsiteX2" fmla="*/ 8227443 w 8227443"/>
              <a:gd name="connsiteY2" fmla="*/ 3443627 h 4274812"/>
              <a:gd name="connsiteX3" fmla="*/ 7036903 w 8227443"/>
              <a:gd name="connsiteY3" fmla="*/ 3443627 h 4274812"/>
              <a:gd name="connsiteX4" fmla="*/ 6205718 w 8227443"/>
              <a:gd name="connsiteY4" fmla="*/ 4274812 h 4274812"/>
              <a:gd name="connsiteX5" fmla="*/ 6205718 w 8227443"/>
              <a:gd name="connsiteY5" fmla="*/ 3443627 h 4274812"/>
              <a:gd name="connsiteX6" fmla="*/ 0 w 8227443"/>
              <a:gd name="connsiteY6" fmla="*/ 3443627 h 427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27443" h="4274812">
                <a:moveTo>
                  <a:pt x="0" y="0"/>
                </a:moveTo>
                <a:lnTo>
                  <a:pt x="8227443" y="0"/>
                </a:lnTo>
                <a:lnTo>
                  <a:pt x="8227443" y="3443627"/>
                </a:lnTo>
                <a:lnTo>
                  <a:pt x="7036903" y="3443627"/>
                </a:lnTo>
                <a:lnTo>
                  <a:pt x="6205718" y="4274812"/>
                </a:lnTo>
                <a:lnTo>
                  <a:pt x="6205718" y="3443627"/>
                </a:lnTo>
                <a:lnTo>
                  <a:pt x="0" y="3443627"/>
                </a:lnTo>
                <a:close/>
              </a:path>
            </a:pathLst>
          </a:cu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447443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73100" y="866054"/>
            <a:ext cx="10845800" cy="5405292"/>
          </a:xfrm>
          <a:prstGeom prst="rect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11454" y="967938"/>
            <a:ext cx="1970412" cy="58477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ln>
                  <a:solidFill>
                    <a:srgbClr val="FF5A54">
                      <a:alpha val="0"/>
                    </a:srgbClr>
                  </a:solidFill>
                </a:ln>
                <a:latin typeface="+mj-ea"/>
                <a:ea typeface="+mj-ea"/>
              </a:rPr>
              <a:t>팀원 소개</a:t>
            </a:r>
          </a:p>
        </p:txBody>
      </p:sp>
      <p:cxnSp>
        <p:nvCxnSpPr>
          <p:cNvPr id="10" name="직선 연결선 9"/>
          <p:cNvCxnSpPr>
            <a:cxnSpLocks/>
          </p:cNvCxnSpPr>
          <p:nvPr/>
        </p:nvCxnSpPr>
        <p:spPr>
          <a:xfrm>
            <a:off x="902978" y="1552713"/>
            <a:ext cx="1929674" cy="0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그룹 43"/>
          <p:cNvGrpSpPr/>
          <p:nvPr/>
        </p:nvGrpSpPr>
        <p:grpSpPr>
          <a:xfrm>
            <a:off x="725765" y="1076284"/>
            <a:ext cx="359188" cy="359188"/>
            <a:chOff x="5916405" y="5665004"/>
            <a:chExt cx="359188" cy="359188"/>
          </a:xfrm>
        </p:grpSpPr>
        <p:sp>
          <p:nvSpPr>
            <p:cNvPr id="45" name="타원 44"/>
            <p:cNvSpPr/>
            <p:nvPr/>
          </p:nvSpPr>
          <p:spPr>
            <a:xfrm>
              <a:off x="5916405" y="5665004"/>
              <a:ext cx="359188" cy="359188"/>
            </a:xfrm>
            <a:prstGeom prst="ellipse">
              <a:avLst/>
            </a:prstGeom>
            <a:solidFill>
              <a:srgbClr val="F0F0F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1/2 액자 48"/>
            <p:cNvSpPr/>
            <p:nvPr/>
          </p:nvSpPr>
          <p:spPr>
            <a:xfrm rot="13460517">
              <a:off x="6016910" y="5747943"/>
              <a:ext cx="153417" cy="153417"/>
            </a:xfrm>
            <a:prstGeom prst="halfFrame">
              <a:avLst>
                <a:gd name="adj1" fmla="val 4613"/>
                <a:gd name="adj2" fmla="val 5269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4" name="직사각형 53"/>
          <p:cNvSpPr/>
          <p:nvPr/>
        </p:nvSpPr>
        <p:spPr>
          <a:xfrm>
            <a:off x="6760554" y="4498692"/>
            <a:ext cx="3394213" cy="1467184"/>
          </a:xfrm>
          <a:prstGeom prst="rect">
            <a:avLst/>
          </a:prstGeom>
          <a:solidFill>
            <a:schemeClr val="bg1"/>
          </a:solidFill>
          <a:ln w="25400">
            <a:solidFill>
              <a:srgbClr val="1D87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dirty="0">
                <a:solidFill>
                  <a:schemeClr val="tx1"/>
                </a:solidFill>
              </a:rPr>
              <a:t>201628023 </a:t>
            </a:r>
            <a:r>
              <a:rPr lang="ko-KR" altLang="en-US" dirty="0">
                <a:solidFill>
                  <a:schemeClr val="tx1"/>
                </a:solidFill>
              </a:rPr>
              <a:t>황수경</a:t>
            </a:r>
            <a:endParaRPr lang="en-US" altLang="ko-KR" dirty="0">
              <a:solidFill>
                <a:schemeClr val="tx1"/>
              </a:solidFill>
            </a:endParaRPr>
          </a:p>
          <a:p>
            <a:pPr algn="r"/>
            <a:r>
              <a:rPr lang="ko-KR" altLang="en-US" sz="2000" b="1" dirty="0">
                <a:solidFill>
                  <a:schemeClr val="tx1"/>
                </a:solidFill>
              </a:rPr>
              <a:t>자료 정리</a:t>
            </a:r>
            <a:endParaRPr lang="en-US" altLang="ko-KR" sz="2000" b="1" dirty="0">
              <a:solidFill>
                <a:schemeClr val="tx1"/>
              </a:solidFill>
            </a:endParaRPr>
          </a:p>
          <a:p>
            <a:pPr algn="r"/>
            <a:r>
              <a:rPr lang="en-US" altLang="ko-KR" sz="2000" b="1" dirty="0">
                <a:solidFill>
                  <a:schemeClr val="tx1"/>
                </a:solidFill>
              </a:rPr>
              <a:t>PPT </a:t>
            </a:r>
            <a:r>
              <a:rPr lang="ko-KR" altLang="en-US" sz="2000" b="1" dirty="0">
                <a:solidFill>
                  <a:schemeClr val="tx1"/>
                </a:solidFill>
              </a:rPr>
              <a:t>제작 </a:t>
            </a:r>
            <a:endParaRPr lang="en-US" altLang="ko-KR" sz="2000" b="1" dirty="0">
              <a:solidFill>
                <a:schemeClr val="tx1"/>
              </a:solidFill>
            </a:endParaRPr>
          </a:p>
          <a:p>
            <a:pPr algn="r"/>
            <a:r>
              <a:rPr lang="ko-KR" altLang="en-US" sz="2000" b="1" dirty="0">
                <a:solidFill>
                  <a:schemeClr val="tx1"/>
                </a:solidFill>
              </a:rPr>
              <a:t>발표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1944699" y="4498692"/>
            <a:ext cx="3481939" cy="1493196"/>
          </a:xfrm>
          <a:prstGeom prst="rect">
            <a:avLst/>
          </a:prstGeom>
          <a:solidFill>
            <a:schemeClr val="bg1"/>
          </a:solidFill>
          <a:ln w="25400">
            <a:solidFill>
              <a:srgbClr val="F26A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tx1"/>
                </a:solidFill>
              </a:rPr>
              <a:t>201628005 </a:t>
            </a:r>
            <a:r>
              <a:rPr lang="ko-KR" altLang="en-US" dirty="0" err="1">
                <a:solidFill>
                  <a:schemeClr val="tx1"/>
                </a:solidFill>
              </a:rPr>
              <a:t>박혜리</a:t>
            </a:r>
            <a:endParaRPr lang="en-US" altLang="ko-KR" dirty="0">
              <a:solidFill>
                <a:schemeClr val="tx1"/>
              </a:solidFill>
            </a:endParaRPr>
          </a:p>
          <a:p>
            <a:r>
              <a:rPr lang="ko-KR" altLang="en-US" sz="2000" b="1" dirty="0">
                <a:solidFill>
                  <a:schemeClr val="tx1"/>
                </a:solidFill>
              </a:rPr>
              <a:t>사례 분석</a:t>
            </a:r>
            <a:endParaRPr lang="en-US" altLang="ko-KR" sz="2000" b="1" dirty="0">
              <a:solidFill>
                <a:schemeClr val="tx1"/>
              </a:solidFill>
            </a:endParaRPr>
          </a:p>
          <a:p>
            <a:r>
              <a:rPr lang="en-US" altLang="ko-KR" sz="2000" b="1" dirty="0">
                <a:solidFill>
                  <a:schemeClr val="tx1"/>
                </a:solidFill>
              </a:rPr>
              <a:t>PPT </a:t>
            </a:r>
            <a:r>
              <a:rPr lang="ko-KR" altLang="en-US" sz="2000" b="1" dirty="0">
                <a:solidFill>
                  <a:schemeClr val="tx1"/>
                </a:solidFill>
              </a:rPr>
              <a:t>제작</a:t>
            </a:r>
            <a:endParaRPr lang="en-US" altLang="ko-KR" sz="2000" b="1" dirty="0">
              <a:solidFill>
                <a:schemeClr val="tx1"/>
              </a:solidFill>
            </a:endParaRPr>
          </a:p>
          <a:p>
            <a:r>
              <a:rPr lang="ko-KR" altLang="en-US" sz="2000" b="1" dirty="0">
                <a:solidFill>
                  <a:schemeClr val="tx1"/>
                </a:solidFill>
              </a:rPr>
              <a:t>발표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699" y="2012368"/>
            <a:ext cx="3481939" cy="2493809"/>
          </a:xfrm>
          <a:prstGeom prst="rect">
            <a:avLst/>
          </a:prstGeom>
          <a:ln w="25400">
            <a:solidFill>
              <a:srgbClr val="F26A69"/>
            </a:solidFill>
          </a:ln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554" y="2004883"/>
            <a:ext cx="3394213" cy="2493809"/>
          </a:xfrm>
          <a:prstGeom prst="rect">
            <a:avLst/>
          </a:prstGeom>
          <a:ln w="25400">
            <a:solidFill>
              <a:srgbClr val="1D8770"/>
            </a:solidFill>
          </a:ln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354" y="3021416"/>
            <a:ext cx="1156883" cy="115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240500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자유형 37"/>
          <p:cNvSpPr/>
          <p:nvPr/>
        </p:nvSpPr>
        <p:spPr>
          <a:xfrm rot="5400000">
            <a:off x="4090312" y="2358246"/>
            <a:ext cx="1057830" cy="964293"/>
          </a:xfrm>
          <a:custGeom>
            <a:avLst/>
            <a:gdLst>
              <a:gd name="connsiteX0" fmla="*/ 0 w 955331"/>
              <a:gd name="connsiteY0" fmla="*/ 870857 h 870857"/>
              <a:gd name="connsiteX1" fmla="*/ 0 w 955331"/>
              <a:gd name="connsiteY1" fmla="*/ 0 h 870857"/>
              <a:gd name="connsiteX2" fmla="*/ 235477 w 955331"/>
              <a:gd name="connsiteY2" fmla="*/ 0 h 870857"/>
              <a:gd name="connsiteX3" fmla="*/ 235477 w 955331"/>
              <a:gd name="connsiteY3" fmla="*/ 317691 h 870857"/>
              <a:gd name="connsiteX4" fmla="*/ 955331 w 955331"/>
              <a:gd name="connsiteY4" fmla="*/ 317691 h 870857"/>
              <a:gd name="connsiteX5" fmla="*/ 955331 w 955331"/>
              <a:gd name="connsiteY5" fmla="*/ 553168 h 870857"/>
              <a:gd name="connsiteX6" fmla="*/ 235477 w 955331"/>
              <a:gd name="connsiteY6" fmla="*/ 553168 h 870857"/>
              <a:gd name="connsiteX7" fmla="*/ 235477 w 955331"/>
              <a:gd name="connsiteY7" fmla="*/ 870857 h 87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5331" h="870857">
                <a:moveTo>
                  <a:pt x="0" y="870857"/>
                </a:moveTo>
                <a:lnTo>
                  <a:pt x="0" y="0"/>
                </a:lnTo>
                <a:lnTo>
                  <a:pt x="235477" y="0"/>
                </a:lnTo>
                <a:lnTo>
                  <a:pt x="235477" y="317691"/>
                </a:lnTo>
                <a:lnTo>
                  <a:pt x="955331" y="317691"/>
                </a:lnTo>
                <a:lnTo>
                  <a:pt x="955331" y="553168"/>
                </a:lnTo>
                <a:lnTo>
                  <a:pt x="235477" y="553168"/>
                </a:lnTo>
                <a:lnTo>
                  <a:pt x="235477" y="870857"/>
                </a:lnTo>
                <a:close/>
              </a:path>
            </a:pathLst>
          </a:custGeom>
          <a:solidFill>
            <a:srgbClr val="FFD9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사다리꼴 13"/>
          <p:cNvSpPr/>
          <p:nvPr/>
        </p:nvSpPr>
        <p:spPr>
          <a:xfrm>
            <a:off x="6162495" y="3896432"/>
            <a:ext cx="1153547" cy="607224"/>
          </a:xfrm>
          <a:prstGeom prst="trapezoid">
            <a:avLst/>
          </a:prstGeom>
          <a:pattFill prst="pct5">
            <a:fgClr>
              <a:schemeClr val="accent2"/>
            </a:fgClr>
            <a:bgClr>
              <a:srgbClr val="EDCEB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현 12"/>
          <p:cNvSpPr/>
          <p:nvPr/>
        </p:nvSpPr>
        <p:spPr>
          <a:xfrm rot="2581736">
            <a:off x="4691200" y="3666073"/>
            <a:ext cx="1039327" cy="1039327"/>
          </a:xfrm>
          <a:prstGeom prst="chord">
            <a:avLst/>
          </a:prstGeom>
          <a:pattFill prst="wdUpDiag">
            <a:fgClr>
              <a:srgbClr val="D7EDE9"/>
            </a:fgClr>
            <a:bgClr>
              <a:srgbClr val="B6DED7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이등변 삼각형 8"/>
          <p:cNvSpPr/>
          <p:nvPr/>
        </p:nvSpPr>
        <p:spPr>
          <a:xfrm rot="1404198">
            <a:off x="6443293" y="1949779"/>
            <a:ext cx="1366132" cy="1177700"/>
          </a:xfrm>
          <a:prstGeom prst="triangle">
            <a:avLst/>
          </a:prstGeom>
          <a:pattFill prst="pct5">
            <a:fgClr>
              <a:srgbClr val="FFC301"/>
            </a:fgClr>
            <a:bgClr>
              <a:srgbClr val="FBEAB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071075" y="2324889"/>
            <a:ext cx="4014240" cy="1323439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ko-KR" sz="8000" spc="300" dirty="0">
                <a:ln w="38100">
                  <a:solidFill>
                    <a:srgbClr val="F26A69"/>
                  </a:solidFill>
                </a:ln>
                <a:solidFill>
                  <a:srgbClr val="FEEAAA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THANK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65000" y="3438025"/>
            <a:ext cx="2489656" cy="1323439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ko-KR" sz="8000" spc="300" dirty="0">
                <a:ln w="38100">
                  <a:solidFill>
                    <a:srgbClr val="1D8770"/>
                  </a:solidFill>
                </a:ln>
                <a:solidFill>
                  <a:srgbClr val="E7FAEB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YOU</a:t>
            </a:r>
          </a:p>
        </p:txBody>
      </p:sp>
      <p:grpSp>
        <p:nvGrpSpPr>
          <p:cNvPr id="33" name="그룹 32"/>
          <p:cNvGrpSpPr/>
          <p:nvPr/>
        </p:nvGrpSpPr>
        <p:grpSpPr>
          <a:xfrm>
            <a:off x="176460" y="5665774"/>
            <a:ext cx="2802001" cy="1256211"/>
            <a:chOff x="176460" y="5665774"/>
            <a:chExt cx="2802001" cy="1256211"/>
          </a:xfrm>
        </p:grpSpPr>
        <p:cxnSp>
          <p:nvCxnSpPr>
            <p:cNvPr id="17" name="직선 연결선 16"/>
            <p:cNvCxnSpPr/>
            <p:nvPr/>
          </p:nvCxnSpPr>
          <p:spPr>
            <a:xfrm rot="19764800">
              <a:off x="405741" y="5971476"/>
              <a:ext cx="2511837" cy="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 rot="19764800">
              <a:off x="319747" y="6293967"/>
              <a:ext cx="2511837" cy="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 rot="19764800">
              <a:off x="241954" y="6611611"/>
              <a:ext cx="2511837" cy="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 rot="19764800">
              <a:off x="176460" y="6921985"/>
              <a:ext cx="2511837" cy="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 rot="19764800" flipV="1">
              <a:off x="409013" y="5665774"/>
              <a:ext cx="2569448" cy="13951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그룹 33"/>
          <p:cNvGrpSpPr/>
          <p:nvPr/>
        </p:nvGrpSpPr>
        <p:grpSpPr>
          <a:xfrm>
            <a:off x="9133860" y="10950"/>
            <a:ext cx="2752356" cy="1265576"/>
            <a:chOff x="9133860" y="10950"/>
            <a:chExt cx="2752356" cy="1265576"/>
          </a:xfrm>
        </p:grpSpPr>
        <p:cxnSp>
          <p:nvCxnSpPr>
            <p:cNvPr id="26" name="직선 연결선 25"/>
            <p:cNvCxnSpPr/>
            <p:nvPr/>
          </p:nvCxnSpPr>
          <p:spPr>
            <a:xfrm rot="19628713">
              <a:off x="9325343" y="317687"/>
              <a:ext cx="2511837" cy="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 rot="19628713">
              <a:off x="9252180" y="643329"/>
              <a:ext cx="2511837" cy="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/>
            <p:cNvCxnSpPr/>
            <p:nvPr/>
          </p:nvCxnSpPr>
          <p:spPr>
            <a:xfrm rot="19628713">
              <a:off x="9187019" y="963803"/>
              <a:ext cx="2511837" cy="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28"/>
            <p:cNvCxnSpPr/>
            <p:nvPr/>
          </p:nvCxnSpPr>
          <p:spPr>
            <a:xfrm rot="19628713">
              <a:off x="9133860" y="1276526"/>
              <a:ext cx="2511837" cy="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/>
            <p:cNvCxnSpPr/>
            <p:nvPr/>
          </p:nvCxnSpPr>
          <p:spPr>
            <a:xfrm rot="19628713" flipV="1">
              <a:off x="9316768" y="10950"/>
              <a:ext cx="2569448" cy="13951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자유형 45"/>
          <p:cNvSpPr/>
          <p:nvPr/>
        </p:nvSpPr>
        <p:spPr>
          <a:xfrm>
            <a:off x="1982363" y="1719291"/>
            <a:ext cx="8227443" cy="4274812"/>
          </a:xfrm>
          <a:custGeom>
            <a:avLst/>
            <a:gdLst>
              <a:gd name="connsiteX0" fmla="*/ 0 w 8227443"/>
              <a:gd name="connsiteY0" fmla="*/ 0 h 4274812"/>
              <a:gd name="connsiteX1" fmla="*/ 8227443 w 8227443"/>
              <a:gd name="connsiteY1" fmla="*/ 0 h 4274812"/>
              <a:gd name="connsiteX2" fmla="*/ 8227443 w 8227443"/>
              <a:gd name="connsiteY2" fmla="*/ 3443627 h 4274812"/>
              <a:gd name="connsiteX3" fmla="*/ 7036903 w 8227443"/>
              <a:gd name="connsiteY3" fmla="*/ 3443627 h 4274812"/>
              <a:gd name="connsiteX4" fmla="*/ 6205718 w 8227443"/>
              <a:gd name="connsiteY4" fmla="*/ 4274812 h 4274812"/>
              <a:gd name="connsiteX5" fmla="*/ 6205718 w 8227443"/>
              <a:gd name="connsiteY5" fmla="*/ 3443627 h 4274812"/>
              <a:gd name="connsiteX6" fmla="*/ 0 w 8227443"/>
              <a:gd name="connsiteY6" fmla="*/ 3443627 h 427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27443" h="4274812">
                <a:moveTo>
                  <a:pt x="0" y="0"/>
                </a:moveTo>
                <a:lnTo>
                  <a:pt x="8227443" y="0"/>
                </a:lnTo>
                <a:lnTo>
                  <a:pt x="8227443" y="3443627"/>
                </a:lnTo>
                <a:lnTo>
                  <a:pt x="7036903" y="3443627"/>
                </a:lnTo>
                <a:lnTo>
                  <a:pt x="6205718" y="4274812"/>
                </a:lnTo>
                <a:lnTo>
                  <a:pt x="6205718" y="3443627"/>
                </a:lnTo>
                <a:lnTo>
                  <a:pt x="0" y="3443627"/>
                </a:lnTo>
                <a:close/>
              </a:path>
            </a:pathLst>
          </a:cu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48" name="그룹 47"/>
          <p:cNvGrpSpPr/>
          <p:nvPr/>
        </p:nvGrpSpPr>
        <p:grpSpPr>
          <a:xfrm rot="369806">
            <a:off x="4805286" y="1413778"/>
            <a:ext cx="2581596" cy="461665"/>
            <a:chOff x="1633610" y="1293397"/>
            <a:chExt cx="2581596" cy="461665"/>
          </a:xfrm>
        </p:grpSpPr>
        <p:sp>
          <p:nvSpPr>
            <p:cNvPr id="47" name="사다리꼴 46"/>
            <p:cNvSpPr/>
            <p:nvPr/>
          </p:nvSpPr>
          <p:spPr>
            <a:xfrm rot="21064059">
              <a:off x="1633610" y="1347595"/>
              <a:ext cx="2581596" cy="392320"/>
            </a:xfrm>
            <a:prstGeom prst="trapezoid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TextBox 42"/>
            <p:cNvSpPr txBox="1"/>
            <p:nvPr/>
          </p:nvSpPr>
          <p:spPr>
            <a:xfrm rot="21065264">
              <a:off x="1883470" y="1293397"/>
              <a:ext cx="2005677" cy="461665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400" dirty="0">
                  <a:ln>
                    <a:solidFill>
                      <a:srgbClr val="FF5A54">
                        <a:alpha val="0"/>
                      </a:srgbClr>
                    </a:solidFill>
                  </a:ln>
                  <a:solidFill>
                    <a:srgbClr val="F0F0F0"/>
                  </a:solidFill>
                  <a:latin typeface="a가을소풍B" panose="02020600000000000000" pitchFamily="18" charset="-127"/>
                  <a:ea typeface="a가을소풍B" panose="02020600000000000000" pitchFamily="18" charset="-127"/>
                </a:rPr>
                <a:t>2017. 06 . 14</a:t>
              </a:r>
              <a:endParaRPr lang="ko-KR" altLang="en-US" sz="2400" dirty="0">
                <a:ln>
                  <a:solidFill>
                    <a:srgbClr val="FF5A54">
                      <a:alpha val="0"/>
                    </a:srgbClr>
                  </a:solidFill>
                </a:ln>
                <a:solidFill>
                  <a:srgbClr val="F0F0F0"/>
                </a:solidFill>
                <a:latin typeface="a가을소풍B" panose="02020600000000000000" pitchFamily="18" charset="-127"/>
                <a:ea typeface="a가을소풍B" panose="02020600000000000000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57891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15708" y="2838342"/>
            <a:ext cx="2608215" cy="1845237"/>
            <a:chOff x="515708" y="2838342"/>
            <a:chExt cx="2608215" cy="1845237"/>
          </a:xfrm>
        </p:grpSpPr>
        <p:sp>
          <p:nvSpPr>
            <p:cNvPr id="12" name="사다리꼴 11"/>
            <p:cNvSpPr/>
            <p:nvPr/>
          </p:nvSpPr>
          <p:spPr>
            <a:xfrm rot="21089570">
              <a:off x="2377206" y="3125893"/>
              <a:ext cx="464468" cy="1044075"/>
            </a:xfrm>
            <a:prstGeom prst="trapezoid">
              <a:avLst/>
            </a:prstGeom>
            <a:solidFill>
              <a:srgbClr val="EEB4A0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 rot="536208">
              <a:off x="782244" y="3374288"/>
              <a:ext cx="2341679" cy="646331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ko-KR" altLang="en-US" sz="36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oto Sans CJK KR Black" panose="020B0A00000000000000" pitchFamily="34" charset="-127"/>
                  <a:ea typeface="Noto Sans CJK KR Black" panose="020B0A00000000000000" pitchFamily="34" charset="-127"/>
                </a:rPr>
                <a:t>기관 소개</a:t>
              </a:r>
              <a:endParaRPr lang="en-US" altLang="ko-K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endParaRPr>
            </a:p>
          </p:txBody>
        </p:sp>
        <p:sp>
          <p:nvSpPr>
            <p:cNvPr id="46" name="자유형 45"/>
            <p:cNvSpPr/>
            <p:nvPr/>
          </p:nvSpPr>
          <p:spPr>
            <a:xfrm>
              <a:off x="704630" y="2991332"/>
              <a:ext cx="2417948" cy="1692247"/>
            </a:xfrm>
            <a:custGeom>
              <a:avLst/>
              <a:gdLst>
                <a:gd name="connsiteX0" fmla="*/ 0 w 8227443"/>
                <a:gd name="connsiteY0" fmla="*/ 0 h 4274812"/>
                <a:gd name="connsiteX1" fmla="*/ 8227443 w 8227443"/>
                <a:gd name="connsiteY1" fmla="*/ 0 h 4274812"/>
                <a:gd name="connsiteX2" fmla="*/ 8227443 w 8227443"/>
                <a:gd name="connsiteY2" fmla="*/ 3443627 h 4274812"/>
                <a:gd name="connsiteX3" fmla="*/ 7036903 w 8227443"/>
                <a:gd name="connsiteY3" fmla="*/ 3443627 h 4274812"/>
                <a:gd name="connsiteX4" fmla="*/ 6205718 w 8227443"/>
                <a:gd name="connsiteY4" fmla="*/ 4274812 h 4274812"/>
                <a:gd name="connsiteX5" fmla="*/ 6205718 w 8227443"/>
                <a:gd name="connsiteY5" fmla="*/ 3443627 h 4274812"/>
                <a:gd name="connsiteX6" fmla="*/ 0 w 8227443"/>
                <a:gd name="connsiteY6" fmla="*/ 3443627 h 427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27443" h="4274812">
                  <a:moveTo>
                    <a:pt x="0" y="0"/>
                  </a:moveTo>
                  <a:lnTo>
                    <a:pt x="8227443" y="0"/>
                  </a:lnTo>
                  <a:lnTo>
                    <a:pt x="8227443" y="3443627"/>
                  </a:lnTo>
                  <a:lnTo>
                    <a:pt x="7036903" y="3443627"/>
                  </a:lnTo>
                  <a:lnTo>
                    <a:pt x="6205718" y="4274812"/>
                  </a:lnTo>
                  <a:lnTo>
                    <a:pt x="6205718" y="3443627"/>
                  </a:lnTo>
                  <a:lnTo>
                    <a:pt x="0" y="3443627"/>
                  </a:lnTo>
                  <a:close/>
                </a:path>
              </a:pathLst>
            </a:cu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48" name="그룹 47"/>
            <p:cNvGrpSpPr/>
            <p:nvPr/>
          </p:nvGrpSpPr>
          <p:grpSpPr>
            <a:xfrm rot="369806">
              <a:off x="515708" y="2838342"/>
              <a:ext cx="1273327" cy="365737"/>
              <a:chOff x="2122924" y="1317397"/>
              <a:chExt cx="1602968" cy="422518"/>
            </a:xfrm>
          </p:grpSpPr>
          <p:sp>
            <p:nvSpPr>
              <p:cNvPr id="47" name="사다리꼴 46"/>
              <p:cNvSpPr/>
              <p:nvPr/>
            </p:nvSpPr>
            <p:spPr>
              <a:xfrm rot="21064059">
                <a:off x="2122924" y="1347595"/>
                <a:ext cx="1602968" cy="392320"/>
              </a:xfrm>
              <a:prstGeom prst="trapezoid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 rot="21065264">
                <a:off x="2381923" y="1317397"/>
                <a:ext cx="1008774" cy="413682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1400" dirty="0">
                    <a:ln>
                      <a:solidFill>
                        <a:srgbClr val="FF5A54">
                          <a:alpha val="0"/>
                        </a:srgbClr>
                      </a:solidFill>
                    </a:ln>
                    <a:solidFill>
                      <a:srgbClr val="F0F0F0"/>
                    </a:solidFill>
                    <a:latin typeface="a가을소풍B" panose="02020600000000000000" pitchFamily="18" charset="-127"/>
                    <a:ea typeface="a가을소풍B" panose="02020600000000000000" pitchFamily="18" charset="-127"/>
                  </a:rPr>
                  <a:t>목 차 </a:t>
                </a:r>
                <a:r>
                  <a:rPr lang="en-US" altLang="ko-KR" sz="1400" dirty="0">
                    <a:ln>
                      <a:solidFill>
                        <a:srgbClr val="FF5A54">
                          <a:alpha val="0"/>
                        </a:srgbClr>
                      </a:solidFill>
                    </a:ln>
                    <a:solidFill>
                      <a:srgbClr val="F0F0F0"/>
                    </a:solidFill>
                    <a:latin typeface="a가을소풍B" panose="02020600000000000000" pitchFamily="18" charset="-127"/>
                    <a:ea typeface="a가을소풍B" panose="02020600000000000000" pitchFamily="18" charset="-127"/>
                  </a:rPr>
                  <a:t>1</a:t>
                </a:r>
                <a:endParaRPr lang="ko-KR" altLang="en-US" sz="1400" dirty="0">
                  <a:ln>
                    <a:solidFill>
                      <a:srgbClr val="FF5A54">
                        <a:alpha val="0"/>
                      </a:srgbClr>
                    </a:solidFill>
                  </a:ln>
                  <a:solidFill>
                    <a:srgbClr val="F0F0F0"/>
                  </a:solidFill>
                  <a:latin typeface="a가을소풍B" panose="02020600000000000000" pitchFamily="18" charset="-127"/>
                  <a:ea typeface="a가을소풍B" panose="02020600000000000000" pitchFamily="18" charset="-127"/>
                </a:endParaRPr>
              </a:p>
            </p:txBody>
          </p:sp>
        </p:grpSp>
      </p:grpSp>
      <p:grpSp>
        <p:nvGrpSpPr>
          <p:cNvPr id="3" name="그룹 2"/>
          <p:cNvGrpSpPr/>
          <p:nvPr/>
        </p:nvGrpSpPr>
        <p:grpSpPr>
          <a:xfrm>
            <a:off x="3371550" y="3565585"/>
            <a:ext cx="2771725" cy="1845237"/>
            <a:chOff x="3371550" y="3565585"/>
            <a:chExt cx="2771725" cy="1845237"/>
          </a:xfrm>
        </p:grpSpPr>
        <p:sp>
          <p:nvSpPr>
            <p:cNvPr id="14" name="사다리꼴 13"/>
            <p:cNvSpPr/>
            <p:nvPr/>
          </p:nvSpPr>
          <p:spPr>
            <a:xfrm>
              <a:off x="3778313" y="4005661"/>
              <a:ext cx="1231625" cy="706485"/>
            </a:xfrm>
            <a:prstGeom prst="trapezoid">
              <a:avLst/>
            </a:prstGeom>
            <a:pattFill prst="pct5">
              <a:fgClr>
                <a:schemeClr val="accent2"/>
              </a:fgClr>
              <a:bgClr>
                <a:srgbClr val="EDCEB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TextBox 43"/>
            <p:cNvSpPr txBox="1"/>
            <p:nvPr/>
          </p:nvSpPr>
          <p:spPr>
            <a:xfrm rot="21137552">
              <a:off x="3629794" y="4115691"/>
              <a:ext cx="2513481" cy="646331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ko-KR" altLang="en-US" sz="3600" b="1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oto Sans CJK KR Black" panose="020B0A00000000000000" pitchFamily="34" charset="-127"/>
                  <a:ea typeface="Noto Sans CJK KR Black" panose="020B0A00000000000000" pitchFamily="34" charset="-127"/>
                </a:rPr>
                <a:t>사례 개요</a:t>
              </a:r>
              <a:endParaRPr lang="en-US" altLang="ko-KR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oto Sans CJK KR Black" panose="020B0A00000000000000" pitchFamily="34" charset="-127"/>
                <a:ea typeface="Noto Sans CJK KR Black" panose="020B0A00000000000000" pitchFamily="34" charset="-127"/>
              </a:endParaRPr>
            </a:p>
          </p:txBody>
        </p:sp>
        <p:sp>
          <p:nvSpPr>
            <p:cNvPr id="45" name="자유형 44"/>
            <p:cNvSpPr/>
            <p:nvPr/>
          </p:nvSpPr>
          <p:spPr>
            <a:xfrm>
              <a:off x="3560472" y="3718575"/>
              <a:ext cx="2417948" cy="1692247"/>
            </a:xfrm>
            <a:custGeom>
              <a:avLst/>
              <a:gdLst>
                <a:gd name="connsiteX0" fmla="*/ 0 w 8227443"/>
                <a:gd name="connsiteY0" fmla="*/ 0 h 4274812"/>
                <a:gd name="connsiteX1" fmla="*/ 8227443 w 8227443"/>
                <a:gd name="connsiteY1" fmla="*/ 0 h 4274812"/>
                <a:gd name="connsiteX2" fmla="*/ 8227443 w 8227443"/>
                <a:gd name="connsiteY2" fmla="*/ 3443627 h 4274812"/>
                <a:gd name="connsiteX3" fmla="*/ 7036903 w 8227443"/>
                <a:gd name="connsiteY3" fmla="*/ 3443627 h 4274812"/>
                <a:gd name="connsiteX4" fmla="*/ 6205718 w 8227443"/>
                <a:gd name="connsiteY4" fmla="*/ 4274812 h 4274812"/>
                <a:gd name="connsiteX5" fmla="*/ 6205718 w 8227443"/>
                <a:gd name="connsiteY5" fmla="*/ 3443627 h 4274812"/>
                <a:gd name="connsiteX6" fmla="*/ 0 w 8227443"/>
                <a:gd name="connsiteY6" fmla="*/ 3443627 h 427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27443" h="4274812">
                  <a:moveTo>
                    <a:pt x="0" y="0"/>
                  </a:moveTo>
                  <a:lnTo>
                    <a:pt x="8227443" y="0"/>
                  </a:lnTo>
                  <a:lnTo>
                    <a:pt x="8227443" y="3443627"/>
                  </a:lnTo>
                  <a:lnTo>
                    <a:pt x="7036903" y="3443627"/>
                  </a:lnTo>
                  <a:lnTo>
                    <a:pt x="6205718" y="4274812"/>
                  </a:lnTo>
                  <a:lnTo>
                    <a:pt x="6205718" y="3443627"/>
                  </a:lnTo>
                  <a:lnTo>
                    <a:pt x="0" y="3443627"/>
                  </a:lnTo>
                  <a:close/>
                </a:path>
              </a:pathLst>
            </a:cu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49" name="그룹 48"/>
            <p:cNvGrpSpPr/>
            <p:nvPr/>
          </p:nvGrpSpPr>
          <p:grpSpPr>
            <a:xfrm rot="369806">
              <a:off x="3371550" y="3565585"/>
              <a:ext cx="1273327" cy="365737"/>
              <a:chOff x="2122924" y="1317397"/>
              <a:chExt cx="1602968" cy="422518"/>
            </a:xfrm>
          </p:grpSpPr>
          <p:sp>
            <p:nvSpPr>
              <p:cNvPr id="50" name="사다리꼴 49"/>
              <p:cNvSpPr/>
              <p:nvPr/>
            </p:nvSpPr>
            <p:spPr>
              <a:xfrm rot="21064059">
                <a:off x="2122924" y="1347595"/>
                <a:ext cx="1602968" cy="392320"/>
              </a:xfrm>
              <a:prstGeom prst="trapezoid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 rot="21065264">
                <a:off x="2358222" y="1317397"/>
                <a:ext cx="1056176" cy="413682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1400" dirty="0">
                    <a:ln>
                      <a:solidFill>
                        <a:srgbClr val="FF5A54">
                          <a:alpha val="0"/>
                        </a:srgbClr>
                      </a:solidFill>
                    </a:ln>
                    <a:solidFill>
                      <a:srgbClr val="F0F0F0"/>
                    </a:solidFill>
                    <a:latin typeface="a가을소풍B" panose="02020600000000000000" pitchFamily="18" charset="-127"/>
                    <a:ea typeface="a가을소풍B" panose="02020600000000000000" pitchFamily="18" charset="-127"/>
                  </a:rPr>
                  <a:t>목 차 </a:t>
                </a:r>
                <a:r>
                  <a:rPr lang="en-US" altLang="ko-KR" sz="1400" dirty="0">
                    <a:ln>
                      <a:solidFill>
                        <a:srgbClr val="FF5A54">
                          <a:alpha val="0"/>
                        </a:srgbClr>
                      </a:solidFill>
                    </a:ln>
                    <a:solidFill>
                      <a:srgbClr val="F0F0F0"/>
                    </a:solidFill>
                    <a:latin typeface="a가을소풍B" panose="02020600000000000000" pitchFamily="18" charset="-127"/>
                    <a:ea typeface="a가을소풍B" panose="02020600000000000000" pitchFamily="18" charset="-127"/>
                  </a:rPr>
                  <a:t>2</a:t>
                </a:r>
                <a:endParaRPr lang="ko-KR" altLang="en-US" sz="1400" dirty="0">
                  <a:ln>
                    <a:solidFill>
                      <a:srgbClr val="FF5A54">
                        <a:alpha val="0"/>
                      </a:srgbClr>
                    </a:solidFill>
                  </a:ln>
                  <a:solidFill>
                    <a:srgbClr val="F0F0F0"/>
                  </a:solidFill>
                  <a:latin typeface="a가을소풍B" panose="02020600000000000000" pitchFamily="18" charset="-127"/>
                  <a:ea typeface="a가을소풍B" panose="02020600000000000000" pitchFamily="18" charset="-127"/>
                </a:endParaRPr>
              </a:p>
            </p:txBody>
          </p:sp>
        </p:grpSp>
      </p:grpSp>
      <p:grpSp>
        <p:nvGrpSpPr>
          <p:cNvPr id="4" name="그룹 3"/>
          <p:cNvGrpSpPr/>
          <p:nvPr/>
        </p:nvGrpSpPr>
        <p:grpSpPr>
          <a:xfrm>
            <a:off x="6106436" y="2546171"/>
            <a:ext cx="2939587" cy="1845237"/>
            <a:chOff x="6106436" y="2546171"/>
            <a:chExt cx="2939587" cy="1845237"/>
          </a:xfrm>
        </p:grpSpPr>
        <p:sp>
          <p:nvSpPr>
            <p:cNvPr id="13" name="현 12"/>
            <p:cNvSpPr/>
            <p:nvPr/>
          </p:nvSpPr>
          <p:spPr>
            <a:xfrm rot="3802129">
              <a:off x="7380707" y="2868106"/>
              <a:ext cx="1113192" cy="1021549"/>
            </a:xfrm>
            <a:prstGeom prst="chord">
              <a:avLst/>
            </a:prstGeom>
            <a:pattFill prst="wdUpDiag">
              <a:fgClr>
                <a:srgbClr val="D7EDE9"/>
              </a:fgClr>
              <a:bgClr>
                <a:srgbClr val="B6DED7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TextBox 52"/>
            <p:cNvSpPr txBox="1"/>
            <p:nvPr/>
          </p:nvSpPr>
          <p:spPr>
            <a:xfrm rot="536208">
              <a:off x="6282322" y="3074143"/>
              <a:ext cx="2763701" cy="677108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ko-KR" altLang="en-US" sz="38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oto Sans CJK KR Black" panose="020B0A00000000000000" pitchFamily="34" charset="-127"/>
                  <a:ea typeface="Noto Sans CJK KR Black" panose="020B0A00000000000000" pitchFamily="34" charset="-127"/>
                </a:rPr>
                <a:t>사례 분석</a:t>
              </a:r>
              <a:endParaRPr lang="en-US" altLang="ko-KR" sz="3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oto Sans CJK KR Black" panose="020B0A00000000000000" pitchFamily="34" charset="-127"/>
                <a:ea typeface="Noto Sans CJK KR Black" panose="020B0A00000000000000" pitchFamily="34" charset="-127"/>
              </a:endParaRPr>
            </a:p>
          </p:txBody>
        </p:sp>
        <p:sp>
          <p:nvSpPr>
            <p:cNvPr id="54" name="자유형 53"/>
            <p:cNvSpPr/>
            <p:nvPr/>
          </p:nvSpPr>
          <p:spPr>
            <a:xfrm>
              <a:off x="6295358" y="2699161"/>
              <a:ext cx="2417948" cy="1692247"/>
            </a:xfrm>
            <a:custGeom>
              <a:avLst/>
              <a:gdLst>
                <a:gd name="connsiteX0" fmla="*/ 0 w 8227443"/>
                <a:gd name="connsiteY0" fmla="*/ 0 h 4274812"/>
                <a:gd name="connsiteX1" fmla="*/ 8227443 w 8227443"/>
                <a:gd name="connsiteY1" fmla="*/ 0 h 4274812"/>
                <a:gd name="connsiteX2" fmla="*/ 8227443 w 8227443"/>
                <a:gd name="connsiteY2" fmla="*/ 3443627 h 4274812"/>
                <a:gd name="connsiteX3" fmla="*/ 7036903 w 8227443"/>
                <a:gd name="connsiteY3" fmla="*/ 3443627 h 4274812"/>
                <a:gd name="connsiteX4" fmla="*/ 6205718 w 8227443"/>
                <a:gd name="connsiteY4" fmla="*/ 4274812 h 4274812"/>
                <a:gd name="connsiteX5" fmla="*/ 6205718 w 8227443"/>
                <a:gd name="connsiteY5" fmla="*/ 3443627 h 4274812"/>
                <a:gd name="connsiteX6" fmla="*/ 0 w 8227443"/>
                <a:gd name="connsiteY6" fmla="*/ 3443627 h 427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27443" h="4274812">
                  <a:moveTo>
                    <a:pt x="0" y="0"/>
                  </a:moveTo>
                  <a:lnTo>
                    <a:pt x="8227443" y="0"/>
                  </a:lnTo>
                  <a:lnTo>
                    <a:pt x="8227443" y="3443627"/>
                  </a:lnTo>
                  <a:lnTo>
                    <a:pt x="7036903" y="3443627"/>
                  </a:lnTo>
                  <a:lnTo>
                    <a:pt x="6205718" y="4274812"/>
                  </a:lnTo>
                  <a:lnTo>
                    <a:pt x="6205718" y="3443627"/>
                  </a:lnTo>
                  <a:lnTo>
                    <a:pt x="0" y="3443627"/>
                  </a:lnTo>
                  <a:close/>
                </a:path>
              </a:pathLst>
            </a:cu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55" name="그룹 54"/>
            <p:cNvGrpSpPr/>
            <p:nvPr/>
          </p:nvGrpSpPr>
          <p:grpSpPr>
            <a:xfrm rot="369806">
              <a:off x="6106436" y="2546171"/>
              <a:ext cx="1273327" cy="365737"/>
              <a:chOff x="2122924" y="1317397"/>
              <a:chExt cx="1602968" cy="422518"/>
            </a:xfrm>
          </p:grpSpPr>
          <p:sp>
            <p:nvSpPr>
              <p:cNvPr id="56" name="사다리꼴 55"/>
              <p:cNvSpPr/>
              <p:nvPr/>
            </p:nvSpPr>
            <p:spPr>
              <a:xfrm rot="21064059">
                <a:off x="2122924" y="1347595"/>
                <a:ext cx="1602968" cy="392320"/>
              </a:xfrm>
              <a:prstGeom prst="trapezoid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 rot="21065264">
                <a:off x="2356067" y="1317397"/>
                <a:ext cx="1060485" cy="413682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1400" dirty="0">
                    <a:ln>
                      <a:solidFill>
                        <a:srgbClr val="FF5A54">
                          <a:alpha val="0"/>
                        </a:srgbClr>
                      </a:solidFill>
                    </a:ln>
                    <a:solidFill>
                      <a:srgbClr val="F0F0F0"/>
                    </a:solidFill>
                    <a:latin typeface="a가을소풍B" panose="02020600000000000000" pitchFamily="18" charset="-127"/>
                    <a:ea typeface="a가을소풍B" panose="02020600000000000000" pitchFamily="18" charset="-127"/>
                  </a:rPr>
                  <a:t>목 차 </a:t>
                </a:r>
                <a:r>
                  <a:rPr lang="en-US" altLang="ko-KR" sz="1400" dirty="0">
                    <a:ln>
                      <a:solidFill>
                        <a:srgbClr val="FF5A54">
                          <a:alpha val="0"/>
                        </a:srgbClr>
                      </a:solidFill>
                    </a:ln>
                    <a:solidFill>
                      <a:srgbClr val="F0F0F0"/>
                    </a:solidFill>
                    <a:latin typeface="a가을소풍B" panose="02020600000000000000" pitchFamily="18" charset="-127"/>
                    <a:ea typeface="a가을소풍B" panose="02020600000000000000" pitchFamily="18" charset="-127"/>
                  </a:rPr>
                  <a:t>3</a:t>
                </a:r>
                <a:endParaRPr lang="ko-KR" altLang="en-US" sz="1400" dirty="0">
                  <a:ln>
                    <a:solidFill>
                      <a:srgbClr val="FF5A54">
                        <a:alpha val="0"/>
                      </a:srgbClr>
                    </a:solidFill>
                  </a:ln>
                  <a:solidFill>
                    <a:srgbClr val="F0F0F0"/>
                  </a:solidFill>
                  <a:latin typeface="a가을소풍B" panose="02020600000000000000" pitchFamily="18" charset="-127"/>
                  <a:ea typeface="a가을소풍B" panose="02020600000000000000" pitchFamily="18" charset="-127"/>
                </a:endParaRPr>
              </a:p>
            </p:txBody>
          </p:sp>
        </p:grpSp>
      </p:grpSp>
      <p:grpSp>
        <p:nvGrpSpPr>
          <p:cNvPr id="7" name="그룹 6"/>
          <p:cNvGrpSpPr/>
          <p:nvPr/>
        </p:nvGrpSpPr>
        <p:grpSpPr>
          <a:xfrm>
            <a:off x="8962278" y="3273414"/>
            <a:ext cx="2606870" cy="1845237"/>
            <a:chOff x="8962278" y="3273414"/>
            <a:chExt cx="2606870" cy="1845237"/>
          </a:xfrm>
        </p:grpSpPr>
        <p:grpSp>
          <p:nvGrpSpPr>
            <p:cNvPr id="5" name="그룹 4"/>
            <p:cNvGrpSpPr/>
            <p:nvPr/>
          </p:nvGrpSpPr>
          <p:grpSpPr>
            <a:xfrm>
              <a:off x="9151200" y="3426404"/>
              <a:ext cx="2417948" cy="1692247"/>
              <a:chOff x="9151200" y="3426404"/>
              <a:chExt cx="2417948" cy="1692247"/>
            </a:xfrm>
          </p:grpSpPr>
          <p:sp>
            <p:nvSpPr>
              <p:cNvPr id="9" name="이등변 삼각형 8"/>
              <p:cNvSpPr/>
              <p:nvPr/>
            </p:nvSpPr>
            <p:spPr>
              <a:xfrm rot="1404198">
                <a:off x="10185923" y="3566833"/>
                <a:ext cx="917365" cy="861777"/>
              </a:xfrm>
              <a:prstGeom prst="triangle">
                <a:avLst/>
              </a:prstGeom>
              <a:pattFill prst="pct5">
                <a:fgClr>
                  <a:srgbClr val="FFC301"/>
                </a:fgClr>
                <a:bgClr>
                  <a:srgbClr val="FBEAB8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 rot="20761447">
                <a:off x="9545244" y="3681117"/>
                <a:ext cx="1605733" cy="769441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4400" b="1" dirty="0">
                    <a:ln w="12700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</a:ln>
                    <a:pattFill prst="dkUpDiag">
                      <a:fgClr>
                        <a:schemeClr val="tx2"/>
                      </a:fgClr>
                      <a:bgClr>
                        <a:schemeClr val="tx2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tx2">
                          <a:lumMod val="75000"/>
                        </a:schemeClr>
                      </a:outerShdw>
                    </a:effectLst>
                    <a:latin typeface="Noto Sans CJK KR Black" panose="020B0A00000000000000" pitchFamily="34" charset="-127"/>
                    <a:ea typeface="Noto Sans CJK KR Black" panose="020B0A00000000000000" pitchFamily="34" charset="-127"/>
                  </a:rPr>
                  <a:t>Q&amp;A</a:t>
                </a:r>
              </a:p>
            </p:txBody>
          </p:sp>
          <p:sp>
            <p:nvSpPr>
              <p:cNvPr id="60" name="자유형 59"/>
              <p:cNvSpPr/>
              <p:nvPr/>
            </p:nvSpPr>
            <p:spPr>
              <a:xfrm>
                <a:off x="9151200" y="3426404"/>
                <a:ext cx="2417948" cy="1692247"/>
              </a:xfrm>
              <a:custGeom>
                <a:avLst/>
                <a:gdLst>
                  <a:gd name="connsiteX0" fmla="*/ 0 w 8227443"/>
                  <a:gd name="connsiteY0" fmla="*/ 0 h 4274812"/>
                  <a:gd name="connsiteX1" fmla="*/ 8227443 w 8227443"/>
                  <a:gd name="connsiteY1" fmla="*/ 0 h 4274812"/>
                  <a:gd name="connsiteX2" fmla="*/ 8227443 w 8227443"/>
                  <a:gd name="connsiteY2" fmla="*/ 3443627 h 4274812"/>
                  <a:gd name="connsiteX3" fmla="*/ 7036903 w 8227443"/>
                  <a:gd name="connsiteY3" fmla="*/ 3443627 h 4274812"/>
                  <a:gd name="connsiteX4" fmla="*/ 6205718 w 8227443"/>
                  <a:gd name="connsiteY4" fmla="*/ 4274812 h 4274812"/>
                  <a:gd name="connsiteX5" fmla="*/ 6205718 w 8227443"/>
                  <a:gd name="connsiteY5" fmla="*/ 3443627 h 4274812"/>
                  <a:gd name="connsiteX6" fmla="*/ 0 w 8227443"/>
                  <a:gd name="connsiteY6" fmla="*/ 3443627 h 4274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27443" h="4274812">
                    <a:moveTo>
                      <a:pt x="0" y="0"/>
                    </a:moveTo>
                    <a:lnTo>
                      <a:pt x="8227443" y="0"/>
                    </a:lnTo>
                    <a:lnTo>
                      <a:pt x="8227443" y="3443627"/>
                    </a:lnTo>
                    <a:lnTo>
                      <a:pt x="7036903" y="3443627"/>
                    </a:lnTo>
                    <a:lnTo>
                      <a:pt x="6205718" y="4274812"/>
                    </a:lnTo>
                    <a:lnTo>
                      <a:pt x="6205718" y="3443627"/>
                    </a:lnTo>
                    <a:lnTo>
                      <a:pt x="0" y="3443627"/>
                    </a:lnTo>
                    <a:close/>
                  </a:path>
                </a:pathLst>
              </a:cu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1" name="그룹 60"/>
            <p:cNvGrpSpPr/>
            <p:nvPr/>
          </p:nvGrpSpPr>
          <p:grpSpPr>
            <a:xfrm rot="369806">
              <a:off x="8962278" y="3273414"/>
              <a:ext cx="1273327" cy="365737"/>
              <a:chOff x="2122924" y="1317397"/>
              <a:chExt cx="1602968" cy="422518"/>
            </a:xfrm>
          </p:grpSpPr>
          <p:sp>
            <p:nvSpPr>
              <p:cNvPr id="62" name="사다리꼴 61"/>
              <p:cNvSpPr/>
              <p:nvPr/>
            </p:nvSpPr>
            <p:spPr>
              <a:xfrm rot="21064059">
                <a:off x="2122924" y="1347595"/>
                <a:ext cx="1602968" cy="392320"/>
              </a:xfrm>
              <a:prstGeom prst="trapezoid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 rot="21065264">
                <a:off x="2351758" y="1317397"/>
                <a:ext cx="1069104" cy="413682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1400" dirty="0">
                    <a:ln>
                      <a:solidFill>
                        <a:srgbClr val="FF5A54">
                          <a:alpha val="0"/>
                        </a:srgbClr>
                      </a:solidFill>
                    </a:ln>
                    <a:solidFill>
                      <a:srgbClr val="F0F0F0"/>
                    </a:solidFill>
                    <a:latin typeface="a가을소풍B" panose="02020600000000000000" pitchFamily="18" charset="-127"/>
                    <a:ea typeface="a가을소풍B" panose="02020600000000000000" pitchFamily="18" charset="-127"/>
                  </a:rPr>
                  <a:t>목 차 </a:t>
                </a:r>
                <a:r>
                  <a:rPr lang="en-US" altLang="ko-KR" sz="1400" dirty="0">
                    <a:ln>
                      <a:solidFill>
                        <a:srgbClr val="FF5A54">
                          <a:alpha val="0"/>
                        </a:srgbClr>
                      </a:solidFill>
                    </a:ln>
                    <a:solidFill>
                      <a:srgbClr val="F0F0F0"/>
                    </a:solidFill>
                    <a:latin typeface="a가을소풍B" panose="02020600000000000000" pitchFamily="18" charset="-127"/>
                    <a:ea typeface="a가을소풍B" panose="02020600000000000000" pitchFamily="18" charset="-127"/>
                  </a:rPr>
                  <a:t>4</a:t>
                </a:r>
                <a:endParaRPr lang="ko-KR" altLang="en-US" sz="1400" dirty="0">
                  <a:ln>
                    <a:solidFill>
                      <a:srgbClr val="FF5A54">
                        <a:alpha val="0"/>
                      </a:srgbClr>
                    </a:solidFill>
                  </a:ln>
                  <a:solidFill>
                    <a:srgbClr val="F0F0F0"/>
                  </a:solidFill>
                  <a:latin typeface="a가을소풍B" panose="02020600000000000000" pitchFamily="18" charset="-127"/>
                  <a:ea typeface="a가을소풍B" panose="02020600000000000000" pitchFamily="18" charset="-127"/>
                </a:endParaRPr>
              </a:p>
            </p:txBody>
          </p:sp>
        </p:grpSp>
      </p:grpSp>
      <p:cxnSp>
        <p:nvCxnSpPr>
          <p:cNvPr id="64" name="직선 연결선 63"/>
          <p:cNvCxnSpPr/>
          <p:nvPr/>
        </p:nvCxnSpPr>
        <p:spPr>
          <a:xfrm>
            <a:off x="5324363" y="1667224"/>
            <a:ext cx="1537207" cy="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타원 64"/>
          <p:cNvSpPr/>
          <p:nvPr/>
        </p:nvSpPr>
        <p:spPr>
          <a:xfrm>
            <a:off x="6870548" y="1620899"/>
            <a:ext cx="94593" cy="9459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타원 65"/>
          <p:cNvSpPr/>
          <p:nvPr/>
        </p:nvSpPr>
        <p:spPr>
          <a:xfrm>
            <a:off x="5228411" y="1616102"/>
            <a:ext cx="94593" cy="9459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TextBox 66"/>
          <p:cNvSpPr txBox="1"/>
          <p:nvPr/>
        </p:nvSpPr>
        <p:spPr>
          <a:xfrm>
            <a:off x="5631770" y="1053207"/>
            <a:ext cx="928459" cy="52322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목 차</a:t>
            </a:r>
          </a:p>
        </p:txBody>
      </p:sp>
      <p:cxnSp>
        <p:nvCxnSpPr>
          <p:cNvPr id="68" name="직선 연결선 67"/>
          <p:cNvCxnSpPr/>
          <p:nvPr/>
        </p:nvCxnSpPr>
        <p:spPr>
          <a:xfrm>
            <a:off x="5323004" y="904329"/>
            <a:ext cx="1537207" cy="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타원 68"/>
          <p:cNvSpPr/>
          <p:nvPr/>
        </p:nvSpPr>
        <p:spPr>
          <a:xfrm>
            <a:off x="6869189" y="858004"/>
            <a:ext cx="94593" cy="9459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타원 69"/>
          <p:cNvSpPr/>
          <p:nvPr/>
        </p:nvSpPr>
        <p:spPr>
          <a:xfrm>
            <a:off x="5227052" y="853207"/>
            <a:ext cx="94593" cy="9459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32088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209302" y="1402485"/>
            <a:ext cx="7286540" cy="4053029"/>
            <a:chOff x="514589" y="2864406"/>
            <a:chExt cx="2607989" cy="1819173"/>
          </a:xfrm>
        </p:grpSpPr>
        <p:sp>
          <p:nvSpPr>
            <p:cNvPr id="12" name="사다리꼴 11"/>
            <p:cNvSpPr/>
            <p:nvPr/>
          </p:nvSpPr>
          <p:spPr>
            <a:xfrm rot="21089570">
              <a:off x="2377206" y="3125893"/>
              <a:ext cx="464468" cy="1044075"/>
            </a:xfrm>
            <a:prstGeom prst="trapezoid">
              <a:avLst/>
            </a:prstGeom>
            <a:solidFill>
              <a:srgbClr val="EEB4A0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자유형 45"/>
            <p:cNvSpPr/>
            <p:nvPr/>
          </p:nvSpPr>
          <p:spPr>
            <a:xfrm>
              <a:off x="704630" y="2991332"/>
              <a:ext cx="2417948" cy="1692247"/>
            </a:xfrm>
            <a:custGeom>
              <a:avLst/>
              <a:gdLst>
                <a:gd name="connsiteX0" fmla="*/ 0 w 8227443"/>
                <a:gd name="connsiteY0" fmla="*/ 0 h 4274812"/>
                <a:gd name="connsiteX1" fmla="*/ 8227443 w 8227443"/>
                <a:gd name="connsiteY1" fmla="*/ 0 h 4274812"/>
                <a:gd name="connsiteX2" fmla="*/ 8227443 w 8227443"/>
                <a:gd name="connsiteY2" fmla="*/ 3443627 h 4274812"/>
                <a:gd name="connsiteX3" fmla="*/ 7036903 w 8227443"/>
                <a:gd name="connsiteY3" fmla="*/ 3443627 h 4274812"/>
                <a:gd name="connsiteX4" fmla="*/ 6205718 w 8227443"/>
                <a:gd name="connsiteY4" fmla="*/ 4274812 h 4274812"/>
                <a:gd name="connsiteX5" fmla="*/ 6205718 w 8227443"/>
                <a:gd name="connsiteY5" fmla="*/ 3443627 h 4274812"/>
                <a:gd name="connsiteX6" fmla="*/ 0 w 8227443"/>
                <a:gd name="connsiteY6" fmla="*/ 3443627 h 427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27443" h="4274812">
                  <a:moveTo>
                    <a:pt x="0" y="0"/>
                  </a:moveTo>
                  <a:lnTo>
                    <a:pt x="8227443" y="0"/>
                  </a:lnTo>
                  <a:lnTo>
                    <a:pt x="8227443" y="3443627"/>
                  </a:lnTo>
                  <a:lnTo>
                    <a:pt x="7036903" y="3443627"/>
                  </a:lnTo>
                  <a:lnTo>
                    <a:pt x="6205718" y="4274812"/>
                  </a:lnTo>
                  <a:lnTo>
                    <a:pt x="6205718" y="3443627"/>
                  </a:lnTo>
                  <a:lnTo>
                    <a:pt x="0" y="3443627"/>
                  </a:lnTo>
                  <a:close/>
                </a:path>
              </a:pathLst>
            </a:cu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7" name="사다리꼴 46"/>
            <p:cNvSpPr/>
            <p:nvPr/>
          </p:nvSpPr>
          <p:spPr>
            <a:xfrm rot="21433865">
              <a:off x="514589" y="2864406"/>
              <a:ext cx="1273327" cy="339597"/>
            </a:xfrm>
            <a:prstGeom prst="trapezoid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800" dirty="0">
                  <a:ea typeface="문체부 쓰기 정체" panose="02030609000101010101" pitchFamily="17" charset="-127"/>
                </a:rPr>
                <a:t>사례 개요</a:t>
              </a:r>
            </a:p>
          </p:txBody>
        </p:sp>
      </p:grpSp>
      <p:sp>
        <p:nvSpPr>
          <p:cNvPr id="40" name="사다리꼴 39"/>
          <p:cNvSpPr/>
          <p:nvPr/>
        </p:nvSpPr>
        <p:spPr>
          <a:xfrm rot="1776664">
            <a:off x="5208149" y="2464369"/>
            <a:ext cx="1231625" cy="706485"/>
          </a:xfrm>
          <a:prstGeom prst="trapezoid">
            <a:avLst/>
          </a:prstGeom>
          <a:pattFill prst="pct5">
            <a:fgClr>
              <a:schemeClr val="accent2"/>
            </a:fgClr>
            <a:bgClr>
              <a:srgbClr val="EDCEB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125304" y="2730742"/>
            <a:ext cx="41392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 dirty="0">
                <a:solidFill>
                  <a:srgbClr val="002060"/>
                </a:solidFill>
                <a:latin typeface="제주한라산" panose="02000300000000000000" pitchFamily="2" charset="-127"/>
                <a:ea typeface="문체부 쓰기 정체" panose="02030609000101010101" pitchFamily="17" charset="-127"/>
              </a:rPr>
              <a:t>기관 소개</a:t>
            </a:r>
          </a:p>
        </p:txBody>
      </p:sp>
      <p:sp>
        <p:nvSpPr>
          <p:cNvPr id="39" name="현 38"/>
          <p:cNvSpPr/>
          <p:nvPr/>
        </p:nvSpPr>
        <p:spPr>
          <a:xfrm rot="3802129">
            <a:off x="2957352" y="3420296"/>
            <a:ext cx="1113192" cy="1021549"/>
          </a:xfrm>
          <a:prstGeom prst="chord">
            <a:avLst/>
          </a:prstGeom>
          <a:pattFill prst="wdUpDiag">
            <a:fgClr>
              <a:srgbClr val="D7EDE9"/>
            </a:fgClr>
            <a:bgClr>
              <a:srgbClr val="B6DED7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78154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73100" y="866054"/>
            <a:ext cx="10845800" cy="5405292"/>
          </a:xfrm>
          <a:prstGeom prst="rect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19698" y="897552"/>
            <a:ext cx="2193229" cy="646331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dirty="0">
                <a:ln>
                  <a:solidFill>
                    <a:srgbClr val="FF5A54">
                      <a:alpha val="0"/>
                    </a:srgbClr>
                  </a:solidFill>
                </a:ln>
                <a:latin typeface="210 콤퓨타세탁 L" panose="02020603020101020101" pitchFamily="18" charset="-127"/>
                <a:ea typeface="문체부 쓰기 정체" panose="02030609000101010101" pitchFamily="17" charset="-127"/>
              </a:rPr>
              <a:t>기관 소개</a:t>
            </a:r>
          </a:p>
        </p:txBody>
      </p:sp>
      <p:cxnSp>
        <p:nvCxnSpPr>
          <p:cNvPr id="10" name="직선 연결선 9"/>
          <p:cNvCxnSpPr/>
          <p:nvPr/>
        </p:nvCxnSpPr>
        <p:spPr>
          <a:xfrm>
            <a:off x="1476513" y="1536700"/>
            <a:ext cx="1879600" cy="0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그룹 43"/>
          <p:cNvGrpSpPr/>
          <p:nvPr/>
        </p:nvGrpSpPr>
        <p:grpSpPr>
          <a:xfrm>
            <a:off x="5906086" y="6109504"/>
            <a:ext cx="359188" cy="359188"/>
            <a:chOff x="5916405" y="5665004"/>
            <a:chExt cx="359188" cy="359188"/>
          </a:xfrm>
        </p:grpSpPr>
        <p:sp>
          <p:nvSpPr>
            <p:cNvPr id="45" name="타원 44"/>
            <p:cNvSpPr/>
            <p:nvPr/>
          </p:nvSpPr>
          <p:spPr>
            <a:xfrm>
              <a:off x="5916405" y="5665004"/>
              <a:ext cx="359188" cy="359188"/>
            </a:xfrm>
            <a:prstGeom prst="ellipse">
              <a:avLst/>
            </a:prstGeom>
            <a:solidFill>
              <a:srgbClr val="F0F0F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1/2 액자 48"/>
            <p:cNvSpPr/>
            <p:nvPr/>
          </p:nvSpPr>
          <p:spPr>
            <a:xfrm rot="13460517">
              <a:off x="6016910" y="5747943"/>
              <a:ext cx="153417" cy="153417"/>
            </a:xfrm>
            <a:prstGeom prst="halfFrame">
              <a:avLst>
                <a:gd name="adj1" fmla="val 4613"/>
                <a:gd name="adj2" fmla="val 5269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05" name="Picture 2" descr="icon png에 대한 이미지 검색결과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01" b="69972"/>
          <a:stretch/>
        </p:blipFill>
        <p:spPr bwMode="auto">
          <a:xfrm>
            <a:off x="606772" y="809575"/>
            <a:ext cx="869741" cy="83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사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231" y="1809458"/>
            <a:ext cx="4571285" cy="3428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5906086" y="1742344"/>
            <a:ext cx="5716630" cy="3877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/>
              <a:t>부산기장장애인복지관</a:t>
            </a:r>
            <a:endParaRPr lang="en-US" altLang="ko-KR" sz="2400" b="1" dirty="0"/>
          </a:p>
          <a:p>
            <a:pPr>
              <a:lnSpc>
                <a:spcPct val="150000"/>
              </a:lnSpc>
            </a:pPr>
            <a:r>
              <a:rPr lang="ko-KR" altLang="en-US" sz="2000" b="1" dirty="0"/>
              <a:t>설립</a:t>
            </a:r>
            <a:r>
              <a:rPr lang="ko-KR" altLang="en-US" sz="2000" dirty="0"/>
              <a:t> </a:t>
            </a:r>
            <a:r>
              <a:rPr lang="en-US" altLang="ko-KR" sz="2000" dirty="0"/>
              <a:t>: 2006</a:t>
            </a:r>
            <a:r>
              <a:rPr lang="ko-KR" altLang="en-US" sz="2000" dirty="0"/>
              <a:t>년 </a:t>
            </a:r>
            <a:r>
              <a:rPr lang="en-US" altLang="ko-KR" sz="2000" dirty="0"/>
              <a:t>12</a:t>
            </a:r>
            <a:r>
              <a:rPr lang="ko-KR" altLang="en-US" sz="2000" dirty="0"/>
              <a:t>월</a:t>
            </a:r>
            <a:endParaRPr lang="en-US" altLang="ko-KR" sz="2000" dirty="0"/>
          </a:p>
          <a:p>
            <a:pPr>
              <a:lnSpc>
                <a:spcPct val="150000"/>
              </a:lnSpc>
            </a:pPr>
            <a:r>
              <a:rPr lang="ko-KR" altLang="en-US" sz="2000" b="1" dirty="0"/>
              <a:t>관장</a:t>
            </a:r>
            <a:r>
              <a:rPr lang="ko-KR" altLang="en-US" sz="2000" dirty="0"/>
              <a:t> </a:t>
            </a:r>
            <a:r>
              <a:rPr lang="en-US" altLang="ko-KR" sz="2000" dirty="0"/>
              <a:t>: </a:t>
            </a:r>
            <a:r>
              <a:rPr lang="ko-KR" altLang="en-US" sz="2000" dirty="0"/>
              <a:t>김 영관 </a:t>
            </a:r>
            <a:endParaRPr lang="en-US" altLang="ko-KR" sz="2000" dirty="0"/>
          </a:p>
          <a:p>
            <a:pPr>
              <a:lnSpc>
                <a:spcPct val="150000"/>
              </a:lnSpc>
            </a:pPr>
            <a:r>
              <a:rPr lang="ko-KR" altLang="en-US" sz="2000" b="1" dirty="0"/>
              <a:t>이용대상</a:t>
            </a:r>
            <a:r>
              <a:rPr lang="ko-KR" altLang="en-US" sz="2000" dirty="0"/>
              <a:t> </a:t>
            </a:r>
            <a:r>
              <a:rPr lang="en-US" altLang="ko-KR" sz="2000" dirty="0"/>
              <a:t>: </a:t>
            </a:r>
            <a:r>
              <a:rPr lang="ko-KR" altLang="en-US" sz="2000" dirty="0"/>
              <a:t>지역 내 장애인 및 가족</a:t>
            </a:r>
            <a:r>
              <a:rPr lang="en-US" altLang="ko-KR" sz="2000" dirty="0"/>
              <a:t>, </a:t>
            </a:r>
            <a:r>
              <a:rPr lang="ko-KR" altLang="en-US" sz="2000" dirty="0"/>
              <a:t>지역주민</a:t>
            </a:r>
          </a:p>
          <a:p>
            <a:pPr>
              <a:lnSpc>
                <a:spcPct val="150000"/>
              </a:lnSpc>
            </a:pPr>
            <a:r>
              <a:rPr lang="ko-KR" altLang="en-US" sz="2000" b="1" dirty="0"/>
              <a:t>이용시간</a:t>
            </a:r>
            <a:r>
              <a:rPr lang="ko-KR" altLang="en-US" sz="2000" dirty="0"/>
              <a:t> </a:t>
            </a:r>
            <a:r>
              <a:rPr lang="en-US" altLang="ko-KR" sz="2000" dirty="0"/>
              <a:t>: </a:t>
            </a:r>
            <a:r>
              <a:rPr lang="ko-KR" altLang="en-US" sz="2000" dirty="0"/>
              <a:t>평일</a:t>
            </a:r>
            <a:r>
              <a:rPr lang="en-US" altLang="ko-KR" sz="2000" dirty="0"/>
              <a:t> 09:00~18:00</a:t>
            </a:r>
            <a:endParaRPr lang="ko-KR" altLang="en-US" sz="2000" dirty="0"/>
          </a:p>
          <a:p>
            <a:pPr>
              <a:lnSpc>
                <a:spcPct val="150000"/>
              </a:lnSpc>
            </a:pPr>
            <a:r>
              <a:rPr lang="ko-KR" altLang="en-US" sz="2000" b="1" dirty="0"/>
              <a:t>이용신청</a:t>
            </a:r>
            <a:r>
              <a:rPr lang="ko-KR" altLang="en-US" sz="2000" dirty="0"/>
              <a:t> </a:t>
            </a:r>
            <a:r>
              <a:rPr lang="en-US" altLang="ko-KR" sz="2000" dirty="0"/>
              <a:t>: </a:t>
            </a:r>
            <a:r>
              <a:rPr lang="ko-KR" altLang="en-US" sz="2000" dirty="0"/>
              <a:t>전화 및 내방상담후 이용</a:t>
            </a:r>
          </a:p>
          <a:p>
            <a:pPr>
              <a:lnSpc>
                <a:spcPct val="150000"/>
              </a:lnSpc>
            </a:pPr>
            <a:r>
              <a:rPr lang="ko-KR" altLang="en-US" sz="2000" b="1" dirty="0"/>
              <a:t>이용 서비스 </a:t>
            </a:r>
            <a:r>
              <a:rPr lang="en-US" altLang="ko-KR" sz="2000" dirty="0"/>
              <a:t>: </a:t>
            </a:r>
            <a:r>
              <a:rPr lang="ko-KR" altLang="en-US" sz="2000" dirty="0"/>
              <a:t>노래방 이용</a:t>
            </a:r>
            <a:r>
              <a:rPr lang="en-US" altLang="ko-KR" sz="2000" dirty="0"/>
              <a:t>, </a:t>
            </a:r>
            <a:r>
              <a:rPr lang="ko-KR" altLang="en-US" sz="2000" dirty="0"/>
              <a:t>목욕시설 이용</a:t>
            </a:r>
            <a:endParaRPr lang="en-US" altLang="ko-KR" sz="2000" dirty="0"/>
          </a:p>
          <a:p>
            <a:pPr>
              <a:lnSpc>
                <a:spcPct val="150000"/>
              </a:lnSpc>
            </a:pPr>
            <a:r>
              <a:rPr lang="en-US" altLang="ko-KR" sz="2000" dirty="0"/>
              <a:t>                  </a:t>
            </a:r>
            <a:r>
              <a:rPr lang="ko-KR" altLang="en-US" sz="2000" dirty="0"/>
              <a:t>영화감상</a:t>
            </a:r>
            <a:r>
              <a:rPr lang="en-US" altLang="ko-KR" sz="2000" dirty="0"/>
              <a:t>, </a:t>
            </a:r>
            <a:r>
              <a:rPr lang="ko-KR" altLang="en-US" sz="2000" dirty="0"/>
              <a:t>육아용품 대여점이용 등</a:t>
            </a:r>
          </a:p>
        </p:txBody>
      </p:sp>
    </p:spTree>
    <p:extLst>
      <p:ext uri="{BB962C8B-B14F-4D97-AF65-F5344CB8AC3E}">
        <p14:creationId xmlns:p14="http://schemas.microsoft.com/office/powerpoint/2010/main" val="78026870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598" y="-109331"/>
            <a:ext cx="7320563" cy="6858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2226598" y="0"/>
            <a:ext cx="3757458" cy="1292087"/>
          </a:xfrm>
          <a:prstGeom prst="rect">
            <a:avLst/>
          </a:prstGeom>
          <a:solidFill>
            <a:srgbClr val="F0F0F0"/>
          </a:solidFill>
          <a:ln>
            <a:solidFill>
              <a:srgbClr val="F0F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5" name="그룹 34"/>
          <p:cNvGrpSpPr/>
          <p:nvPr/>
        </p:nvGrpSpPr>
        <p:grpSpPr>
          <a:xfrm>
            <a:off x="5108713" y="703663"/>
            <a:ext cx="7040206" cy="2884363"/>
            <a:chOff x="5108713" y="703663"/>
            <a:chExt cx="7040206" cy="2884363"/>
          </a:xfrm>
        </p:grpSpPr>
        <p:sp>
          <p:nvSpPr>
            <p:cNvPr id="8" name="직사각형 7"/>
            <p:cNvSpPr/>
            <p:nvPr/>
          </p:nvSpPr>
          <p:spPr>
            <a:xfrm>
              <a:off x="5108713" y="1595230"/>
              <a:ext cx="2922105" cy="1992796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1" name="연결선: 꺾임 10"/>
            <p:cNvCxnSpPr>
              <a:cxnSpLocks/>
            </p:cNvCxnSpPr>
            <p:nvPr/>
          </p:nvCxnSpPr>
          <p:spPr>
            <a:xfrm flipV="1">
              <a:off x="8047142" y="892042"/>
              <a:ext cx="1137480" cy="690766"/>
            </a:xfrm>
            <a:prstGeom prst="bentConnector3">
              <a:avLst>
                <a:gd name="adj1" fmla="val -38252"/>
              </a:avLst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9492423" y="703663"/>
              <a:ext cx="2656496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+mj-ea"/>
                <a:buAutoNum type="circleNumDbPlain"/>
              </a:pPr>
              <a:r>
                <a:rPr lang="ko-KR" altLang="en-US" b="1" dirty="0"/>
                <a:t>장애인 일자리사업</a:t>
              </a:r>
              <a:endParaRPr lang="en-US" altLang="ko-KR" b="1" dirty="0"/>
            </a:p>
            <a:p>
              <a:pPr marL="457200" indent="-457200">
                <a:buFont typeface="+mj-ea"/>
                <a:buAutoNum type="circleNumDbPlain"/>
              </a:pPr>
              <a:r>
                <a:rPr lang="ko-KR" altLang="en-US" b="1" dirty="0"/>
                <a:t>재활상담</a:t>
              </a:r>
              <a:endParaRPr lang="en-US" altLang="ko-KR" b="1" dirty="0"/>
            </a:p>
            <a:p>
              <a:pPr marL="457200" indent="-457200">
                <a:buFont typeface="+mj-ea"/>
                <a:buAutoNum type="circleNumDbPlain"/>
              </a:pPr>
              <a:r>
                <a:rPr lang="ko-KR" altLang="en-US" b="1" dirty="0"/>
                <a:t>전환교육</a:t>
              </a:r>
              <a:endParaRPr lang="en-US" altLang="ko-KR" b="1" dirty="0"/>
            </a:p>
            <a:p>
              <a:pPr marL="457200" indent="-457200">
                <a:buFont typeface="+mj-ea"/>
                <a:buAutoNum type="circleNumDbPlain"/>
              </a:pPr>
              <a:r>
                <a:rPr lang="ko-KR" altLang="en-US" b="1" dirty="0"/>
                <a:t>장애인식개선사업</a:t>
              </a:r>
              <a:endParaRPr lang="en-US" altLang="ko-KR" b="1" dirty="0"/>
            </a:p>
            <a:p>
              <a:pPr marL="457200" indent="-457200">
                <a:buFont typeface="+mj-ea"/>
                <a:buAutoNum type="circleNumDbPlain"/>
              </a:pPr>
              <a:r>
                <a:rPr lang="ko-KR" altLang="en-US" b="1" dirty="0"/>
                <a:t>실습생지도</a:t>
              </a:r>
              <a:endParaRPr lang="en-US" altLang="ko-KR" b="1" dirty="0"/>
            </a:p>
            <a:p>
              <a:pPr marL="457200" indent="-457200">
                <a:buFont typeface="+mj-ea"/>
                <a:buAutoNum type="circleNumDbPlain"/>
              </a:pPr>
              <a:r>
                <a:rPr lang="ko-KR" altLang="en-US" b="1" dirty="0"/>
                <a:t>자원봉사</a:t>
              </a:r>
              <a:endParaRPr lang="en-US" altLang="ko-KR" b="1" dirty="0"/>
            </a:p>
            <a:p>
              <a:pPr marL="457200" indent="-457200">
                <a:buFont typeface="+mj-ea"/>
                <a:buAutoNum type="circleNumDbPlain"/>
              </a:pPr>
              <a:r>
                <a:rPr lang="ko-KR" altLang="en-US" b="1" dirty="0"/>
                <a:t>네트워크 사업 운행</a:t>
              </a:r>
              <a:endParaRPr lang="en-US" altLang="ko-KR" b="1" dirty="0"/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243699" y="504353"/>
            <a:ext cx="3563105" cy="4435395"/>
            <a:chOff x="243699" y="504353"/>
            <a:chExt cx="3563105" cy="4435395"/>
          </a:xfrm>
        </p:grpSpPr>
        <p:sp>
          <p:nvSpPr>
            <p:cNvPr id="29" name="직사각형 28"/>
            <p:cNvSpPr/>
            <p:nvPr/>
          </p:nvSpPr>
          <p:spPr>
            <a:xfrm>
              <a:off x="2266356" y="1595230"/>
              <a:ext cx="1540448" cy="334451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0" name="연결선: 꺾임 29"/>
            <p:cNvCxnSpPr>
              <a:cxnSpLocks/>
            </p:cNvCxnSpPr>
            <p:nvPr/>
          </p:nvCxnSpPr>
          <p:spPr>
            <a:xfrm rot="10800000">
              <a:off x="1924472" y="1217544"/>
              <a:ext cx="872637" cy="363470"/>
            </a:xfrm>
            <a:prstGeom prst="bentConnector3">
              <a:avLst>
                <a:gd name="adj1" fmla="val 50000"/>
              </a:avLst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43699" y="504353"/>
              <a:ext cx="222849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+mj-ea"/>
                <a:buAutoNum type="circleNumDbPlain"/>
              </a:pPr>
              <a:r>
                <a:rPr lang="ko-KR" altLang="en-US" b="1" dirty="0"/>
                <a:t>복지관 시설관리</a:t>
              </a:r>
              <a:endParaRPr lang="en-US" altLang="ko-KR" b="1" dirty="0"/>
            </a:p>
            <a:p>
              <a:pPr marL="342900" indent="-342900">
                <a:buFont typeface="+mj-ea"/>
                <a:buAutoNum type="circleNumDbPlain"/>
              </a:pPr>
              <a:r>
                <a:rPr lang="ko-KR" altLang="en-US" b="1" dirty="0"/>
                <a:t>안전교육</a:t>
              </a:r>
              <a:endParaRPr lang="en-US" altLang="ko-KR" b="1" dirty="0"/>
            </a:p>
            <a:p>
              <a:pPr marL="342900" indent="-342900">
                <a:buFont typeface="+mj-ea"/>
                <a:buAutoNum type="circleNumDbPlain"/>
              </a:pPr>
              <a:r>
                <a:rPr lang="ko-KR" altLang="en-US" b="1" dirty="0"/>
                <a:t>직원연수</a:t>
              </a:r>
              <a:endParaRPr lang="en-US" altLang="ko-KR" b="1" dirty="0"/>
            </a:p>
            <a:p>
              <a:pPr marL="342900" indent="-342900">
                <a:buFont typeface="+mj-ea"/>
                <a:buAutoNum type="circleNumDbPlain"/>
              </a:pPr>
              <a:r>
                <a:rPr lang="ko-KR" altLang="en-US" b="1" dirty="0"/>
                <a:t>조사 및 연구 </a:t>
              </a:r>
              <a:endParaRPr lang="en-US" altLang="ko-KR" b="1" dirty="0"/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749365" y="1595230"/>
            <a:ext cx="4359348" cy="4954656"/>
            <a:chOff x="749365" y="1595230"/>
            <a:chExt cx="4359348" cy="4954656"/>
          </a:xfrm>
        </p:grpSpPr>
        <p:sp>
          <p:nvSpPr>
            <p:cNvPr id="36" name="직사각형 35"/>
            <p:cNvSpPr/>
            <p:nvPr/>
          </p:nvSpPr>
          <p:spPr>
            <a:xfrm>
              <a:off x="3806804" y="1595230"/>
              <a:ext cx="1301909" cy="334451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7" name="연결선: 꺾임 36"/>
            <p:cNvCxnSpPr>
              <a:cxnSpLocks/>
            </p:cNvCxnSpPr>
            <p:nvPr/>
          </p:nvCxnSpPr>
          <p:spPr>
            <a:xfrm rot="10800000" flipV="1">
              <a:off x="2797109" y="4953963"/>
              <a:ext cx="1660650" cy="708510"/>
            </a:xfrm>
            <a:prstGeom prst="bentConnector3">
              <a:avLst>
                <a:gd name="adj1" fmla="val 11695"/>
              </a:avLst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749365" y="5072558"/>
              <a:ext cx="1997663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+mj-ea"/>
                <a:buAutoNum type="circleNumDbPlain"/>
              </a:pPr>
              <a:r>
                <a:rPr lang="ko-KR" altLang="en-US" b="1" dirty="0"/>
                <a:t>목욕탕운영</a:t>
              </a:r>
              <a:endParaRPr lang="en-US" altLang="ko-KR" b="1" dirty="0"/>
            </a:p>
            <a:p>
              <a:pPr marL="342900" indent="-342900">
                <a:buFont typeface="+mj-ea"/>
                <a:buAutoNum type="circleNumDbPlain"/>
              </a:pPr>
              <a:r>
                <a:rPr lang="ko-KR" altLang="en-US" b="1" dirty="0"/>
                <a:t>활동지원사업</a:t>
              </a:r>
              <a:endParaRPr lang="en-US" altLang="ko-KR" b="1" dirty="0"/>
            </a:p>
            <a:p>
              <a:pPr marL="342900" indent="-342900">
                <a:buFont typeface="+mj-ea"/>
                <a:buAutoNum type="circleNumDbPlain"/>
              </a:pPr>
              <a:r>
                <a:rPr lang="ko-KR" altLang="en-US" b="1" dirty="0"/>
                <a:t>육아용품대여</a:t>
              </a:r>
              <a:endParaRPr lang="en-US" altLang="ko-KR" b="1" dirty="0"/>
            </a:p>
            <a:p>
              <a:pPr marL="342900" indent="-342900">
                <a:buFont typeface="+mj-ea"/>
                <a:buAutoNum type="circleNumDbPlain"/>
              </a:pPr>
              <a:r>
                <a:rPr lang="ko-KR" altLang="en-US" b="1" dirty="0"/>
                <a:t>밑반찬 서비스</a:t>
              </a:r>
              <a:endParaRPr lang="en-US" altLang="ko-KR" b="1" dirty="0"/>
            </a:p>
            <a:p>
              <a:pPr marL="342900" indent="-342900">
                <a:buFont typeface="+mj-ea"/>
                <a:buAutoNum type="circleNumDbPlain"/>
              </a:pPr>
              <a:r>
                <a:rPr lang="ko-KR" altLang="en-US" b="1" dirty="0"/>
                <a:t>사례 관리</a:t>
              </a:r>
              <a:endParaRPr lang="en-US" altLang="ko-KR" b="1" dirty="0"/>
            </a:p>
          </p:txBody>
        </p:sp>
      </p:grpSp>
      <p:grpSp>
        <p:nvGrpSpPr>
          <p:cNvPr id="39" name="그룹 38"/>
          <p:cNvGrpSpPr/>
          <p:nvPr/>
        </p:nvGrpSpPr>
        <p:grpSpPr>
          <a:xfrm>
            <a:off x="8059939" y="1595230"/>
            <a:ext cx="3390754" cy="4939054"/>
            <a:chOff x="8059939" y="1595230"/>
            <a:chExt cx="3390754" cy="4939054"/>
          </a:xfrm>
        </p:grpSpPr>
        <p:sp>
          <p:nvSpPr>
            <p:cNvPr id="48" name="직사각형 47"/>
            <p:cNvSpPr/>
            <p:nvPr/>
          </p:nvSpPr>
          <p:spPr>
            <a:xfrm>
              <a:off x="8059939" y="1595230"/>
              <a:ext cx="1410485" cy="2827683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50" name="연결선: 꺾임 49"/>
            <p:cNvCxnSpPr>
              <a:cxnSpLocks/>
            </p:cNvCxnSpPr>
            <p:nvPr/>
          </p:nvCxnSpPr>
          <p:spPr>
            <a:xfrm rot="16200000" flipH="1">
              <a:off x="9308058" y="3415917"/>
              <a:ext cx="1133608" cy="808876"/>
            </a:xfrm>
            <a:prstGeom prst="bentConnector3">
              <a:avLst>
                <a:gd name="adj1" fmla="val 50000"/>
              </a:avLst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9632567" y="4502959"/>
              <a:ext cx="1818126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+mj-ea"/>
                <a:buAutoNum type="circleNumDbPlain"/>
              </a:pPr>
              <a:r>
                <a:rPr lang="ko-KR" altLang="en-US" b="1" dirty="0"/>
                <a:t>심리치료</a:t>
              </a:r>
              <a:endParaRPr lang="en-US" altLang="ko-KR" b="1" dirty="0"/>
            </a:p>
            <a:p>
              <a:pPr marL="342900" indent="-342900">
                <a:buFont typeface="+mj-ea"/>
                <a:buAutoNum type="circleNumDbPlain"/>
              </a:pPr>
              <a:r>
                <a:rPr lang="ko-KR" altLang="en-US" b="1" dirty="0"/>
                <a:t>언어치료</a:t>
              </a:r>
              <a:endParaRPr lang="en-US" altLang="ko-KR" b="1" dirty="0"/>
            </a:p>
            <a:p>
              <a:pPr marL="342900" indent="-342900">
                <a:buFont typeface="+mj-ea"/>
                <a:buAutoNum type="circleNumDbPlain"/>
              </a:pPr>
              <a:r>
                <a:rPr lang="ko-KR" altLang="en-US" b="1" dirty="0"/>
                <a:t>재활운동</a:t>
              </a:r>
              <a:endParaRPr lang="en-US" altLang="ko-KR" b="1" dirty="0"/>
            </a:p>
            <a:p>
              <a:pPr marL="342900" indent="-342900">
                <a:buFont typeface="+mj-ea"/>
                <a:buAutoNum type="circleNumDbPlain"/>
              </a:pPr>
              <a:r>
                <a:rPr lang="ko-KR" altLang="en-US" b="1" dirty="0"/>
                <a:t>자가운동</a:t>
              </a:r>
              <a:endParaRPr lang="en-US" altLang="ko-KR" b="1" dirty="0"/>
            </a:p>
            <a:p>
              <a:pPr marL="342900" indent="-342900">
                <a:buFont typeface="+mj-ea"/>
                <a:buAutoNum type="circleNumDbPlain"/>
              </a:pPr>
              <a:r>
                <a:rPr lang="ko-KR" altLang="en-US" b="1" dirty="0"/>
                <a:t>감각통합</a:t>
              </a:r>
              <a:endParaRPr lang="en-US" altLang="ko-KR" b="1" dirty="0"/>
            </a:p>
            <a:p>
              <a:pPr marL="342900" indent="-342900">
                <a:buFont typeface="+mj-ea"/>
                <a:buAutoNum type="circleNumDbPlain"/>
              </a:pPr>
              <a:r>
                <a:rPr lang="ko-KR" altLang="en-US" b="1" dirty="0"/>
                <a:t>부모교육</a:t>
              </a:r>
              <a:endParaRPr lang="en-US" altLang="ko-KR" b="1" dirty="0"/>
            </a:p>
            <a:p>
              <a:pPr marL="342900" indent="-342900">
                <a:buFont typeface="+mj-ea"/>
                <a:buAutoNum type="circleNumDbPlain"/>
              </a:pPr>
              <a:r>
                <a:rPr lang="ko-KR" altLang="en-US" b="1" dirty="0"/>
                <a:t>나들이</a:t>
              </a:r>
              <a:r>
                <a:rPr lang="en-US" altLang="ko-KR" b="1" dirty="0"/>
                <a:t>, </a:t>
              </a:r>
              <a:r>
                <a:rPr lang="ko-KR" altLang="en-US" b="1" dirty="0"/>
                <a:t>행사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01327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209302" y="1402485"/>
            <a:ext cx="7286540" cy="4053029"/>
            <a:chOff x="514589" y="2864406"/>
            <a:chExt cx="2607989" cy="1819173"/>
          </a:xfrm>
        </p:grpSpPr>
        <p:sp>
          <p:nvSpPr>
            <p:cNvPr id="12" name="사다리꼴 11"/>
            <p:cNvSpPr/>
            <p:nvPr/>
          </p:nvSpPr>
          <p:spPr>
            <a:xfrm rot="21089570">
              <a:off x="2377206" y="3125893"/>
              <a:ext cx="464468" cy="1044075"/>
            </a:xfrm>
            <a:prstGeom prst="trapezoid">
              <a:avLst/>
            </a:prstGeom>
            <a:solidFill>
              <a:srgbClr val="EEB4A0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자유형 45"/>
            <p:cNvSpPr/>
            <p:nvPr/>
          </p:nvSpPr>
          <p:spPr>
            <a:xfrm>
              <a:off x="704630" y="2991332"/>
              <a:ext cx="2417948" cy="1692247"/>
            </a:xfrm>
            <a:custGeom>
              <a:avLst/>
              <a:gdLst>
                <a:gd name="connsiteX0" fmla="*/ 0 w 8227443"/>
                <a:gd name="connsiteY0" fmla="*/ 0 h 4274812"/>
                <a:gd name="connsiteX1" fmla="*/ 8227443 w 8227443"/>
                <a:gd name="connsiteY1" fmla="*/ 0 h 4274812"/>
                <a:gd name="connsiteX2" fmla="*/ 8227443 w 8227443"/>
                <a:gd name="connsiteY2" fmla="*/ 3443627 h 4274812"/>
                <a:gd name="connsiteX3" fmla="*/ 7036903 w 8227443"/>
                <a:gd name="connsiteY3" fmla="*/ 3443627 h 4274812"/>
                <a:gd name="connsiteX4" fmla="*/ 6205718 w 8227443"/>
                <a:gd name="connsiteY4" fmla="*/ 4274812 h 4274812"/>
                <a:gd name="connsiteX5" fmla="*/ 6205718 w 8227443"/>
                <a:gd name="connsiteY5" fmla="*/ 3443627 h 4274812"/>
                <a:gd name="connsiteX6" fmla="*/ 0 w 8227443"/>
                <a:gd name="connsiteY6" fmla="*/ 3443627 h 427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27443" h="4274812">
                  <a:moveTo>
                    <a:pt x="0" y="0"/>
                  </a:moveTo>
                  <a:lnTo>
                    <a:pt x="8227443" y="0"/>
                  </a:lnTo>
                  <a:lnTo>
                    <a:pt x="8227443" y="3443627"/>
                  </a:lnTo>
                  <a:lnTo>
                    <a:pt x="7036903" y="3443627"/>
                  </a:lnTo>
                  <a:lnTo>
                    <a:pt x="6205718" y="4274812"/>
                  </a:lnTo>
                  <a:lnTo>
                    <a:pt x="6205718" y="3443627"/>
                  </a:lnTo>
                  <a:lnTo>
                    <a:pt x="0" y="3443627"/>
                  </a:lnTo>
                  <a:close/>
                </a:path>
              </a:pathLst>
            </a:cu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7" name="사다리꼴 46"/>
            <p:cNvSpPr/>
            <p:nvPr/>
          </p:nvSpPr>
          <p:spPr>
            <a:xfrm rot="21433865">
              <a:off x="514589" y="2864406"/>
              <a:ext cx="1273327" cy="339597"/>
            </a:xfrm>
            <a:prstGeom prst="trapezoid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800" dirty="0">
                  <a:ea typeface="문체부 쓰기 정체" panose="02030609000101010101" pitchFamily="17" charset="-127"/>
                </a:rPr>
                <a:t>사례 개요</a:t>
              </a:r>
            </a:p>
          </p:txBody>
        </p:sp>
      </p:grpSp>
      <p:sp>
        <p:nvSpPr>
          <p:cNvPr id="40" name="사다리꼴 39"/>
          <p:cNvSpPr/>
          <p:nvPr/>
        </p:nvSpPr>
        <p:spPr>
          <a:xfrm rot="1776664">
            <a:off x="5208149" y="2464369"/>
            <a:ext cx="1231625" cy="706485"/>
          </a:xfrm>
          <a:prstGeom prst="trapezoid">
            <a:avLst/>
          </a:prstGeom>
          <a:pattFill prst="pct5">
            <a:fgClr>
              <a:schemeClr val="accent2"/>
            </a:fgClr>
            <a:bgClr>
              <a:srgbClr val="EDCEB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125304" y="2730742"/>
            <a:ext cx="41392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 dirty="0">
                <a:solidFill>
                  <a:srgbClr val="002060"/>
                </a:solidFill>
                <a:latin typeface="제주한라산" panose="02000300000000000000" pitchFamily="2" charset="-127"/>
                <a:ea typeface="문체부 쓰기 정체" panose="02030609000101010101" pitchFamily="17" charset="-127"/>
              </a:rPr>
              <a:t>사업 소개</a:t>
            </a:r>
          </a:p>
        </p:txBody>
      </p:sp>
      <p:sp>
        <p:nvSpPr>
          <p:cNvPr id="39" name="현 38"/>
          <p:cNvSpPr/>
          <p:nvPr/>
        </p:nvSpPr>
        <p:spPr>
          <a:xfrm rot="3802129">
            <a:off x="2957352" y="3420296"/>
            <a:ext cx="1113192" cy="1021549"/>
          </a:xfrm>
          <a:prstGeom prst="chord">
            <a:avLst/>
          </a:prstGeom>
          <a:pattFill prst="wdUpDiag">
            <a:fgClr>
              <a:srgbClr val="D7EDE9"/>
            </a:fgClr>
            <a:bgClr>
              <a:srgbClr val="B6DED7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23951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2305385" y="215210"/>
            <a:ext cx="7508206" cy="6019202"/>
            <a:chOff x="3025315" y="937760"/>
            <a:chExt cx="5971935" cy="4888066"/>
          </a:xfrm>
        </p:grpSpPr>
        <p:sp>
          <p:nvSpPr>
            <p:cNvPr id="21" name="타원 20"/>
            <p:cNvSpPr/>
            <p:nvPr/>
          </p:nvSpPr>
          <p:spPr>
            <a:xfrm>
              <a:off x="4007248" y="1924181"/>
              <a:ext cx="3763595" cy="3892570"/>
            </a:xfrm>
            <a:prstGeom prst="ellipse">
              <a:avLst/>
            </a:prstGeom>
            <a:noFill/>
            <a:ln w="171450" cmpd="dbl">
              <a:solidFill>
                <a:srgbClr val="F26A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/>
            <p:cNvSpPr/>
            <p:nvPr/>
          </p:nvSpPr>
          <p:spPr>
            <a:xfrm>
              <a:off x="6726700" y="3566901"/>
              <a:ext cx="2270550" cy="22498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/>
                <a:t>자기 결정권 존중과 </a:t>
              </a:r>
              <a:endParaRPr lang="en-US" altLang="ko-KR" dirty="0"/>
            </a:p>
            <a:p>
              <a:pPr algn="ctr"/>
              <a:r>
                <a:rPr lang="ko-KR" altLang="en-US" dirty="0"/>
                <a:t>만족 향상</a:t>
              </a:r>
            </a:p>
          </p:txBody>
        </p:sp>
        <p:sp>
          <p:nvSpPr>
            <p:cNvPr id="28" name="타원 27"/>
            <p:cNvSpPr/>
            <p:nvPr/>
          </p:nvSpPr>
          <p:spPr>
            <a:xfrm>
              <a:off x="4753770" y="937760"/>
              <a:ext cx="2270550" cy="22498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/>
                <a:t>자기 결정권 존중과 </a:t>
              </a:r>
              <a:endParaRPr lang="en-US" altLang="ko-KR" dirty="0"/>
            </a:p>
            <a:p>
              <a:pPr algn="ctr"/>
              <a:r>
                <a:rPr lang="ko-KR" altLang="en-US" dirty="0"/>
                <a:t>만족 향상</a:t>
              </a:r>
            </a:p>
          </p:txBody>
        </p:sp>
        <p:sp>
          <p:nvSpPr>
            <p:cNvPr id="2" name="타원 1"/>
            <p:cNvSpPr/>
            <p:nvPr/>
          </p:nvSpPr>
          <p:spPr>
            <a:xfrm>
              <a:off x="4883591" y="1053769"/>
              <a:ext cx="2026176" cy="200770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300" b="1" dirty="0">
                  <a:solidFill>
                    <a:schemeClr val="tx1"/>
                  </a:solidFill>
                </a:rPr>
                <a:t>자기 결정권</a:t>
              </a:r>
              <a:endParaRPr lang="en-US" altLang="ko-KR" sz="2300" b="1" dirty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sz="2300" b="1" dirty="0">
                  <a:solidFill>
                    <a:schemeClr val="tx1"/>
                  </a:solidFill>
                </a:rPr>
                <a:t> 존중과 </a:t>
              </a:r>
              <a:endParaRPr lang="en-US" altLang="ko-KR" sz="2300" b="1" dirty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sz="2300" b="1" dirty="0">
                  <a:solidFill>
                    <a:schemeClr val="tx1"/>
                  </a:solidFill>
                </a:rPr>
                <a:t>만족 향상</a:t>
              </a:r>
            </a:p>
          </p:txBody>
        </p:sp>
        <p:sp>
          <p:nvSpPr>
            <p:cNvPr id="30" name="타원 29"/>
            <p:cNvSpPr/>
            <p:nvPr/>
          </p:nvSpPr>
          <p:spPr>
            <a:xfrm>
              <a:off x="3025315" y="3575976"/>
              <a:ext cx="2270550" cy="22498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/>
                <a:t>자기 결정권 존중과 </a:t>
              </a:r>
              <a:endParaRPr lang="en-US" altLang="ko-KR" dirty="0"/>
            </a:p>
            <a:p>
              <a:pPr algn="ctr"/>
              <a:r>
                <a:rPr lang="ko-KR" altLang="en-US" dirty="0"/>
                <a:t>만족 향상</a:t>
              </a:r>
            </a:p>
          </p:txBody>
        </p:sp>
        <p:sp>
          <p:nvSpPr>
            <p:cNvPr id="18" name="타원 17"/>
            <p:cNvSpPr/>
            <p:nvPr/>
          </p:nvSpPr>
          <p:spPr>
            <a:xfrm>
              <a:off x="3142353" y="3697049"/>
              <a:ext cx="2026176" cy="200770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300" b="1" dirty="0">
                  <a:solidFill>
                    <a:schemeClr val="tx1"/>
                  </a:solidFill>
                </a:rPr>
                <a:t>능동적 </a:t>
              </a:r>
              <a:endParaRPr lang="en-US" altLang="ko-KR" sz="2300" b="1" dirty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sz="2300" b="1" dirty="0">
                  <a:solidFill>
                    <a:schemeClr val="tx1"/>
                  </a:solidFill>
                </a:rPr>
                <a:t>역량강화와</a:t>
              </a:r>
              <a:endParaRPr lang="en-US" altLang="ko-KR" sz="2300" b="1" dirty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sz="2300" b="1" dirty="0">
                  <a:solidFill>
                    <a:schemeClr val="tx1"/>
                  </a:solidFill>
                </a:rPr>
                <a:t> 책임경영</a:t>
              </a:r>
            </a:p>
          </p:txBody>
        </p:sp>
        <p:sp>
          <p:nvSpPr>
            <p:cNvPr id="20" name="타원 19"/>
            <p:cNvSpPr/>
            <p:nvPr/>
          </p:nvSpPr>
          <p:spPr>
            <a:xfrm>
              <a:off x="6848887" y="3697049"/>
              <a:ext cx="2026176" cy="200770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300" b="1" dirty="0">
                  <a:solidFill>
                    <a:schemeClr val="tx1"/>
                  </a:solidFill>
                </a:rPr>
                <a:t>더불어 사는 </a:t>
              </a:r>
              <a:endParaRPr lang="en-US" altLang="ko-KR" sz="2300" b="1" dirty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sz="2300" b="1" dirty="0">
                  <a:solidFill>
                    <a:schemeClr val="tx1"/>
                  </a:solidFill>
                </a:rPr>
                <a:t>지역사회 </a:t>
              </a:r>
              <a:endParaRPr lang="en-US" altLang="ko-KR" sz="2300" b="1" dirty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sz="2300" b="1" dirty="0">
                  <a:solidFill>
                    <a:schemeClr val="tx1"/>
                  </a:solidFill>
                </a:rPr>
                <a:t>환경조성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4925741" y="3511496"/>
            <a:ext cx="2193229" cy="646331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>
                <a:ln>
                  <a:solidFill>
                    <a:srgbClr val="FF5A54">
                      <a:alpha val="0"/>
                    </a:srgbClr>
                  </a:solidFill>
                </a:ln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사업 목표</a:t>
            </a:r>
          </a:p>
        </p:txBody>
      </p:sp>
    </p:spTree>
    <p:extLst>
      <p:ext uri="{BB962C8B-B14F-4D97-AF65-F5344CB8AC3E}">
        <p14:creationId xmlns:p14="http://schemas.microsoft.com/office/powerpoint/2010/main" val="248954237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73100" y="866054"/>
            <a:ext cx="10845800" cy="5405292"/>
          </a:xfrm>
          <a:prstGeom prst="rect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476513" y="917022"/>
            <a:ext cx="2193229" cy="646331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dirty="0">
                <a:ln>
                  <a:solidFill>
                    <a:srgbClr val="FF5A54">
                      <a:alpha val="0"/>
                    </a:srgbClr>
                  </a:solidFill>
                </a:ln>
                <a:latin typeface="210 콤퓨타세탁 L" panose="02020603020101020101" pitchFamily="18" charset="-127"/>
                <a:ea typeface="문체부 쓰기 정체" panose="02030609000101010101" pitchFamily="17" charset="-127"/>
              </a:rPr>
              <a:t>추진 배경</a:t>
            </a:r>
          </a:p>
        </p:txBody>
      </p:sp>
      <p:cxnSp>
        <p:nvCxnSpPr>
          <p:cNvPr id="10" name="직선 연결선 9"/>
          <p:cNvCxnSpPr>
            <a:cxnSpLocks/>
          </p:cNvCxnSpPr>
          <p:nvPr/>
        </p:nvCxnSpPr>
        <p:spPr>
          <a:xfrm>
            <a:off x="1572035" y="1563353"/>
            <a:ext cx="2002183" cy="0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그룹 43"/>
          <p:cNvGrpSpPr/>
          <p:nvPr/>
        </p:nvGrpSpPr>
        <p:grpSpPr>
          <a:xfrm>
            <a:off x="5906086" y="6109504"/>
            <a:ext cx="359188" cy="359188"/>
            <a:chOff x="5916405" y="5665004"/>
            <a:chExt cx="359188" cy="359188"/>
          </a:xfrm>
        </p:grpSpPr>
        <p:sp>
          <p:nvSpPr>
            <p:cNvPr id="45" name="타원 44"/>
            <p:cNvSpPr/>
            <p:nvPr/>
          </p:nvSpPr>
          <p:spPr>
            <a:xfrm>
              <a:off x="5916405" y="5665004"/>
              <a:ext cx="359188" cy="359188"/>
            </a:xfrm>
            <a:prstGeom prst="ellipse">
              <a:avLst/>
            </a:prstGeom>
            <a:solidFill>
              <a:srgbClr val="F0F0F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1/2 액자 48"/>
            <p:cNvSpPr/>
            <p:nvPr/>
          </p:nvSpPr>
          <p:spPr>
            <a:xfrm rot="13460517">
              <a:off x="6016910" y="5747943"/>
              <a:ext cx="153417" cy="153417"/>
            </a:xfrm>
            <a:prstGeom prst="halfFrame">
              <a:avLst>
                <a:gd name="adj1" fmla="val 4613"/>
                <a:gd name="adj2" fmla="val 5269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9" name="Picture 2" descr="icon png에 대한 이미지 검색결과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1" r="34396" b="68742"/>
          <a:stretch/>
        </p:blipFill>
        <p:spPr bwMode="auto">
          <a:xfrm>
            <a:off x="673100" y="759773"/>
            <a:ext cx="916742" cy="91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34787" y="1973483"/>
            <a:ext cx="991397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300000"/>
              </a:lnSpc>
              <a:buAutoNum type="arabicParenR"/>
            </a:pPr>
            <a:r>
              <a:rPr lang="ko-KR" altLang="en-US" sz="2200" b="1" dirty="0">
                <a:highlight>
                  <a:srgbClr val="FFFF00"/>
                </a:highlight>
              </a:rPr>
              <a:t>발달장애인</a:t>
            </a:r>
            <a:r>
              <a:rPr lang="ko-KR" altLang="en-US" sz="2200" dirty="0"/>
              <a:t>의 경제활동의 어려움을 해소한다</a:t>
            </a:r>
            <a:r>
              <a:rPr lang="en-US" altLang="ko-KR" sz="2200" dirty="0"/>
              <a:t>.</a:t>
            </a:r>
          </a:p>
          <a:p>
            <a:pPr>
              <a:lnSpc>
                <a:spcPct val="300000"/>
              </a:lnSpc>
            </a:pPr>
            <a:r>
              <a:rPr lang="en-US" altLang="ko-KR" sz="2200" b="1" dirty="0"/>
              <a:t>2) </a:t>
            </a:r>
            <a:r>
              <a:rPr lang="ko-KR" altLang="en-US" sz="2200" dirty="0"/>
              <a:t>노인관련 서비스의 확대와 발달장애인 </a:t>
            </a:r>
            <a:r>
              <a:rPr lang="ko-KR" altLang="en-US" sz="2200" b="1" dirty="0">
                <a:highlight>
                  <a:srgbClr val="FFFF00"/>
                </a:highlight>
              </a:rPr>
              <a:t>일자리 창출</a:t>
            </a:r>
            <a:r>
              <a:rPr lang="ko-KR" altLang="en-US" sz="2200" dirty="0"/>
              <a:t>로 사회적 기여를 한다</a:t>
            </a:r>
            <a:r>
              <a:rPr lang="en-US" altLang="ko-KR" sz="2200" dirty="0"/>
              <a:t>.</a:t>
            </a:r>
            <a:endParaRPr lang="ko-KR" altLang="en-US" sz="2200" dirty="0"/>
          </a:p>
          <a:p>
            <a:pPr>
              <a:lnSpc>
                <a:spcPct val="300000"/>
              </a:lnSpc>
            </a:pPr>
            <a:r>
              <a:rPr lang="en-US" altLang="ko-KR" sz="2200" b="1" dirty="0"/>
              <a:t>3) </a:t>
            </a:r>
            <a:r>
              <a:rPr lang="ko-KR" altLang="en-US" sz="2200" dirty="0"/>
              <a:t>요양보호사 보조 일자리 </a:t>
            </a:r>
            <a:r>
              <a:rPr lang="ko-KR" altLang="en-US" sz="2200" b="1" dirty="0">
                <a:highlight>
                  <a:srgbClr val="FFFF00"/>
                </a:highlight>
              </a:rPr>
              <a:t>직무가  발달장애인에게 적합</a:t>
            </a:r>
            <a:r>
              <a:rPr lang="ko-KR" altLang="en-US" sz="2200" dirty="0"/>
              <a:t>하다</a:t>
            </a:r>
            <a:r>
              <a:rPr lang="en-US" altLang="ko-KR" sz="2200" dirty="0"/>
              <a:t>.</a:t>
            </a:r>
            <a:endParaRPr lang="ko-KR" altLang="en-US" sz="2200" dirty="0"/>
          </a:p>
          <a:p>
            <a:pPr>
              <a:lnSpc>
                <a:spcPct val="300000"/>
              </a:lnSpc>
            </a:pPr>
            <a:endParaRPr lang="ko-KR" altLang="en-US" sz="2000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969" y="1072617"/>
            <a:ext cx="1960272" cy="196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04838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Pages>13</Pages>
  <Words>667</Words>
  <Characters>0</Characters>
  <Application>Microsoft Office PowerPoint</Application>
  <DocSecurity>0</DocSecurity>
  <PresentationFormat>와이드스크린</PresentationFormat>
  <Lines>0</Lines>
  <Paragraphs>178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31" baseType="lpstr">
      <vt:lpstr>210 콤퓨타세탁 L</vt:lpstr>
      <vt:lpstr>Noto Sans CJK KR Black</vt:lpstr>
      <vt:lpstr>바탕</vt:lpstr>
      <vt:lpstr>제주한라산</vt:lpstr>
      <vt:lpstr>210 콤퓨타세탁 B</vt:lpstr>
      <vt:lpstr>210 콤퓨타세탁 R</vt:lpstr>
      <vt:lpstr>맑은 고딕</vt:lpstr>
      <vt:lpstr>Arial</vt:lpstr>
      <vt:lpstr>a가을소풍B</vt:lpstr>
      <vt:lpstr>문체부 쓰기 정체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hhj</dc:creator>
  <cp:lastModifiedBy>황수경</cp:lastModifiedBy>
  <cp:revision>34</cp:revision>
  <dcterms:modified xsi:type="dcterms:W3CDTF">2017-06-14T04:07:16Z</dcterms:modified>
</cp:coreProperties>
</file>