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3" r:id="rId3"/>
    <p:sldId id="259" r:id="rId4"/>
    <p:sldId id="281" r:id="rId5"/>
    <p:sldId id="273" r:id="rId6"/>
    <p:sldId id="272" r:id="rId7"/>
    <p:sldId id="279" r:id="rId8"/>
    <p:sldId id="278" r:id="rId9"/>
    <p:sldId id="264" r:id="rId10"/>
    <p:sldId id="265" r:id="rId11"/>
    <p:sldId id="274" r:id="rId12"/>
    <p:sldId id="282" r:id="rId13"/>
    <p:sldId id="268" r:id="rId14"/>
    <p:sldId id="284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유승현" initials="유" lastIdx="1" clrIdx="0">
    <p:extLst>
      <p:ext uri="{19B8F6BF-5375-455C-9EA6-DF929625EA0E}">
        <p15:presenceInfo xmlns:p15="http://schemas.microsoft.com/office/powerpoint/2012/main" userId="유승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D5FF"/>
    <a:srgbClr val="FFF3FF"/>
    <a:srgbClr val="FFEBFF"/>
    <a:srgbClr val="F8F8F8"/>
    <a:srgbClr val="E2C8F6"/>
    <a:srgbClr val="FFCCFF"/>
    <a:srgbClr val="91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7E05-8502-4A40-8E6B-15B36AC5ADD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B7C5-FF88-47C4-AC62-8830A89862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54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7E05-8502-4A40-8E6B-15B36AC5ADD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B7C5-FF88-47C4-AC62-8830A89862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32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7E05-8502-4A40-8E6B-15B36AC5ADD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B7C5-FF88-47C4-AC62-8830A89862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74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7E05-8502-4A40-8E6B-15B36AC5ADD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B7C5-FF88-47C4-AC62-8830A89862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65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7E05-8502-4A40-8E6B-15B36AC5ADD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B7C5-FF88-47C4-AC62-8830A89862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93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7E05-8502-4A40-8E6B-15B36AC5ADD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B7C5-FF88-47C4-AC62-8830A89862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76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7E05-8502-4A40-8E6B-15B36AC5ADD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B7C5-FF88-47C4-AC62-8830A89862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04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7E05-8502-4A40-8E6B-15B36AC5ADD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B7C5-FF88-47C4-AC62-8830A89862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73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7E05-8502-4A40-8E6B-15B36AC5ADD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B7C5-FF88-47C4-AC62-8830A89862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2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7E05-8502-4A40-8E6B-15B36AC5ADD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B7C5-FF88-47C4-AC62-8830A89862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79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7E05-8502-4A40-8E6B-15B36AC5ADD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B7C5-FF88-47C4-AC62-8830A89862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85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defRPr>
            </a:lvl1pPr>
          </a:lstStyle>
          <a:p>
            <a:fld id="{94147E05-8502-4A40-8E6B-15B36AC5ADD3}" type="datetimeFigureOut">
              <a:rPr lang="ko-KR" altLang="en-US" smtClean="0"/>
              <a:pPr/>
              <a:t>2017-06-06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defRPr>
            </a:lvl1pPr>
          </a:lstStyle>
          <a:p>
            <a:fld id="{86A6B7C5-FF88-47C4-AC62-8830A89862E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714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210 맨발의청춘 L" panose="02020603020101020101" pitchFamily="18" charset="-127"/>
          <a:ea typeface="210 맨발의청춘 L" panose="0202060302010102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210 맨발의청춘 L" panose="02020603020101020101" pitchFamily="18" charset="-127"/>
          <a:ea typeface="210 맨발의청춘 L" panose="0202060302010102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210 맨발의청춘 L" panose="02020603020101020101" pitchFamily="18" charset="-127"/>
          <a:ea typeface="210 맨발의청춘 L" panose="0202060302010102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210 맨발의청춘 L" panose="02020603020101020101" pitchFamily="18" charset="-127"/>
          <a:ea typeface="210 맨발의청춘 L" panose="0202060302010102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210 맨발의청춘 L" panose="02020603020101020101" pitchFamily="18" charset="-127"/>
          <a:ea typeface="210 맨발의청춘 L" panose="0202060302010102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210 맨발의청춘 L" panose="02020603020101020101" pitchFamily="18" charset="-127"/>
          <a:ea typeface="210 맨발의청춘 L" panose="0202060302010102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기차 트랙 바탕 화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302"/>
            <a:ext cx="6148873" cy="33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ck wallpaper hd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8873" cy="353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rack wallpaper hd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73" y="-1"/>
            <a:ext cx="6114223" cy="35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rack wallpaper hd에 대한 이미지 검색결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73" y="3536300"/>
            <a:ext cx="6114224" cy="33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-1" y="-2"/>
            <a:ext cx="12263096" cy="68580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736910" y="1104410"/>
            <a:ext cx="4823927" cy="2034074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4823925" y="1519908"/>
            <a:ext cx="278052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4823925" y="1906163"/>
            <a:ext cx="278052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48694" y="1522198"/>
            <a:ext cx="93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MAIN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7411" y="2077729"/>
            <a:ext cx="257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서울 </a:t>
            </a:r>
            <a:r>
              <a:rPr lang="ko-KR" altLang="en-US" sz="200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도시 철도공사</a:t>
            </a:r>
            <a:endParaRPr lang="ko-KR" altLang="en-US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3340" y="5688216"/>
            <a:ext cx="4068660" cy="64633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201628024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유승현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201628004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이재훈</a:t>
            </a:r>
          </a:p>
        </p:txBody>
      </p:sp>
      <p:pic>
        <p:nvPicPr>
          <p:cNvPr id="4" name="그래픽 3" descr="닫기">
            <a:extLst>
              <a:ext uri="{FF2B5EF4-FFF2-40B4-BE49-F238E27FC236}">
                <a16:creationId xmlns:a16="http://schemas.microsoft.com/office/drawing/2014/main" id="{79F88417-582E-4472-B5F4-3A2B9B354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3604" y="-427541"/>
            <a:ext cx="5010540" cy="50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8657" t="136" r="429" b="-1087"/>
          <a:stretch/>
        </p:blipFill>
        <p:spPr>
          <a:xfrm>
            <a:off x="10231523" y="0"/>
            <a:ext cx="1960477" cy="696063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643812" cy="685800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11" y="0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사례 개요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18" y="78537"/>
            <a:ext cx="44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" y="533093"/>
            <a:ext cx="2590091" cy="1060221"/>
            <a:chOff x="1" y="533093"/>
            <a:chExt cx="2590091" cy="1060221"/>
          </a:xfrm>
        </p:grpSpPr>
        <p:sp>
          <p:nvSpPr>
            <p:cNvPr id="9" name="직사각형 8"/>
            <p:cNvSpPr/>
            <p:nvPr/>
          </p:nvSpPr>
          <p:spPr>
            <a:xfrm>
              <a:off x="1" y="774441"/>
              <a:ext cx="2369975" cy="55983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 6)     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성과</a:t>
              </a:r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(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효과</a:t>
              </a:r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)</a:t>
              </a:r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 rot="2700000">
              <a:off x="1802323" y="554321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rot="2700000">
              <a:off x="1802324" y="1131848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2700000">
              <a:off x="2128627" y="871296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643811" y="551212"/>
            <a:ext cx="1203649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890848" y="0"/>
            <a:ext cx="3301152" cy="706327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8347" y="6100015"/>
            <a:ext cx="5113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2015</a:t>
            </a:r>
            <a:r>
              <a:rPr lang="ko-KR" altLang="en-US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기준  </a:t>
            </a:r>
            <a:r>
              <a:rPr lang="ko-KR" altLang="en-US" sz="1600" dirty="0">
                <a:solidFill>
                  <a:schemeClr val="accent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장애인 의무 고용률 공공기관 </a:t>
            </a:r>
            <a:r>
              <a:rPr lang="en-US" altLang="ko-KR" sz="1600" dirty="0">
                <a:solidFill>
                  <a:schemeClr val="accent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3.0%</a:t>
            </a:r>
            <a:endParaRPr lang="ko-KR" altLang="en-US" sz="16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357151" y="2027290"/>
            <a:ext cx="5270251" cy="1923604"/>
            <a:chOff x="1745887" y="1875186"/>
            <a:chExt cx="5270251" cy="1923604"/>
          </a:xfrm>
        </p:grpSpPr>
        <p:sp>
          <p:nvSpPr>
            <p:cNvPr id="4" name="TextBox 3"/>
            <p:cNvSpPr txBox="1"/>
            <p:nvPr/>
          </p:nvSpPr>
          <p:spPr>
            <a:xfrm>
              <a:off x="2108236" y="1875186"/>
              <a:ext cx="4907902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총 직원 </a:t>
              </a:r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: 6,683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명</a:t>
              </a:r>
              <a:endPara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  <a:p>
              <a:endPara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  <a:p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전체 장애인 직원 </a:t>
              </a:r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: 191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명</a:t>
              </a:r>
              <a:endPara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  <a:p>
              <a:endPara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  <a:p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장애인 고용률 </a:t>
              </a:r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: 3.16%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  </a:t>
              </a:r>
              <a:endPara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  <a:p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         </a:t>
              </a:r>
            </a:p>
            <a:p>
              <a:r>
                <a:rPr lang="en-US" altLang="ko-KR" sz="1100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2015</a:t>
              </a:r>
              <a:r>
                <a:rPr lang="ko-KR" altLang="en-US" sz="1100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년 </a:t>
              </a:r>
              <a:r>
                <a:rPr lang="en-US" altLang="ko-KR" sz="1100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12</a:t>
              </a:r>
              <a:r>
                <a:rPr lang="ko-KR" altLang="en-US" sz="1100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월 기준</a:t>
              </a:r>
              <a:endParaRPr lang="ko-KR" altLang="en-US" sz="1200" dirty="0">
                <a:solidFill>
                  <a:schemeClr val="accent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cxnSp>
          <p:nvCxnSpPr>
            <p:cNvPr id="14" name="직선 연결선 13"/>
            <p:cNvCxnSpPr>
              <a:cxnSpLocks/>
            </p:cNvCxnSpPr>
            <p:nvPr/>
          </p:nvCxnSpPr>
          <p:spPr>
            <a:xfrm>
              <a:off x="1745887" y="1875186"/>
              <a:ext cx="0" cy="183839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68073" y="2192161"/>
            <a:ext cx="569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585543" y="1259656"/>
            <a:ext cx="569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874547" y="1776267"/>
            <a:ext cx="9070083" cy="4843739"/>
            <a:chOff x="1004490" y="1703305"/>
            <a:chExt cx="9070083" cy="4843739"/>
          </a:xfrm>
        </p:grpSpPr>
        <p:grpSp>
          <p:nvGrpSpPr>
            <p:cNvPr id="32" name="그룹 31"/>
            <p:cNvGrpSpPr/>
            <p:nvPr/>
          </p:nvGrpSpPr>
          <p:grpSpPr>
            <a:xfrm>
              <a:off x="1004490" y="1703305"/>
              <a:ext cx="9070083" cy="4843739"/>
              <a:chOff x="1004490" y="1703305"/>
              <a:chExt cx="9070083" cy="4843739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1004490" y="1703305"/>
                <a:ext cx="9070083" cy="48437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99720" y="2134863"/>
                <a:ext cx="716137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장애인</a:t>
                </a: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 </a:t>
                </a: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고용률</a:t>
                </a: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 3.16%</a:t>
                </a: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로</a:t>
                </a: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 </a:t>
                </a: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장애인의무고용을</a:t>
                </a: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 </a:t>
                </a: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달성</a:t>
                </a:r>
                <a:endPara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2016</a:t>
                </a: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년</a:t>
                </a: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 </a:t>
                </a: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장애인고용촉진</a:t>
                </a: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 </a:t>
                </a: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유공자</a:t>
                </a: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 </a:t>
                </a: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정부</a:t>
                </a: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 </a:t>
                </a: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포상</a:t>
                </a: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(</a:t>
                </a: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고용노동부장관</a:t>
                </a: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 </a:t>
                </a: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표창</a:t>
                </a: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2016</a:t>
                </a:r>
                <a:r>
                  <a:rPr lang="ko-KR" altLang="en-US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년 </a:t>
                </a:r>
                <a:r>
                  <a:rPr lang="ko-KR" altLang="ko-KR" dirty="0" err="1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트루컴퍼니</a:t>
                </a: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 </a:t>
                </a: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동</a:t>
                </a:r>
                <a:r>
                  <a:rPr lang="ko-KR" altLang="en-US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상</a:t>
                </a:r>
                <a:r>
                  <a:rPr lang="en-US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 </a:t>
                </a:r>
                <a:r>
                  <a:rPr lang="ko-KR" altLang="ko-KR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수여</a:t>
                </a:r>
                <a:endPara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</p:txBody>
          </p:sp>
        </p:grpSp>
        <p:cxnSp>
          <p:nvCxnSpPr>
            <p:cNvPr id="34" name="직선 연결선 33"/>
            <p:cNvCxnSpPr/>
            <p:nvPr/>
          </p:nvCxnSpPr>
          <p:spPr>
            <a:xfrm>
              <a:off x="1546789" y="1982882"/>
              <a:ext cx="0" cy="264475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488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8657" t="136" r="429" b="-1087"/>
          <a:stretch/>
        </p:blipFill>
        <p:spPr>
          <a:xfrm>
            <a:off x="10231523" y="0"/>
            <a:ext cx="1960477" cy="696063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643812" cy="685800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11" y="0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사례 개요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18" y="78537"/>
            <a:ext cx="44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" y="533093"/>
            <a:ext cx="2590091" cy="1060221"/>
            <a:chOff x="1" y="533093"/>
            <a:chExt cx="2590091" cy="1060221"/>
          </a:xfrm>
        </p:grpSpPr>
        <p:sp>
          <p:nvSpPr>
            <p:cNvPr id="9" name="직사각형 8"/>
            <p:cNvSpPr/>
            <p:nvPr/>
          </p:nvSpPr>
          <p:spPr>
            <a:xfrm>
              <a:off x="1" y="774441"/>
              <a:ext cx="2369975" cy="55983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 7)     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편의 증진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 rot="2700000">
              <a:off x="1802323" y="554321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rot="2700000">
              <a:off x="1802324" y="1131848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2700000">
              <a:off x="2128627" y="871296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2700000">
            <a:off x="1872542" y="3053953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rot="2700000">
            <a:off x="1872540" y="3655246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2700000">
            <a:off x="2198846" y="3381352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643811" y="551212"/>
            <a:ext cx="1203649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864199" y="17422"/>
            <a:ext cx="3301152" cy="706327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370" y="2235855"/>
            <a:ext cx="6435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도시 철도 힐링 센터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엘리베이터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10</a:t>
            </a:r>
            <a:r>
              <a:rPr lang="ko-KR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대와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에스컬레이터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44</a:t>
            </a:r>
            <a:r>
              <a:rPr lang="ko-KR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대를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추가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7</a:t>
            </a:r>
            <a:r>
              <a:rPr lang="ko-KR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역사를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대상으로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‘</a:t>
            </a:r>
            <a:r>
              <a:rPr lang="ko-KR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장애인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전용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화장실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’</a:t>
            </a:r>
            <a:r>
              <a:rPr lang="ko-KR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을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529697" y="2174940"/>
            <a:ext cx="0" cy="19398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6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Made - Railroad  Earth Field Cloud Sk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-83976"/>
            <a:ext cx="12192000" cy="7240556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23732" y="517849"/>
            <a:ext cx="6120881" cy="5561045"/>
          </a:xfrm>
          <a:prstGeom prst="rect">
            <a:avLst/>
          </a:prstGeom>
          <a:solidFill>
            <a:schemeClr val="bg1">
              <a:alpha val="0"/>
            </a:schemeClr>
          </a:solidFill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938" y="801387"/>
            <a:ext cx="4208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사례 분석</a:t>
            </a:r>
          </a:p>
        </p:txBody>
      </p:sp>
      <p:cxnSp>
        <p:nvCxnSpPr>
          <p:cNvPr id="31" name="직선 연결선 30"/>
          <p:cNvCxnSpPr>
            <a:cxnSpLocks/>
          </p:cNvCxnSpPr>
          <p:nvPr/>
        </p:nvCxnSpPr>
        <p:spPr>
          <a:xfrm>
            <a:off x="1469570" y="1903660"/>
            <a:ext cx="0" cy="22018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40767" y="1903660"/>
            <a:ext cx="3741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sz="4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장점</a:t>
            </a:r>
            <a:endParaRPr lang="en-US" altLang="ko-KR" sz="44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4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단점</a:t>
            </a:r>
            <a:endParaRPr lang="en-US" altLang="ko-KR" sz="44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4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개입</a:t>
            </a:r>
          </a:p>
        </p:txBody>
      </p:sp>
    </p:spTree>
    <p:extLst>
      <p:ext uri="{BB962C8B-B14F-4D97-AF65-F5344CB8AC3E}">
        <p14:creationId xmlns:p14="http://schemas.microsoft.com/office/powerpoint/2010/main" val="39589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643812" cy="685800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11" y="0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사례 분석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18" y="78537"/>
            <a:ext cx="54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" y="533093"/>
            <a:ext cx="2590091" cy="1060221"/>
            <a:chOff x="1" y="533093"/>
            <a:chExt cx="2590091" cy="1060221"/>
          </a:xfrm>
        </p:grpSpPr>
        <p:sp>
          <p:nvSpPr>
            <p:cNvPr id="9" name="직사각형 8"/>
            <p:cNvSpPr/>
            <p:nvPr/>
          </p:nvSpPr>
          <p:spPr>
            <a:xfrm>
              <a:off x="1" y="774441"/>
              <a:ext cx="2369975" cy="55983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 1)      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장점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 rot="2700000">
              <a:off x="1802323" y="554321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rot="2700000">
              <a:off x="1802324" y="1131848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2700000">
              <a:off x="2128627" y="871296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2700000">
            <a:off x="1872542" y="3053953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rot="2700000">
            <a:off x="1872540" y="3655246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2700000">
            <a:off x="2198846" y="3381352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19" name="Picture 2" descr="track wallpapers HD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t="-204" r="49173" b="204"/>
          <a:stretch/>
        </p:blipFill>
        <p:spPr bwMode="auto">
          <a:xfrm>
            <a:off x="10231525" y="0"/>
            <a:ext cx="1960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8890848" y="0"/>
            <a:ext cx="3301152" cy="706327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643811" y="551212"/>
            <a:ext cx="1203649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6597" y="1948550"/>
            <a:ext cx="5904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장애인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교통약자를 위한 서비스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만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65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세 이상 특정등급이상장애인은 교통비 무료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</a:p>
          <a:p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장애인 고용의 적극적인 태도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지원자 누구나 필기시험에 응시가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가능하고이후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면접을통해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최종 합격자 선발 비장애인과 다르게 장애인은 한국사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과목으로 축소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도시철도힐링센터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프로그램을 운영하여 장애인 또는 비장애인 직원의 건강을 우선확보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복지적은 부분에서 적합한 서비스를 이행하고 있다고 판단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3725229" y="2317709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>
                <a:solidFill>
                  <a:srgbClr val="555655"/>
                </a:solidFill>
                <a:latin typeface="210 맨발의청춘 L" panose="02020603020101020101" pitchFamily="18" charset="-127"/>
                <a:ea typeface="Malgan Gothic"/>
                <a:cs typeface="Malgan Gothic"/>
              </a:rPr>
              <a:t>서류전형을</a:t>
            </a:r>
            <a:r>
              <a:rPr lang="en-US" altLang="ko-KR" dirty="0">
                <a:solidFill>
                  <a:srgbClr val="555655"/>
                </a:solidFill>
                <a:latin typeface="210 맨발의청춘 L" panose="02020603020101020101" pitchFamily="18" charset="-127"/>
                <a:ea typeface="Malgan Gothic"/>
                <a:cs typeface="Malgan Gothic"/>
              </a:rPr>
              <a:t>	</a:t>
            </a:r>
            <a:r>
              <a:rPr lang="ko-KR" altLang="ko-KR" dirty="0" err="1">
                <a:solidFill>
                  <a:srgbClr val="555655"/>
                </a:solidFill>
                <a:latin typeface="210 맨발의청춘 L" panose="02020603020101020101" pitchFamily="18" charset="-127"/>
                <a:ea typeface="Malgan Gothic"/>
                <a:cs typeface="Malgan Gothic"/>
              </a:rPr>
              <a:t>생략하였으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498600" y="1790700"/>
            <a:ext cx="0" cy="25146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643812" cy="685800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11" y="0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사례 분석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18" y="78537"/>
            <a:ext cx="54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" y="533093"/>
            <a:ext cx="2590091" cy="1060221"/>
            <a:chOff x="1" y="533093"/>
            <a:chExt cx="2590091" cy="1060221"/>
          </a:xfrm>
        </p:grpSpPr>
        <p:sp>
          <p:nvSpPr>
            <p:cNvPr id="9" name="직사각형 8"/>
            <p:cNvSpPr/>
            <p:nvPr/>
          </p:nvSpPr>
          <p:spPr>
            <a:xfrm>
              <a:off x="1" y="774441"/>
              <a:ext cx="2369975" cy="55983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 2)       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단점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 rot="2700000">
              <a:off x="1802323" y="554321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rot="2700000">
              <a:off x="1802324" y="1131848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2700000">
              <a:off x="2128627" y="871296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2700000">
            <a:off x="1872542" y="3053953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rot="2700000">
            <a:off x="1872540" y="3655246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2700000">
            <a:off x="2198846" y="3381352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19" name="Picture 2" descr="track wallpapers HD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t="-204" r="49173" b="204"/>
          <a:stretch/>
        </p:blipFill>
        <p:spPr bwMode="auto">
          <a:xfrm>
            <a:off x="10231525" y="0"/>
            <a:ext cx="1960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8890848" y="0"/>
            <a:ext cx="3301152" cy="706327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643811" y="551212"/>
            <a:ext cx="1203649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17364" y="1790700"/>
            <a:ext cx="5904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제정상태를 고려하지않은 서비스로 적자를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겪고있음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노인 및 장애인이 급증함에 따라 현재 제정에 어려움을 겪고있고 더 나아가 장애인 및 노인의 서비스에 차질이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생길수있다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장애인 직원이 지원한근무 지중거주지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장애정도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직무적성 등 을 고려해 최종근무지가 결정된다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.(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밀집될수있다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비장애인 직원을 대상으로 상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하반기 각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회씩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장애인식개선 실시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장애인식개선 프로그램이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선택이아닌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필수가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될시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부득이하게 부작용이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일어날수있음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3673788" y="226643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>
                <a:solidFill>
                  <a:srgbClr val="555655"/>
                </a:solidFill>
                <a:latin typeface="210 맨발의청춘 L" panose="02020603020101020101" pitchFamily="18" charset="-127"/>
                <a:ea typeface="Malgan Gothic"/>
                <a:cs typeface="Malgan Gothic"/>
              </a:rPr>
              <a:t>서류전형을</a:t>
            </a:r>
            <a:r>
              <a:rPr lang="en-US" altLang="ko-KR" dirty="0">
                <a:solidFill>
                  <a:srgbClr val="555655"/>
                </a:solidFill>
                <a:latin typeface="210 맨발의청춘 L" panose="02020603020101020101" pitchFamily="18" charset="-127"/>
                <a:ea typeface="Malgan Gothic"/>
                <a:cs typeface="Malgan Gothic"/>
              </a:rPr>
              <a:t>	</a:t>
            </a:r>
            <a:r>
              <a:rPr lang="ko-KR" altLang="ko-KR" dirty="0" err="1">
                <a:solidFill>
                  <a:srgbClr val="555655"/>
                </a:solidFill>
                <a:latin typeface="210 맨발의청춘 L" panose="02020603020101020101" pitchFamily="18" charset="-127"/>
                <a:ea typeface="Malgan Gothic"/>
                <a:cs typeface="Malgan Gothic"/>
              </a:rPr>
              <a:t>생략하였으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6" name="직선 연결선 5"/>
          <p:cNvCxnSpPr>
            <a:cxnSpLocks/>
          </p:cNvCxnSpPr>
          <p:nvPr/>
        </p:nvCxnSpPr>
        <p:spPr>
          <a:xfrm>
            <a:off x="1498600" y="1790700"/>
            <a:ext cx="0" cy="360169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8657" t="136" r="429" b="-1087"/>
          <a:stretch/>
        </p:blipFill>
        <p:spPr>
          <a:xfrm>
            <a:off x="10231523" y="0"/>
            <a:ext cx="1960477" cy="696063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643812" cy="685800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11" y="0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사례 분석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18" y="78537"/>
            <a:ext cx="54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" y="533093"/>
            <a:ext cx="2590091" cy="1060221"/>
            <a:chOff x="1" y="533093"/>
            <a:chExt cx="2590091" cy="1060221"/>
          </a:xfrm>
        </p:grpSpPr>
        <p:sp>
          <p:nvSpPr>
            <p:cNvPr id="9" name="직사각형 8"/>
            <p:cNvSpPr/>
            <p:nvPr/>
          </p:nvSpPr>
          <p:spPr>
            <a:xfrm>
              <a:off x="1" y="774441"/>
              <a:ext cx="2369975" cy="55983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 3)     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개입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 rot="2700000">
              <a:off x="1802323" y="554321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rot="2700000">
              <a:off x="1802324" y="1131848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2700000">
              <a:off x="2128627" y="871296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2700000">
            <a:off x="1872542" y="3053953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rot="2700000">
            <a:off x="1872540" y="3655246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2700000">
            <a:off x="2198846" y="3381352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18" name="Picture 2" descr="track wallpapers HD에 대한 이미지 검색결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t="-204" r="49173" b="204"/>
          <a:stretch/>
        </p:blipFill>
        <p:spPr bwMode="auto">
          <a:xfrm>
            <a:off x="10231525" y="0"/>
            <a:ext cx="1960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9010406" y="-102637"/>
            <a:ext cx="3301152" cy="706327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643811" y="551212"/>
            <a:ext cx="1203649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C40F12F2-16B3-4AE1-A2A5-4EF4D8EB6D64}"/>
              </a:ext>
            </a:extLst>
          </p:cNvPr>
          <p:cNvCxnSpPr/>
          <p:nvPr/>
        </p:nvCxnSpPr>
        <p:spPr>
          <a:xfrm>
            <a:off x="1584516" y="1828800"/>
            <a:ext cx="0" cy="237287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63D368-3F4E-486E-BC70-AF475B50EFA5}"/>
              </a:ext>
            </a:extLst>
          </p:cNvPr>
          <p:cNvSpPr txBox="1"/>
          <p:nvPr/>
        </p:nvSpPr>
        <p:spPr>
          <a:xfrm>
            <a:off x="1787581" y="1861073"/>
            <a:ext cx="7703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장애인식개선 글귀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광고를 넓혀 간접적으로 장애인식개선 활동 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유동인구가 많은 역 위주로 편의시설을 늘려 이용자들의 편의제공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만약 장애인이 퇴직 후에도 경제 활동에 참여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할수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있도록 하기위해 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교육 기회 제공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노후생활에 도움이 되는 프로그램 및 서비스 제공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40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8657" t="136" r="429" b="-1087"/>
          <a:stretch/>
        </p:blipFill>
        <p:spPr>
          <a:xfrm>
            <a:off x="10231523" y="0"/>
            <a:ext cx="1960477" cy="696063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643812" cy="685800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11" y="0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역할 분담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18" y="78537"/>
            <a:ext cx="54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" y="533093"/>
            <a:ext cx="2590091" cy="1060221"/>
            <a:chOff x="1" y="533093"/>
            <a:chExt cx="2590091" cy="1060221"/>
          </a:xfrm>
        </p:grpSpPr>
        <p:sp>
          <p:nvSpPr>
            <p:cNvPr id="9" name="직사각형 8"/>
            <p:cNvSpPr/>
            <p:nvPr/>
          </p:nvSpPr>
          <p:spPr>
            <a:xfrm>
              <a:off x="1" y="774441"/>
              <a:ext cx="2369975" cy="55983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  1)     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역할 분담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 rot="2700000">
              <a:off x="1802323" y="554321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rot="2700000">
              <a:off x="1802324" y="1131848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2700000">
              <a:off x="2128627" y="871296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2700000">
            <a:off x="1872542" y="3053953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rot="2700000">
            <a:off x="1872540" y="3655246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2700000">
            <a:off x="2198846" y="3381352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23" name="Picture 4" descr="http://wallpapersin4k.net/wp-content/uploads/2016/12/Railroad-Wallpapers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 t="748" r="30831" b="-1879"/>
          <a:stretch/>
        </p:blipFill>
        <p:spPr bwMode="auto">
          <a:xfrm>
            <a:off x="10231522" y="0"/>
            <a:ext cx="1960478" cy="7011954"/>
          </a:xfrm>
          <a:prstGeom prst="rect">
            <a:avLst/>
          </a:prstGeom>
          <a:noFill/>
          <a:scene3d>
            <a:camera prst="orthographicFront">
              <a:rot lat="0" lon="105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8890848" y="-102636"/>
            <a:ext cx="3301152" cy="706327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643811" y="551212"/>
            <a:ext cx="1203649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2790" y="2265237"/>
            <a:ext cx="3505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유승현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PPT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제작 및 발표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이재훈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자료 조사 및 발표</a:t>
            </a:r>
          </a:p>
          <a:p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2041289" y="1847943"/>
            <a:ext cx="0" cy="244119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4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기차 트랙 바탕 화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302"/>
            <a:ext cx="6148873" cy="33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ck wallpaper hd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8873" cy="353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rack wallpaper hd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73" y="-1"/>
            <a:ext cx="6114223" cy="35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rack wallpaper hd에 대한 이미지 검색결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73" y="3536300"/>
            <a:ext cx="6114224" cy="33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-1" y="-2"/>
            <a:ext cx="12263096" cy="68580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736910" y="1104410"/>
            <a:ext cx="4823927" cy="2034074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4823925" y="1519908"/>
            <a:ext cx="278052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4823925" y="1906163"/>
            <a:ext cx="278052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48694" y="1522198"/>
            <a:ext cx="93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END 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4316" y="2092363"/>
            <a:ext cx="2650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Q         N        A</a:t>
            </a:r>
            <a:endParaRPr lang="ko-KR" altLang="en-US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93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기차 트랙 바탕 화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302"/>
            <a:ext cx="6148873" cy="33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ck wallpaper hd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8873" cy="353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rack wallpaper hd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73" y="-1"/>
            <a:ext cx="6114223" cy="35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rack wallpaper hd에 대한 이미지 검색결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73" y="3536300"/>
            <a:ext cx="6114224" cy="33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-1" y="-2"/>
            <a:ext cx="12263096" cy="68580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736910" y="1104410"/>
            <a:ext cx="4823927" cy="2034074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4823925" y="1519908"/>
            <a:ext cx="278052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4823925" y="1906163"/>
            <a:ext cx="278052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48694" y="1522198"/>
            <a:ext cx="93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MAIN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3533" y="2107580"/>
            <a:ext cx="179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서울 교통 공사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3340" y="5688216"/>
            <a:ext cx="4068660" cy="64633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201628024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유승현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201628004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이재훈</a:t>
            </a:r>
          </a:p>
        </p:txBody>
      </p:sp>
    </p:spTree>
    <p:extLst>
      <p:ext uri="{BB962C8B-B14F-4D97-AF65-F5344CB8AC3E}">
        <p14:creationId xmlns:p14="http://schemas.microsoft.com/office/powerpoint/2010/main" val="6649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ailway Track HD Wallpaper . Cool Desktop Wallpapers . Windows 8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757484" y="1180321"/>
            <a:ext cx="6965244" cy="5531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Contents</a:t>
            </a:r>
            <a:endParaRPr lang="ko-KR" altLang="en-US" sz="2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6" name="직선 연결선 5"/>
          <p:cNvCxnSpPr>
            <a:cxnSpLocks/>
          </p:cNvCxnSpPr>
          <p:nvPr/>
        </p:nvCxnSpPr>
        <p:spPr>
          <a:xfrm>
            <a:off x="2757483" y="2118048"/>
            <a:ext cx="6965244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1129532" y="3763381"/>
            <a:ext cx="1821755" cy="1784756"/>
            <a:chOff x="2292507" y="3684363"/>
            <a:chExt cx="1821755" cy="1784756"/>
          </a:xfrm>
        </p:grpSpPr>
        <p:grpSp>
          <p:nvGrpSpPr>
            <p:cNvPr id="15" name="그룹 14"/>
            <p:cNvGrpSpPr/>
            <p:nvPr/>
          </p:nvGrpSpPr>
          <p:grpSpPr>
            <a:xfrm>
              <a:off x="2292507" y="3684363"/>
              <a:ext cx="1807518" cy="1784756"/>
              <a:chOff x="2311169" y="3819658"/>
              <a:chExt cx="1807518" cy="1784756"/>
            </a:xfrm>
          </p:grpSpPr>
          <p:sp>
            <p:nvSpPr>
              <p:cNvPr id="10" name="눈물 방울 9"/>
              <p:cNvSpPr/>
              <p:nvPr/>
            </p:nvSpPr>
            <p:spPr>
              <a:xfrm>
                <a:off x="2311169" y="4158169"/>
                <a:ext cx="1487945" cy="1446245"/>
              </a:xfrm>
              <a:prstGeom prst="teardrop">
                <a:avLst/>
              </a:prstGeom>
              <a:solidFill>
                <a:schemeClr val="tx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사례 개요</a:t>
                </a:r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3665373" y="3819658"/>
                <a:ext cx="453314" cy="4138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669487" y="3706613"/>
              <a:ext cx="44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01</a:t>
              </a:r>
              <a:endParaRPr lang="ko-KR" altLang="en-US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25" name="타원 24"/>
          <p:cNvSpPr/>
          <p:nvPr/>
        </p:nvSpPr>
        <p:spPr>
          <a:xfrm>
            <a:off x="4771579" y="3785631"/>
            <a:ext cx="453314" cy="4138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7379418" y="3851525"/>
            <a:ext cx="453314" cy="4138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3400922" y="3793125"/>
            <a:ext cx="1846162" cy="1780796"/>
            <a:chOff x="5273464" y="3688322"/>
            <a:chExt cx="1846162" cy="1780796"/>
          </a:xfrm>
        </p:grpSpPr>
        <p:sp>
          <p:nvSpPr>
            <p:cNvPr id="13" name="눈물 방울 12"/>
            <p:cNvSpPr/>
            <p:nvPr/>
          </p:nvSpPr>
          <p:spPr>
            <a:xfrm>
              <a:off x="5273464" y="4022873"/>
              <a:ext cx="1487945" cy="1446245"/>
            </a:xfrm>
            <a:prstGeom prst="teardrop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사례분석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74851" y="3688322"/>
              <a:ext cx="444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02</a:t>
              </a:r>
              <a:endParaRPr lang="ko-KR" altLang="en-US" sz="16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014234" y="3851416"/>
            <a:ext cx="1814228" cy="1715011"/>
            <a:chOff x="8360746" y="3754107"/>
            <a:chExt cx="1814228" cy="1715011"/>
          </a:xfrm>
        </p:grpSpPr>
        <p:sp>
          <p:nvSpPr>
            <p:cNvPr id="18" name="눈물 방울 17"/>
            <p:cNvSpPr/>
            <p:nvPr/>
          </p:nvSpPr>
          <p:spPr>
            <a:xfrm>
              <a:off x="8360746" y="4022873"/>
              <a:ext cx="1487945" cy="1446245"/>
            </a:xfrm>
            <a:prstGeom prst="teardrop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역할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30199" y="3754107"/>
              <a:ext cx="444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03</a:t>
              </a:r>
              <a:endParaRPr lang="ko-KR" altLang="en-US" sz="16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24" name="타원 23"/>
          <p:cNvSpPr/>
          <p:nvPr/>
        </p:nvSpPr>
        <p:spPr>
          <a:xfrm>
            <a:off x="10155160" y="3961744"/>
            <a:ext cx="453314" cy="4138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8797987" y="3992547"/>
            <a:ext cx="1851588" cy="1733482"/>
            <a:chOff x="8524589" y="3949195"/>
            <a:chExt cx="1851588" cy="1733482"/>
          </a:xfrm>
        </p:grpSpPr>
        <p:sp>
          <p:nvSpPr>
            <p:cNvPr id="14" name="눈물 방울 13"/>
            <p:cNvSpPr/>
            <p:nvPr/>
          </p:nvSpPr>
          <p:spPr>
            <a:xfrm>
              <a:off x="8524589" y="4236432"/>
              <a:ext cx="1487945" cy="1446245"/>
            </a:xfrm>
            <a:prstGeom prst="teardrop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QNA</a:t>
              </a:r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21100" y="3949195"/>
              <a:ext cx="455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04</a:t>
              </a:r>
              <a:endParaRPr lang="ko-KR" altLang="en-US" sz="16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8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Made - Railroad  Earth Field Cloud Sk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-83976"/>
            <a:ext cx="12192000" cy="7240556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23732" y="517849"/>
            <a:ext cx="6120881" cy="5561045"/>
          </a:xfrm>
          <a:prstGeom prst="rect">
            <a:avLst/>
          </a:prstGeom>
          <a:solidFill>
            <a:schemeClr val="bg1">
              <a:alpha val="0"/>
            </a:schemeClr>
          </a:solidFill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938" y="801387"/>
            <a:ext cx="420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사례개요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98777" y="1903660"/>
            <a:ext cx="3769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기관 소개</a:t>
            </a:r>
            <a:endParaRPr lang="en-US" altLang="ko-KR" sz="24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2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주요목표</a:t>
            </a:r>
            <a:endParaRPr lang="en-US" altLang="ko-KR" sz="24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2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추진배경</a:t>
            </a:r>
            <a:endParaRPr lang="en-US" altLang="ko-KR" sz="24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2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프로젝트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AutoNum type="arabicPeriod"/>
            </a:pP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31" name="직선 연결선 30"/>
          <p:cNvCxnSpPr>
            <a:cxnSpLocks/>
          </p:cNvCxnSpPr>
          <p:nvPr/>
        </p:nvCxnSpPr>
        <p:spPr>
          <a:xfrm>
            <a:off x="1469570" y="1903660"/>
            <a:ext cx="0" cy="16326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>
            <a:cxnSpLocks/>
          </p:cNvCxnSpPr>
          <p:nvPr/>
        </p:nvCxnSpPr>
        <p:spPr>
          <a:xfrm>
            <a:off x="4318517" y="3429001"/>
            <a:ext cx="0" cy="16326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30011" y="3429001"/>
            <a:ext cx="2248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5. </a:t>
            </a:r>
            <a:r>
              <a:rPr lang="ko-KR" altLang="en-US" sz="2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주요내용</a:t>
            </a:r>
            <a:endParaRPr lang="en-US" altLang="ko-KR" sz="24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6. </a:t>
            </a:r>
            <a:r>
              <a:rPr lang="ko-KR" altLang="en-US" sz="2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성과 </a:t>
            </a:r>
            <a:r>
              <a:rPr lang="en-US" altLang="ko-KR" sz="2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효과</a:t>
            </a:r>
            <a:r>
              <a:rPr lang="en-US" altLang="ko-KR" sz="2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7. </a:t>
            </a:r>
            <a:r>
              <a:rPr lang="ko-KR" altLang="en-US" sz="24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편의증진</a:t>
            </a:r>
          </a:p>
        </p:txBody>
      </p:sp>
    </p:spTree>
    <p:extLst>
      <p:ext uri="{BB962C8B-B14F-4D97-AF65-F5344CB8AC3E}">
        <p14:creationId xmlns:p14="http://schemas.microsoft.com/office/powerpoint/2010/main" val="145739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8657" t="136" r="429" b="-1087"/>
          <a:stretch/>
        </p:blipFill>
        <p:spPr>
          <a:xfrm>
            <a:off x="10231523" y="0"/>
            <a:ext cx="1960477" cy="696063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890848" y="0"/>
            <a:ext cx="3301152" cy="706327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643812" cy="685800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11" y="0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사례 개요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18" y="78537"/>
            <a:ext cx="44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" y="533093"/>
            <a:ext cx="2590091" cy="1060221"/>
            <a:chOff x="1" y="533093"/>
            <a:chExt cx="2590091" cy="1060221"/>
          </a:xfrm>
        </p:grpSpPr>
        <p:sp>
          <p:nvSpPr>
            <p:cNvPr id="9" name="직사각형 8"/>
            <p:cNvSpPr/>
            <p:nvPr/>
          </p:nvSpPr>
          <p:spPr>
            <a:xfrm>
              <a:off x="1" y="774441"/>
              <a:ext cx="2369975" cy="55983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 1)      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기관</a:t>
              </a:r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소개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 rot="2700000">
              <a:off x="1802323" y="554321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rot="2700000">
              <a:off x="1802324" y="1131848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2700000">
              <a:off x="2128627" y="871296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643811" y="551212"/>
            <a:ext cx="1203649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4384070" y="1326380"/>
            <a:ext cx="540024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  <a:cs typeface="Malgan Gothic"/>
              </a:rPr>
              <a:t>설립</a:t>
            </a:r>
            <a:r>
              <a:rPr lang="en-US" altLang="ko-KR" dirty="0">
                <a:latin typeface="210 맨발의청춘 L" panose="02020603020101020101" pitchFamily="18" charset="-127"/>
                <a:ea typeface="Malgan Gothic"/>
                <a:cs typeface="Malgan Gothic"/>
              </a:rPr>
              <a:t>: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1994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개통</a:t>
            </a:r>
            <a:r>
              <a:rPr lang="en-US" altLang="ko-KR" dirty="0">
                <a:solidFill>
                  <a:srgbClr val="555655"/>
                </a:solidFill>
                <a:latin typeface="210 맨발의청춘 L" panose="02020603020101020101" pitchFamily="18" charset="-127"/>
                <a:ea typeface="Malgan Gothic"/>
                <a:cs typeface="Malgan Gothic"/>
              </a:rPr>
              <a:t>	</a:t>
            </a:r>
          </a:p>
          <a:p>
            <a:endParaRPr lang="en-US" altLang="ko-KR" dirty="0">
              <a:solidFill>
                <a:srgbClr val="555655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총 직원</a:t>
            </a:r>
            <a:r>
              <a:rPr lang="en-US" altLang="ko-KR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총 </a:t>
            </a:r>
            <a:r>
              <a:rPr lang="en-US" altLang="ko-KR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6,684</a:t>
            </a:r>
            <a:r>
              <a:rPr lang="ko-KR" altLang="en-US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명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       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장애인 직원</a:t>
            </a:r>
            <a:r>
              <a:rPr lang="en-US" altLang="ko-KR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: 191</a:t>
            </a:r>
            <a:r>
              <a:rPr lang="ko-KR" altLang="en-US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명</a:t>
            </a:r>
            <a:endParaRPr lang="en-US" altLang="ko-KR" dirty="0">
              <a:solidFill>
                <a:srgbClr val="555655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dirty="0">
              <a:solidFill>
                <a:srgbClr val="555655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600" dirty="0" err="1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의무고용률</a:t>
            </a:r>
            <a:r>
              <a:rPr lang="ko-KR" altLang="en-US" sz="1600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en-US" altLang="ko-KR" sz="1600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1600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국가 및 지자체 </a:t>
            </a:r>
            <a:r>
              <a:rPr lang="en-US" altLang="ko-KR" sz="1600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600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공무원이 아닌 근로자</a:t>
            </a:r>
            <a:r>
              <a:rPr lang="en-US" altLang="ko-KR" sz="1600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2.7%</a:t>
            </a:r>
          </a:p>
          <a:p>
            <a:r>
              <a:rPr lang="en-US" altLang="ko-KR" sz="1600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                     </a:t>
            </a:r>
            <a:r>
              <a:rPr lang="ko-KR" altLang="en-US" sz="1600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국가 및 지자체 </a:t>
            </a:r>
            <a:r>
              <a:rPr lang="en-US" altLang="ko-KR" sz="1600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600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공무원 근로자</a:t>
            </a:r>
            <a:r>
              <a:rPr lang="en-US" altLang="ko-KR" sz="1600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           3.0%                                        </a:t>
            </a:r>
            <a:r>
              <a:rPr lang="en-US" altLang="ko-KR" sz="1200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2015</a:t>
            </a:r>
            <a:r>
              <a:rPr lang="ko-KR" altLang="en-US" sz="1200" dirty="0">
                <a:solidFill>
                  <a:srgbClr val="55565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기준</a:t>
            </a:r>
            <a:endParaRPr lang="en-US" altLang="ko-KR" sz="1200" dirty="0">
              <a:solidFill>
                <a:srgbClr val="555655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778988" y="4883744"/>
            <a:ext cx="7231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서울도시철도공사는 서울특별시 지하철 </a:t>
            </a:r>
            <a:r>
              <a:rPr lang="en-US" altLang="ko-KR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5,6,7,8</a:t>
            </a:r>
            <a:r>
              <a:rPr lang="ko-KR" altLang="en-US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호선의 운영으로 </a:t>
            </a:r>
            <a:endParaRPr lang="en-US" altLang="ko-KR" sz="16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"</a:t>
            </a:r>
            <a:r>
              <a:rPr lang="ko-KR" altLang="en-US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도시교통의 발전과 안전하고 신속한 대중교통수단을 제공하여 시민의</a:t>
            </a:r>
            <a:br>
              <a:rPr lang="ko-KR" altLang="en-US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</a:br>
            <a:r>
              <a:rPr lang="ko-KR" altLang="en-US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복리 증진에 기여</a:t>
            </a:r>
            <a:r>
              <a:rPr lang="en-US" altLang="ko-KR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" </a:t>
            </a:r>
            <a:r>
              <a:rPr lang="ko-KR" altLang="en-US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하는데 설립 목적이 있습니다</a:t>
            </a:r>
            <a:r>
              <a:rPr lang="en-US" altLang="ko-KR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 </a:t>
            </a:r>
            <a:br>
              <a:rPr lang="en-US" altLang="ko-KR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</a:br>
            <a:r>
              <a:rPr lang="ko-KR" altLang="en-US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따라서 우리 공사는 경영혁신을 통하여 보다 양질의 서비스를 제공하는 새로운 지하철 문화를 창출할 것입니다</a:t>
            </a:r>
            <a:r>
              <a:rPr lang="en-US" altLang="ko-KR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  <a:endParaRPr lang="ko-KR" altLang="en-US" sz="16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139750" y="1249960"/>
            <a:ext cx="0" cy="210774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0BA4DC9-0E44-48CE-A12C-0D8CEC8E3909}"/>
              </a:ext>
            </a:extLst>
          </p:cNvPr>
          <p:cNvGrpSpPr/>
          <p:nvPr/>
        </p:nvGrpSpPr>
        <p:grpSpPr>
          <a:xfrm>
            <a:off x="6908777" y="2034685"/>
            <a:ext cx="677461" cy="538294"/>
            <a:chOff x="6769916" y="2575420"/>
            <a:chExt cx="677461" cy="538294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F2CE0D7A-AD8E-4AEB-AE57-9BC6931BB309}"/>
                </a:ext>
              </a:extLst>
            </p:cNvPr>
            <p:cNvGrpSpPr/>
            <p:nvPr/>
          </p:nvGrpSpPr>
          <p:grpSpPr>
            <a:xfrm>
              <a:off x="6769916" y="2575420"/>
              <a:ext cx="369115" cy="538294"/>
              <a:chOff x="6769916" y="2575420"/>
              <a:chExt cx="369115" cy="538294"/>
            </a:xfrm>
          </p:grpSpPr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4D2B2CC-3B1F-469B-992F-C08F5B300F85}"/>
                  </a:ext>
                </a:extLst>
              </p:cNvPr>
              <p:cNvCxnSpPr/>
              <p:nvPr/>
            </p:nvCxnSpPr>
            <p:spPr>
              <a:xfrm>
                <a:off x="6769916" y="2575420"/>
                <a:ext cx="369115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5B82DA94-1283-4517-BB6E-2B922752DFBC}"/>
                  </a:ext>
                </a:extLst>
              </p:cNvPr>
              <p:cNvCxnSpPr/>
              <p:nvPr/>
            </p:nvCxnSpPr>
            <p:spPr>
              <a:xfrm>
                <a:off x="6769916" y="3113714"/>
                <a:ext cx="369115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2321D1DD-DC3F-41E2-AB6C-FFCAFCC3DC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9031" y="2575420"/>
                <a:ext cx="0" cy="538294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005FAC01-1BDB-4C9B-B8E6-F52B52D51CD9}"/>
                </a:ext>
              </a:extLst>
            </p:cNvPr>
            <p:cNvCxnSpPr/>
            <p:nvPr/>
          </p:nvCxnSpPr>
          <p:spPr>
            <a:xfrm>
              <a:off x="7139031" y="2835479"/>
              <a:ext cx="308346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F98575A-43AE-4D69-A8E1-F52801EC2180}"/>
              </a:ext>
            </a:extLst>
          </p:cNvPr>
          <p:cNvSpPr/>
          <p:nvPr/>
        </p:nvSpPr>
        <p:spPr>
          <a:xfrm>
            <a:off x="7586238" y="1971068"/>
            <a:ext cx="913784" cy="64735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3.16%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7F6F431-F6DC-4884-A3FA-E46A0057F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4" r="1" b="30385"/>
          <a:stretch/>
        </p:blipFill>
        <p:spPr>
          <a:xfrm>
            <a:off x="1240971" y="1468719"/>
            <a:ext cx="2410478" cy="16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직선 연결선 41"/>
          <p:cNvCxnSpPr>
            <a:cxnSpLocks/>
          </p:cNvCxnSpPr>
          <p:nvPr/>
        </p:nvCxnSpPr>
        <p:spPr>
          <a:xfrm>
            <a:off x="8878274" y="1683447"/>
            <a:ext cx="0" cy="318124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직선 연결선 40"/>
          <p:cNvCxnSpPr>
            <a:cxnSpLocks/>
          </p:cNvCxnSpPr>
          <p:nvPr/>
        </p:nvCxnSpPr>
        <p:spPr>
          <a:xfrm>
            <a:off x="6825806" y="1702038"/>
            <a:ext cx="0" cy="318124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직선 연결선 38"/>
          <p:cNvCxnSpPr>
            <a:cxnSpLocks/>
          </p:cNvCxnSpPr>
          <p:nvPr/>
        </p:nvCxnSpPr>
        <p:spPr>
          <a:xfrm>
            <a:off x="4156857" y="1702038"/>
            <a:ext cx="0" cy="318124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8657" t="136" r="429" b="-1087"/>
          <a:stretch/>
        </p:blipFill>
        <p:spPr>
          <a:xfrm>
            <a:off x="10231523" y="0"/>
            <a:ext cx="1960477" cy="696063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643812" cy="685800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11" y="0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사례 개요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18" y="78537"/>
            <a:ext cx="44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" y="533093"/>
            <a:ext cx="2590091" cy="1060221"/>
            <a:chOff x="1" y="533093"/>
            <a:chExt cx="2590091" cy="1060221"/>
          </a:xfrm>
        </p:grpSpPr>
        <p:sp>
          <p:nvSpPr>
            <p:cNvPr id="9" name="직사각형 8"/>
            <p:cNvSpPr/>
            <p:nvPr/>
          </p:nvSpPr>
          <p:spPr>
            <a:xfrm>
              <a:off x="1" y="774441"/>
              <a:ext cx="2369975" cy="55983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 2)     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주요목표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 rot="2700000">
              <a:off x="1802323" y="554321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rot="2700000">
              <a:off x="1802324" y="1131848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2700000">
              <a:off x="2128627" y="871296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2700000">
            <a:off x="1872542" y="3053953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rot="2700000">
            <a:off x="1872540" y="3655246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2700000">
            <a:off x="2198846" y="3381352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643811" y="551212"/>
            <a:ext cx="1203649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9821999" y="0"/>
            <a:ext cx="3301152" cy="706327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6" name="직선 연결선 5"/>
          <p:cNvCxnSpPr>
            <a:cxnSpLocks/>
          </p:cNvCxnSpPr>
          <p:nvPr/>
        </p:nvCxnSpPr>
        <p:spPr>
          <a:xfrm flipV="1">
            <a:off x="2043668" y="1691565"/>
            <a:ext cx="6834606" cy="6255"/>
          </a:xfrm>
          <a:prstGeom prst="line">
            <a:avLst/>
          </a:prstGeom>
          <a:ln cap="sq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4973314" y="1444808"/>
            <a:ext cx="1138137" cy="4669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목표</a:t>
            </a:r>
          </a:p>
        </p:txBody>
      </p:sp>
      <p:cxnSp>
        <p:nvCxnSpPr>
          <p:cNvPr id="26" name="직선 연결선 25"/>
          <p:cNvCxnSpPr>
            <a:cxnSpLocks/>
          </p:cNvCxnSpPr>
          <p:nvPr/>
        </p:nvCxnSpPr>
        <p:spPr>
          <a:xfrm>
            <a:off x="2043668" y="1702038"/>
            <a:ext cx="0" cy="318124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타원 33"/>
          <p:cNvSpPr/>
          <p:nvPr/>
        </p:nvSpPr>
        <p:spPr>
          <a:xfrm>
            <a:off x="1224845" y="2422000"/>
            <a:ext cx="1637646" cy="1543388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3338034" y="2422000"/>
            <a:ext cx="1637646" cy="15433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6006983" y="2422000"/>
            <a:ext cx="1637646" cy="15433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8105576" y="2470934"/>
            <a:ext cx="1637646" cy="154338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926118" y="4138706"/>
            <a:ext cx="9305405" cy="2217183"/>
            <a:chOff x="926118" y="4138706"/>
            <a:chExt cx="9305405" cy="2217183"/>
          </a:xfrm>
        </p:grpSpPr>
        <p:sp>
          <p:nvSpPr>
            <p:cNvPr id="44" name="사각형: 둥근 모서리 43"/>
            <p:cNvSpPr/>
            <p:nvPr/>
          </p:nvSpPr>
          <p:spPr>
            <a:xfrm>
              <a:off x="926118" y="4151951"/>
              <a:ext cx="2547363" cy="219069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45" name="사각형: 둥근 모서리 44"/>
            <p:cNvSpPr/>
            <p:nvPr/>
          </p:nvSpPr>
          <p:spPr>
            <a:xfrm>
              <a:off x="2908393" y="4138706"/>
              <a:ext cx="3804198" cy="220393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46" name="사각형: 둥근 모서리 45"/>
            <p:cNvSpPr/>
            <p:nvPr/>
          </p:nvSpPr>
          <p:spPr>
            <a:xfrm>
              <a:off x="5322226" y="4151951"/>
              <a:ext cx="2724819" cy="220393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47" name="사각형: 둥근 모서리 46"/>
            <p:cNvSpPr/>
            <p:nvPr/>
          </p:nvSpPr>
          <p:spPr>
            <a:xfrm>
              <a:off x="7518286" y="4151951"/>
              <a:ext cx="2713237" cy="220393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326626" y="2863804"/>
            <a:ext cx="140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n>
                  <a:solidFill>
                    <a:srgbClr val="FF99FF"/>
                  </a:solidFill>
                </a:ln>
                <a:solidFill>
                  <a:srgbClr val="7030A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안전운행</a:t>
            </a:r>
            <a:r>
              <a:rPr lang="ko-KR" altLang="en-US" dirty="0">
                <a:solidFill>
                  <a:srgbClr val="7030A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을 </a:t>
            </a:r>
            <a:r>
              <a:rPr lang="ko-KR" altLang="en-US" b="1" dirty="0">
                <a:ln>
                  <a:solidFill>
                    <a:srgbClr val="FF99FF"/>
                  </a:solidFill>
                </a:ln>
                <a:solidFill>
                  <a:srgbClr val="7030A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최우선</a:t>
            </a:r>
            <a:r>
              <a:rPr lang="ko-KR" altLang="en-US" dirty="0">
                <a:solidFill>
                  <a:srgbClr val="7030A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으로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81195" y="2833987"/>
            <a:ext cx="133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n>
                  <a:solidFill>
                    <a:srgbClr val="E2C8F6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시민편익</a:t>
            </a:r>
            <a:r>
              <a:rPr lang="ko-KR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을 </a:t>
            </a:r>
            <a:r>
              <a:rPr lang="ko-KR" altLang="en-US" b="1" dirty="0">
                <a:ln>
                  <a:solidFill>
                    <a:srgbClr val="FFCC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감동적</a:t>
            </a:r>
            <a:r>
              <a:rPr lang="ko-KR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으로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13819" y="2879342"/>
            <a:ext cx="16197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ln>
                  <a:solidFill>
                    <a:srgbClr val="FFD5FF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흑자경영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을    </a:t>
            </a:r>
            <a:r>
              <a:rPr lang="ko-KR" altLang="en-US" b="1" dirty="0">
                <a:ln>
                  <a:solidFill>
                    <a:srgbClr val="FFD5FF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진취적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으로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194490" y="2913567"/>
            <a:ext cx="155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조직문화</a:t>
            </a:r>
            <a:r>
              <a:rPr lang="ko-KR" altLang="en-US" dirty="0">
                <a:solidFill>
                  <a:srgbClr val="FF99FF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  </a:t>
            </a:r>
            <a:r>
              <a:rPr lang="ko-KR" altLang="en-US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긍정적</a:t>
            </a:r>
            <a:r>
              <a:rPr lang="ko-KR" altLang="en-US" dirty="0">
                <a:solidFill>
                  <a:srgbClr val="FF99FF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으로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1053336" y="4572000"/>
            <a:ext cx="1713163" cy="1536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전략과제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3588074" y="1894117"/>
            <a:ext cx="3665631" cy="2522998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사람중심의</a:t>
            </a:r>
            <a:r>
              <a:rPr lang="en-US" altLang="ko-KR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안전시스템고도화</a:t>
            </a:r>
            <a:endParaRPr lang="en-US" altLang="ko-KR" sz="16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+mj-lt"/>
              <a:buAutoNum type="arabicParenR"/>
            </a:pPr>
            <a:endParaRPr lang="en-US" altLang="ko-KR" sz="16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신뢰성 기반 노후화 선제적 대응</a:t>
            </a:r>
            <a:endParaRPr lang="en-US" altLang="ko-KR" sz="16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+mj-lt"/>
              <a:buAutoNum type="arabicParenR"/>
            </a:pPr>
            <a:endParaRPr lang="en-US" altLang="ko-KR" sz="16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안전활동 체질화로 휴먼 에러 예방</a:t>
            </a:r>
          </a:p>
        </p:txBody>
      </p:sp>
      <p:sp>
        <p:nvSpPr>
          <p:cNvPr id="64" name="직사각형 63"/>
          <p:cNvSpPr/>
          <p:nvPr/>
        </p:nvSpPr>
        <p:spPr>
          <a:xfrm>
            <a:off x="3589108" y="1898060"/>
            <a:ext cx="3665631" cy="252299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편안하고 신뢰 가는 서비스 제공</a:t>
            </a:r>
            <a:endParaRPr lang="en-US" altLang="ko-KR" sz="16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시민중심접근 편의성 향상</a:t>
            </a:r>
            <a:endParaRPr lang="en-US" altLang="ko-KR" sz="16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과학적 관리로 </a:t>
            </a:r>
            <a:r>
              <a:rPr lang="ko-KR" altLang="en-US" sz="1600" dirty="0" err="1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클린환경</a:t>
            </a: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업그레이드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3585135" y="1905404"/>
            <a:ext cx="3665631" cy="252299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수익구조 전략화로 지속성장 기반마련</a:t>
            </a:r>
            <a:endParaRPr lang="en-US" altLang="ko-KR" sz="16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사업모델 다각화 </a:t>
            </a:r>
            <a:r>
              <a:rPr lang="en-US" altLang="ko-KR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&amp; </a:t>
            </a: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신성장동력 창출</a:t>
            </a:r>
            <a:endParaRPr lang="en-US" altLang="ko-KR" sz="16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업무 프로세스 </a:t>
            </a:r>
            <a:r>
              <a:rPr lang="en-US" altLang="ko-KR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&amp; </a:t>
            </a: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생산성 극대화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3585134" y="1900740"/>
            <a:ext cx="3665631" cy="2522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99FF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창조적 사고의 핵심인재 양성</a:t>
            </a:r>
            <a:endParaRPr lang="en-US" altLang="ko-KR" sz="16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소통 〮 공감의 기업문화 구현</a:t>
            </a:r>
            <a:endParaRPr lang="en-US" altLang="ko-KR" sz="16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공정 〮 합리적 조직문화 조성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3199083" y="4572000"/>
            <a:ext cx="1713163" cy="1536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전략과제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5557809" y="4554499"/>
            <a:ext cx="1713163" cy="1536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전략과제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8089795" y="4527956"/>
            <a:ext cx="1713163" cy="1536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전략과제</a:t>
            </a:r>
          </a:p>
        </p:txBody>
      </p:sp>
    </p:spTree>
    <p:extLst>
      <p:ext uri="{BB962C8B-B14F-4D97-AF65-F5344CB8AC3E}">
        <p14:creationId xmlns:p14="http://schemas.microsoft.com/office/powerpoint/2010/main" val="30704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8657" t="136" r="429" b="-1087"/>
          <a:stretch/>
        </p:blipFill>
        <p:spPr>
          <a:xfrm>
            <a:off x="10231523" y="0"/>
            <a:ext cx="1960477" cy="696063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643812" cy="685800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11" y="0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사례 개요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18" y="78537"/>
            <a:ext cx="44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" y="533093"/>
            <a:ext cx="2590091" cy="1060221"/>
            <a:chOff x="1" y="533093"/>
            <a:chExt cx="2590091" cy="1060221"/>
          </a:xfrm>
        </p:grpSpPr>
        <p:sp>
          <p:nvSpPr>
            <p:cNvPr id="9" name="직사각형 8"/>
            <p:cNvSpPr/>
            <p:nvPr/>
          </p:nvSpPr>
          <p:spPr>
            <a:xfrm>
              <a:off x="1" y="774441"/>
              <a:ext cx="2369975" cy="55983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 3)     </a:t>
              </a:r>
              <a:r>
                <a:rPr lang="en-US" altLang="ko-KR" dirty="0" err="1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추진배경</a:t>
              </a:r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 rot="2700000">
              <a:off x="1802323" y="554321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rot="2700000">
              <a:off x="1802324" y="1131848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2700000">
              <a:off x="2128627" y="871296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 rot="2700000">
            <a:off x="1872540" y="3655246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2700000">
            <a:off x="2198846" y="3381352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643811" y="551212"/>
            <a:ext cx="1203649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878274" y="17422"/>
            <a:ext cx="3301152" cy="706327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01417" y="1552330"/>
            <a:ext cx="51790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장애인 고용 확대를 위해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2012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신규 채용 시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8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명의 장애인 직원을 채용한 후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2014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년에도 같은 방법으로 채용을   추진하 였다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그럼에도 불구하고 서울도시철도공사의 사업 특성상 지원자는 많지 않았고 지하 근무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주야 및 공휴일 없는 교대근무로 장애인 직원을 채용하는 데 적잖은 어려움을 겪었다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적극적인 고용 의지로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2012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8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명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2014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9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명을 채용하였지만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의무고용률을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충족 하기에는 역부족이었다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	</a:t>
            </a:r>
          </a:p>
          <a:p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10" name="직선 연결선 109"/>
          <p:cNvCxnSpPr/>
          <p:nvPr/>
        </p:nvCxnSpPr>
        <p:spPr>
          <a:xfrm>
            <a:off x="1796912" y="1534375"/>
            <a:ext cx="0" cy="471595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8657" t="136" r="429" b="-1087"/>
          <a:stretch/>
        </p:blipFill>
        <p:spPr>
          <a:xfrm>
            <a:off x="10231523" y="0"/>
            <a:ext cx="1960477" cy="696063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643812" cy="685800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11" y="0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사례 개요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18" y="78537"/>
            <a:ext cx="44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" y="533093"/>
            <a:ext cx="2590091" cy="1060221"/>
            <a:chOff x="1" y="533093"/>
            <a:chExt cx="2590091" cy="1060221"/>
          </a:xfrm>
        </p:grpSpPr>
        <p:sp>
          <p:nvSpPr>
            <p:cNvPr id="9" name="직사각형 8"/>
            <p:cNvSpPr/>
            <p:nvPr/>
          </p:nvSpPr>
          <p:spPr>
            <a:xfrm>
              <a:off x="1" y="774441"/>
              <a:ext cx="2369975" cy="55983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 4)     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프로젝트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 rot="2700000">
              <a:off x="1802323" y="554321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rot="2700000">
              <a:off x="1802324" y="1131848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2700000">
              <a:off x="2128627" y="871296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 rot="2700000">
            <a:off x="1872540" y="3655246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2700000">
            <a:off x="2198846" y="3381352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643811" y="551212"/>
            <a:ext cx="1203649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878274" y="17422"/>
            <a:ext cx="3301152" cy="706327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5467" y="916079"/>
            <a:ext cx="5421087" cy="369332"/>
          </a:xfrm>
          <a:prstGeom prst="rect">
            <a:avLst/>
          </a:prstGeom>
          <a:noFill/>
          <a:ln w="4762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서울 도시철도공사의 장애인 고용 대장정 프로젝트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1963551" y="2176186"/>
            <a:ext cx="6466243" cy="3039540"/>
            <a:chOff x="1488694" y="2355594"/>
            <a:chExt cx="6466243" cy="3039540"/>
          </a:xfrm>
        </p:grpSpPr>
        <p:sp>
          <p:nvSpPr>
            <p:cNvPr id="6" name="직사각형 5"/>
            <p:cNvSpPr/>
            <p:nvPr/>
          </p:nvSpPr>
          <p:spPr>
            <a:xfrm>
              <a:off x="1488694" y="2362939"/>
              <a:ext cx="5532284" cy="355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67740" marR="900430" indent="-5080">
                <a:lnSpc>
                  <a:spcPct val="107000"/>
                </a:lnSpc>
                <a:spcBef>
                  <a:spcPts val="1185"/>
                </a:spcBef>
                <a:spcAft>
                  <a:spcPts val="800"/>
                </a:spcAft>
              </a:pPr>
              <a:r>
                <a:rPr lang="ko-KR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서울도시철도공사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-</a:t>
              </a:r>
              <a:r>
                <a:rPr lang="en-US" altLang="ko-KR" sz="1600" b="1" kern="100" spc="-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공단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MOU</a:t>
              </a:r>
              <a:r>
                <a:rPr lang="en-US" altLang="ko-KR" sz="1600" b="1" kern="100" spc="-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(15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년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4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월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)</a:t>
              </a:r>
              <a:endParaRPr lang="ko-KR" altLang="ko-KR" sz="1600" kern="100" dirty="0">
                <a:solidFill>
                  <a:srgbClr val="555655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Malgan Gothic"/>
              </a:endParaRPr>
            </a:p>
          </p:txBody>
        </p:sp>
        <p:sp>
          <p:nvSpPr>
            <p:cNvPr id="23" name="Rectangle 5002"/>
            <p:cNvSpPr/>
            <p:nvPr/>
          </p:nvSpPr>
          <p:spPr>
            <a:xfrm>
              <a:off x="1562025" y="2994892"/>
              <a:ext cx="6392912" cy="26934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967740" marR="900430" indent="-5080" algn="l">
                <a:lnSpc>
                  <a:spcPct val="107000"/>
                </a:lnSpc>
                <a:spcBef>
                  <a:spcPts val="1185"/>
                </a:spcBef>
                <a:spcAft>
                  <a:spcPts val="800"/>
                </a:spcAft>
              </a:pPr>
              <a:r>
                <a:rPr lang="ko-KR" sz="1600" b="1" kern="100" spc="-4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통합고용지원서비스를</a:t>
              </a:r>
              <a:r>
                <a:rPr lang="ko-KR" sz="1600" b="1" kern="100" spc="-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sz="1600" b="1" kern="100" spc="-4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통한</a:t>
              </a:r>
              <a:r>
                <a:rPr lang="ko-KR" sz="1600" b="1" kern="100" spc="-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sz="1600" b="1" kern="100" spc="-4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직무</a:t>
              </a:r>
              <a:r>
                <a:rPr lang="ko-KR" sz="1600" b="1" kern="100" spc="-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sz="1600" b="1" kern="100" spc="-4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발굴</a:t>
              </a:r>
              <a:r>
                <a:rPr lang="ko-KR" sz="1600" b="1" kern="100" spc="-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en-US" sz="1600" b="1" kern="100" spc="-4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(5</a:t>
              </a:r>
              <a:r>
                <a:rPr lang="ko-KR" sz="1600" b="1" kern="100" spc="-4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월</a:t>
              </a:r>
              <a:r>
                <a:rPr lang="ko-KR" sz="1600" b="1" kern="100" spc="-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en-US" sz="1600" b="1" kern="100" spc="-4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~</a:t>
              </a:r>
              <a:r>
                <a:rPr lang="en-US" sz="1600" b="1" kern="100" spc="-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en-US" sz="1600" b="1" kern="100" spc="-4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6</a:t>
              </a:r>
              <a:r>
                <a:rPr lang="ko-KR" sz="1600" b="1" kern="100" spc="-4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월</a:t>
              </a:r>
              <a:r>
                <a:rPr lang="en-US" sz="1600" b="1" kern="100" spc="-45" dirty="0">
                  <a:solidFill>
                    <a:srgbClr val="555655"/>
                  </a:solidFill>
                  <a:effectLst/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)</a:t>
              </a:r>
              <a:endParaRPr lang="ko-KR" sz="1600" kern="100" dirty="0">
                <a:solidFill>
                  <a:srgbClr val="555655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Malgan Gothic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488694" y="3541026"/>
              <a:ext cx="5150449" cy="355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67740" marR="900430" indent="-5080">
                <a:lnSpc>
                  <a:spcPct val="107000"/>
                </a:lnSpc>
                <a:spcBef>
                  <a:spcPts val="1185"/>
                </a:spcBef>
                <a:spcAft>
                  <a:spcPts val="800"/>
                </a:spcAft>
              </a:pPr>
              <a:r>
                <a:rPr lang="ko-KR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장애인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제한경쟁채용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진행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(8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월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~</a:t>
              </a:r>
              <a:r>
                <a:rPr lang="en-US" altLang="ko-KR" sz="1600" b="1" kern="100" spc="-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9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월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)</a:t>
              </a:r>
              <a:endParaRPr lang="ko-KR" altLang="ko-KR" sz="1600" kern="100" dirty="0">
                <a:solidFill>
                  <a:srgbClr val="555655"/>
                </a:solidFill>
                <a:effectLst/>
                <a:latin typeface="Malgan Gothic"/>
                <a:ea typeface="Malgan Gothic"/>
                <a:cs typeface="Malgan Gothic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488694" y="4168179"/>
              <a:ext cx="6129563" cy="342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67740" marR="900430" indent="-5080">
                <a:lnSpc>
                  <a:spcPct val="107000"/>
                </a:lnSpc>
                <a:spcBef>
                  <a:spcPts val="1185"/>
                </a:spcBef>
                <a:spcAft>
                  <a:spcPts val="800"/>
                </a:spcAft>
              </a:pPr>
              <a:r>
                <a:rPr lang="ko-KR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최종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 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합격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 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19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명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 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직무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 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맞춤훈련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 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실시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 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(9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월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 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~</a:t>
              </a:r>
              <a:r>
                <a:rPr lang="en-US" altLang="ko-KR" sz="1600" b="1" kern="100" spc="-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 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10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월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)</a:t>
              </a:r>
              <a:endParaRPr lang="ko-KR" altLang="ko-KR" sz="1600" kern="100" dirty="0">
                <a:solidFill>
                  <a:srgbClr val="555655"/>
                </a:solidFill>
                <a:effectLst/>
                <a:latin typeface="Malgan Gothic"/>
                <a:ea typeface="Malgan Gothic"/>
                <a:cs typeface="Malgan Gothic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88713" y="4795332"/>
              <a:ext cx="3667671" cy="355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67740" marR="900430" indent="-5080">
                <a:lnSpc>
                  <a:spcPct val="107000"/>
                </a:lnSpc>
                <a:spcBef>
                  <a:spcPts val="1185"/>
                </a:spcBef>
                <a:spcAft>
                  <a:spcPts val="800"/>
                </a:spcAft>
              </a:pPr>
              <a:r>
                <a:rPr lang="ko-KR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정규직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 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임용</a:t>
              </a:r>
              <a:r>
                <a:rPr lang="ko-KR" altLang="ko-KR" sz="1600" b="1" kern="100" spc="-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 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(10</a:t>
              </a:r>
              <a:r>
                <a:rPr lang="ko-KR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월</a:t>
              </a:r>
              <a:r>
                <a:rPr lang="en-US" altLang="ko-KR" sz="1600" b="1" kern="100" spc="-45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)</a:t>
              </a:r>
              <a:endParaRPr lang="ko-KR" altLang="ko-KR" sz="1600" kern="100" dirty="0">
                <a:solidFill>
                  <a:srgbClr val="555655"/>
                </a:solidFill>
                <a:effectLst/>
                <a:latin typeface="Malgan Gothic"/>
                <a:ea typeface="Malgan Gothic"/>
                <a:cs typeface="Malgan Gothic"/>
              </a:endParaRPr>
            </a:p>
          </p:txBody>
        </p:sp>
        <p:cxnSp>
          <p:nvCxnSpPr>
            <p:cNvPr id="27" name="직선 연결선 26"/>
            <p:cNvCxnSpPr>
              <a:cxnSpLocks/>
            </p:cNvCxnSpPr>
            <p:nvPr/>
          </p:nvCxnSpPr>
          <p:spPr>
            <a:xfrm>
              <a:off x="2222080" y="2355594"/>
              <a:ext cx="0" cy="303954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직사각형 30"/>
          <p:cNvSpPr/>
          <p:nvPr/>
        </p:nvSpPr>
        <p:spPr>
          <a:xfrm>
            <a:off x="3474761" y="561722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MOU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란 양해각서를 뜻합니다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본 계약에 앞서 상호간의 의견을 조율한 내용을 담고 본 계약에 이러한 의견사항을 우선적으로 고려할 것임을 확인하는 문서입니다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  <a:endParaRPr lang="en-US" altLang="ko-KR" dirty="0"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70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8657" t="136" r="429" b="-1087"/>
          <a:stretch/>
        </p:blipFill>
        <p:spPr>
          <a:xfrm>
            <a:off x="10231523" y="0"/>
            <a:ext cx="1960477" cy="696063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643812" cy="685800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11" y="0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사례 개요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18" y="78537"/>
            <a:ext cx="44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" y="533093"/>
            <a:ext cx="2590091" cy="1060221"/>
            <a:chOff x="1" y="533093"/>
            <a:chExt cx="2590091" cy="1060221"/>
          </a:xfrm>
        </p:grpSpPr>
        <p:sp>
          <p:nvSpPr>
            <p:cNvPr id="9" name="직사각형 8"/>
            <p:cNvSpPr/>
            <p:nvPr/>
          </p:nvSpPr>
          <p:spPr>
            <a:xfrm>
              <a:off x="1" y="774441"/>
              <a:ext cx="2369975" cy="55983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altLang="ko-KR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 5)     </a:t>
              </a:r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주요내용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 rot="2700000">
              <a:off x="1802323" y="554321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rot="2700000">
              <a:off x="1802324" y="1131848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2700000">
              <a:off x="2128627" y="871296"/>
              <a:ext cx="482694" cy="44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2700000">
            <a:off x="1872542" y="3053953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rot="2700000">
            <a:off x="1872540" y="3655246"/>
            <a:ext cx="482694" cy="4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643811" y="551212"/>
            <a:ext cx="1203649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9042110" y="0"/>
            <a:ext cx="3301152" cy="706327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44293" y="2117994"/>
            <a:ext cx="10307210" cy="2537087"/>
            <a:chOff x="544293" y="2117994"/>
            <a:chExt cx="10307210" cy="2537087"/>
          </a:xfrm>
        </p:grpSpPr>
        <p:sp>
          <p:nvSpPr>
            <p:cNvPr id="3" name="직사각형 2"/>
            <p:cNvSpPr/>
            <p:nvPr/>
          </p:nvSpPr>
          <p:spPr>
            <a:xfrm>
              <a:off x="1508449" y="2117994"/>
              <a:ext cx="53799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ko-KR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과목을</a:t>
              </a:r>
              <a:r>
                <a:rPr lang="en-US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비장애인과</a:t>
              </a:r>
              <a:r>
                <a:rPr lang="en-US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달리</a:t>
              </a:r>
              <a:r>
                <a:rPr lang="en-US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한국사</a:t>
              </a:r>
              <a:r>
                <a:rPr lang="en-US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1</a:t>
              </a:r>
              <a:r>
                <a:rPr lang="ko-KR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과목으로</a:t>
              </a:r>
              <a:r>
                <a:rPr lang="en-US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축소</a:t>
              </a:r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508449" y="2904739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ko-KR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여러</a:t>
              </a:r>
              <a:r>
                <a:rPr lang="en-US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분야에서</a:t>
              </a:r>
              <a:r>
                <a:rPr lang="en-US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직무를</a:t>
              </a:r>
              <a:r>
                <a:rPr lang="en-US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찾아</a:t>
              </a:r>
              <a:r>
                <a:rPr lang="en-US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신규</a:t>
              </a:r>
              <a:r>
                <a:rPr lang="en-US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채용을</a:t>
              </a:r>
              <a:r>
                <a:rPr lang="en-US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진행</a:t>
              </a:r>
              <a:endPara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44293" y="3704051"/>
              <a:ext cx="10307210" cy="951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48410" marR="899795" indent="-285750" algn="just">
                <a:lnSpc>
                  <a:spcPct val="155000"/>
                </a:lnSpc>
                <a:spcBef>
                  <a:spcPts val="1185"/>
                </a:spcBef>
                <a:spcAft>
                  <a:spcPts val="3200"/>
                </a:spcAft>
                <a:buFont typeface="Wingdings" panose="05000000000000000000" pitchFamily="2" charset="2"/>
                <a:buChar char="l"/>
              </a:pP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장애인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직원이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지원한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근무 지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중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거주지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, 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장애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정도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,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직무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적성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등을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고려해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최종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근무지가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 </a:t>
              </a:r>
              <a:r>
                <a:rPr lang="ko-KR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결정된다</a:t>
              </a:r>
              <a:r>
                <a:rPr lang="en-US" altLang="ko-KR" kern="100" dirty="0">
                  <a:solidFill>
                    <a:srgbClr val="55565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  <a:cs typeface="Malgan Gothic"/>
                </a:rPr>
                <a:t>.</a:t>
              </a:r>
              <a:r>
                <a:rPr lang="en-US" altLang="ko-KR" kern="100" dirty="0">
                  <a:solidFill>
                    <a:srgbClr val="555655"/>
                  </a:solidFill>
                  <a:latin typeface="Malgan Gothic"/>
                  <a:ea typeface="Malgan Gothic"/>
                  <a:cs typeface="Malgan Gothic"/>
                </a:rPr>
                <a:t>	</a:t>
              </a:r>
              <a:endParaRPr lang="ko-KR" altLang="ko-KR" kern="100" dirty="0">
                <a:solidFill>
                  <a:srgbClr val="555655"/>
                </a:solidFill>
                <a:latin typeface="Malgan Gothic"/>
                <a:ea typeface="Malgan Gothic"/>
                <a:cs typeface="Malgan Gothic"/>
              </a:endParaRPr>
            </a:p>
          </p:txBody>
        </p:sp>
      </p:grpSp>
      <p:cxnSp>
        <p:nvCxnSpPr>
          <p:cNvPr id="18" name="직선 연결선 17"/>
          <p:cNvCxnSpPr>
            <a:cxnSpLocks/>
          </p:cNvCxnSpPr>
          <p:nvPr/>
        </p:nvCxnSpPr>
        <p:spPr>
          <a:xfrm>
            <a:off x="1191209" y="2052027"/>
            <a:ext cx="0" cy="314512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647</Words>
  <Application>Microsoft Office PowerPoint</Application>
  <PresentationFormat>와이드스크린</PresentationFormat>
  <Paragraphs>162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210 맨발의청춘 L</vt:lpstr>
      <vt:lpstr>Malgan Gothic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유승현</dc:creator>
  <cp:lastModifiedBy>유승현</cp:lastModifiedBy>
  <cp:revision>106</cp:revision>
  <dcterms:created xsi:type="dcterms:W3CDTF">2017-05-24T15:09:41Z</dcterms:created>
  <dcterms:modified xsi:type="dcterms:W3CDTF">2017-06-06T15:04:15Z</dcterms:modified>
</cp:coreProperties>
</file>