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76" r:id="rId4"/>
    <p:sldId id="262" r:id="rId5"/>
    <p:sldId id="268" r:id="rId6"/>
    <p:sldId id="289" r:id="rId7"/>
    <p:sldId id="286" r:id="rId8"/>
    <p:sldId id="282" r:id="rId9"/>
    <p:sldId id="283" r:id="rId10"/>
    <p:sldId id="272" r:id="rId11"/>
    <p:sldId id="263" r:id="rId12"/>
    <p:sldId id="265" r:id="rId13"/>
    <p:sldId id="290" r:id="rId14"/>
    <p:sldId id="287" r:id="rId15"/>
    <p:sldId id="288" r:id="rId16"/>
    <p:sldId id="285" r:id="rId17"/>
    <p:sldId id="280" r:id="rId18"/>
    <p:sldId id="266" r:id="rId19"/>
    <p:sldId id="267" r:id="rId20"/>
  </p:sldIdLst>
  <p:sldSz cx="12192000" cy="6858000"/>
  <p:notesSz cx="6858000" cy="9144000"/>
  <p:embeddedFontLst>
    <p:embeddedFont>
      <p:font typeface="맑은 고딕" panose="020B0503020000020004" pitchFamily="50" charset="-127"/>
      <p:regular r:id="rId21"/>
      <p:bold r:id="rId22"/>
    </p:embeddedFont>
    <p:embeddedFont>
      <p:font typeface="조선일보명조" panose="02030304000000000000" pitchFamily="18" charset="-127"/>
      <p:regular r:id="rId2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B5B9"/>
    <a:srgbClr val="4265A7"/>
    <a:srgbClr val="000000"/>
    <a:srgbClr val="404040"/>
    <a:srgbClr val="7F7F7F"/>
    <a:srgbClr val="FFFFFF"/>
    <a:srgbClr val="E7E8EA"/>
    <a:srgbClr val="243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9896-7256-45A2-9054-439FDE753C3B}" type="datetimeFigureOut">
              <a:rPr lang="ko-KR" altLang="en-US" smtClean="0"/>
              <a:t>2017-06-07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9790-E1AD-43D7-A620-3CAD016130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0911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9896-7256-45A2-9054-439FDE753C3B}" type="datetimeFigureOut">
              <a:rPr lang="ko-KR" altLang="en-US" smtClean="0"/>
              <a:t>2017-06-07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9790-E1AD-43D7-A620-3CAD016130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5236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9896-7256-45A2-9054-439FDE753C3B}" type="datetimeFigureOut">
              <a:rPr lang="ko-KR" altLang="en-US" smtClean="0"/>
              <a:t>2017-06-07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9790-E1AD-43D7-A620-3CAD016130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281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9896-7256-45A2-9054-439FDE753C3B}" type="datetimeFigureOut">
              <a:rPr lang="ko-KR" altLang="en-US" smtClean="0"/>
              <a:t>2017-06-07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9790-E1AD-43D7-A620-3CAD016130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6382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9896-7256-45A2-9054-439FDE753C3B}" type="datetimeFigureOut">
              <a:rPr lang="ko-KR" altLang="en-US" smtClean="0"/>
              <a:t>2017-06-07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9790-E1AD-43D7-A620-3CAD016130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399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9896-7256-45A2-9054-439FDE753C3B}" type="datetimeFigureOut">
              <a:rPr lang="ko-KR" altLang="en-US" smtClean="0"/>
              <a:t>2017-06-07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9790-E1AD-43D7-A620-3CAD016130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6333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9896-7256-45A2-9054-439FDE753C3B}" type="datetimeFigureOut">
              <a:rPr lang="ko-KR" altLang="en-US" smtClean="0"/>
              <a:t>2017-06-07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9790-E1AD-43D7-A620-3CAD016130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489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9896-7256-45A2-9054-439FDE753C3B}" type="datetimeFigureOut">
              <a:rPr lang="ko-KR" altLang="en-US" smtClean="0"/>
              <a:t>2017-06-07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9790-E1AD-43D7-A620-3CAD016130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3614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9896-7256-45A2-9054-439FDE753C3B}" type="datetimeFigureOut">
              <a:rPr lang="ko-KR" altLang="en-US" smtClean="0"/>
              <a:t>2017-06-07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9790-E1AD-43D7-A620-3CAD016130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381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9896-7256-45A2-9054-439FDE753C3B}" type="datetimeFigureOut">
              <a:rPr lang="ko-KR" altLang="en-US" smtClean="0"/>
              <a:t>2017-06-07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9790-E1AD-43D7-A620-3CAD016130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942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9896-7256-45A2-9054-439FDE753C3B}" type="datetimeFigureOut">
              <a:rPr lang="ko-KR" altLang="en-US" smtClean="0"/>
              <a:t>2017-06-07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A9790-E1AD-43D7-A620-3CAD016130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5752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D9896-7256-45A2-9054-439FDE753C3B}" type="datetimeFigureOut">
              <a:rPr lang="ko-KR" altLang="en-US" smtClean="0"/>
              <a:t>2017-06-07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A9790-E1AD-43D7-A620-3CAD016130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68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952876" y="0"/>
            <a:ext cx="4286250" cy="6858000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100" spc="-150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롯데</a:t>
            </a:r>
            <a:r>
              <a:rPr lang="ko-KR" altLang="en-US" sz="4100" spc="-15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4100" spc="-150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하이마트</a:t>
            </a:r>
            <a:r>
              <a:rPr lang="ko-KR" altLang="en-US" sz="4100" spc="-15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㈜</a:t>
            </a:r>
            <a:endParaRPr lang="en-US" altLang="ko-KR" sz="4100" spc="-150" dirty="0" smtClean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/>
            <a:endParaRPr lang="en-US" altLang="ko-KR" sz="35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/>
            <a:endParaRPr lang="en-US" altLang="ko-KR" sz="3500" dirty="0" smtClean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/>
            <a:endParaRPr lang="en-US" altLang="ko-KR" sz="35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/>
            <a:endParaRPr lang="en-US" altLang="ko-KR" sz="3500" dirty="0" smtClean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/>
            <a:endParaRPr lang="en-US" altLang="ko-KR" sz="35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56810" y="5820640"/>
            <a:ext cx="2635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spc="-150" dirty="0" smtClean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201628026 </a:t>
            </a:r>
            <a:r>
              <a:rPr lang="ko-KR" altLang="en-US" sz="2800" spc="-150" dirty="0" smtClean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박혜린</a:t>
            </a:r>
            <a:endParaRPr lang="en-US" altLang="ko-KR" sz="2800" spc="-150" dirty="0" smtClean="0">
              <a:solidFill>
                <a:schemeClr val="bg1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r>
              <a:rPr lang="en-US" altLang="ko-KR" sz="2800" spc="-150" dirty="0" smtClean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201628020 </a:t>
            </a:r>
            <a:r>
              <a:rPr lang="ko-KR" altLang="en-US" sz="2800" spc="-150" dirty="0" smtClean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오수아</a:t>
            </a:r>
            <a:endParaRPr lang="ko-KR" altLang="en-US" sz="2800" spc="-150" dirty="0">
              <a:solidFill>
                <a:schemeClr val="bg1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170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0" y="-1"/>
            <a:ext cx="3914776" cy="6858000"/>
            <a:chOff x="0" y="0"/>
            <a:chExt cx="3914776" cy="6858000"/>
          </a:xfrm>
        </p:grpSpPr>
        <p:sp>
          <p:nvSpPr>
            <p:cNvPr id="14" name="직사각형 13"/>
            <p:cNvSpPr/>
            <p:nvPr/>
          </p:nvSpPr>
          <p:spPr>
            <a:xfrm>
              <a:off x="0" y="0"/>
              <a:ext cx="3914776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각 삼각형 12"/>
            <p:cNvSpPr/>
            <p:nvPr/>
          </p:nvSpPr>
          <p:spPr>
            <a:xfrm rot="16200000">
              <a:off x="-9525" y="2933699"/>
              <a:ext cx="6858000" cy="99060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" name="순서도: 카드 17"/>
          <p:cNvSpPr/>
          <p:nvPr/>
        </p:nvSpPr>
        <p:spPr>
          <a:xfrm rot="10800000" flipH="1" flipV="1">
            <a:off x="9705975" y="0"/>
            <a:ext cx="2486026" cy="666749"/>
          </a:xfrm>
          <a:prstGeom prst="flowChartPunchedCard">
            <a:avLst/>
          </a:prstGeom>
          <a:solidFill>
            <a:srgbClr val="35B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20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주요 내용</a:t>
            </a:r>
            <a:r>
              <a:rPr lang="en-US" altLang="ko-KR" sz="20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&amp;</a:t>
            </a:r>
            <a:r>
              <a:rPr lang="ko-KR" altLang="en-US" sz="20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성과</a:t>
            </a:r>
            <a:endParaRPr lang="ko-KR" altLang="en-US" sz="20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5" name="눈물 방울 4"/>
          <p:cNvSpPr/>
          <p:nvPr/>
        </p:nvSpPr>
        <p:spPr>
          <a:xfrm>
            <a:off x="4480560" y="1847088"/>
            <a:ext cx="411616" cy="352471"/>
          </a:xfrm>
          <a:prstGeom prst="teardrop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눈물 방울 20"/>
          <p:cNvSpPr/>
          <p:nvPr/>
        </p:nvSpPr>
        <p:spPr>
          <a:xfrm>
            <a:off x="4480560" y="2740979"/>
            <a:ext cx="411616" cy="352471"/>
          </a:xfrm>
          <a:prstGeom prst="teardrop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눈물 방울 21"/>
          <p:cNvSpPr/>
          <p:nvPr/>
        </p:nvSpPr>
        <p:spPr>
          <a:xfrm>
            <a:off x="4480560" y="3555922"/>
            <a:ext cx="411616" cy="352471"/>
          </a:xfrm>
          <a:prstGeom prst="teardrop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눈물 방울 22"/>
          <p:cNvSpPr/>
          <p:nvPr/>
        </p:nvSpPr>
        <p:spPr>
          <a:xfrm>
            <a:off x="4480560" y="4348330"/>
            <a:ext cx="411616" cy="352471"/>
          </a:xfrm>
          <a:prstGeom prst="teardrop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눈물 방울 23"/>
          <p:cNvSpPr/>
          <p:nvPr/>
        </p:nvSpPr>
        <p:spPr>
          <a:xfrm>
            <a:off x="4480560" y="5152003"/>
            <a:ext cx="411616" cy="352471"/>
          </a:xfrm>
          <a:prstGeom prst="teardrop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5174137" y="1830227"/>
            <a:ext cx="41184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‘</a:t>
            </a:r>
            <a:r>
              <a:rPr lang="ko-KR" altLang="en-US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전자전문점</a:t>
            </a:r>
            <a:r>
              <a:rPr lang="en-US" altLang="ko-KR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8</a:t>
            </a:r>
            <a:r>
              <a:rPr lang="ko-KR" altLang="en-US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년 연속 </a:t>
            </a:r>
            <a:r>
              <a:rPr lang="en-US" altLang="ko-KR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1</a:t>
            </a:r>
            <a:r>
              <a:rPr lang="ko-KR" altLang="en-US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위 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브랜드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’ </a:t>
            </a:r>
            <a:r>
              <a:rPr lang="ko-KR" altLang="en-US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선정</a:t>
            </a:r>
            <a:endParaRPr lang="en-US" altLang="ko-KR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5174138" y="2728783"/>
            <a:ext cx="6151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‘</a:t>
            </a:r>
            <a:r>
              <a:rPr lang="ko-KR" altLang="en-US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소비자가 뽑은 가장 신뢰하는 브랜드 대상</a:t>
            </a:r>
            <a:r>
              <a:rPr lang="en-US" altLang="ko-KR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‘ 6</a:t>
            </a:r>
            <a:r>
              <a:rPr lang="ko-KR" altLang="en-US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년 연속 수상</a:t>
            </a:r>
            <a:endParaRPr lang="ko-KR" altLang="en-US" dirty="0"/>
          </a:p>
        </p:txBody>
      </p:sp>
      <p:sp>
        <p:nvSpPr>
          <p:cNvPr id="26" name="직사각형 25"/>
          <p:cNvSpPr/>
          <p:nvPr/>
        </p:nvSpPr>
        <p:spPr>
          <a:xfrm>
            <a:off x="5174138" y="3467526"/>
            <a:ext cx="4118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가족친화기업 인증 획득</a:t>
            </a:r>
            <a:r>
              <a:rPr lang="en-US" altLang="ko-KR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dirty="0" err="1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여성가족부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 </a:t>
            </a:r>
            <a:endParaRPr lang="en-US" altLang="ko-KR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5174138" y="4259934"/>
            <a:ext cx="4512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독거노인보호 유공기업 표창</a:t>
            </a:r>
            <a:r>
              <a:rPr lang="en-US" altLang="ko-KR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보건복지부</a:t>
            </a:r>
            <a:r>
              <a:rPr lang="en-US" altLang="ko-KR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 </a:t>
            </a:r>
            <a:endParaRPr lang="ko-KR" altLang="en-US" dirty="0"/>
          </a:p>
        </p:txBody>
      </p:sp>
      <p:sp>
        <p:nvSpPr>
          <p:cNvPr id="28" name="직사각형 27"/>
          <p:cNvSpPr/>
          <p:nvPr/>
        </p:nvSpPr>
        <p:spPr>
          <a:xfrm>
            <a:off x="5174138" y="5063607"/>
            <a:ext cx="3275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2015</a:t>
            </a:r>
            <a:r>
              <a:rPr lang="ko-KR" altLang="en-US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년 </a:t>
            </a:r>
            <a:r>
              <a:rPr lang="ko-KR" altLang="en-US" dirty="0" err="1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트루컴퍼니</a:t>
            </a:r>
            <a:r>
              <a:rPr lang="ko-KR" altLang="en-US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대상 수상</a:t>
            </a:r>
            <a:endParaRPr lang="en-US" altLang="ko-KR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4816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2" grpId="0" animBg="1"/>
      <p:bldP spid="23" grpId="0" animBg="1"/>
      <p:bldP spid="24" grpId="0" animBg="1"/>
      <p:bldP spid="19" grpId="0"/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0" y="-1"/>
            <a:ext cx="3914776" cy="6858000"/>
            <a:chOff x="0" y="0"/>
            <a:chExt cx="3914776" cy="6858000"/>
          </a:xfrm>
        </p:grpSpPr>
        <p:sp>
          <p:nvSpPr>
            <p:cNvPr id="14" name="직사각형 13"/>
            <p:cNvSpPr/>
            <p:nvPr/>
          </p:nvSpPr>
          <p:spPr>
            <a:xfrm>
              <a:off x="0" y="0"/>
              <a:ext cx="3914776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각 삼각형 12"/>
            <p:cNvSpPr/>
            <p:nvPr/>
          </p:nvSpPr>
          <p:spPr>
            <a:xfrm rot="16200000">
              <a:off x="-9525" y="2933699"/>
              <a:ext cx="6858000" cy="99060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" name="순서도: 카드 17"/>
          <p:cNvSpPr/>
          <p:nvPr/>
        </p:nvSpPr>
        <p:spPr>
          <a:xfrm rot="10800000" flipH="1" flipV="1">
            <a:off x="9705975" y="0"/>
            <a:ext cx="2486026" cy="666749"/>
          </a:xfrm>
          <a:prstGeom prst="flowChartPunchedCard">
            <a:avLst/>
          </a:prstGeom>
          <a:solidFill>
            <a:srgbClr val="35B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20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사례분석 </a:t>
            </a:r>
            <a:r>
              <a:rPr lang="en-US" altLang="ko-KR" sz="20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20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장점</a:t>
            </a:r>
            <a:r>
              <a:rPr lang="en-US" altLang="ko-KR" sz="20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endParaRPr lang="ko-KR" altLang="en-US" sz="20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4834595" y="1600685"/>
            <a:ext cx="4580951" cy="400110"/>
            <a:chOff x="4625268" y="1001410"/>
            <a:chExt cx="4580951" cy="400110"/>
          </a:xfrm>
        </p:grpSpPr>
        <p:sp>
          <p:nvSpPr>
            <p:cNvPr id="2" name="직사각형 1"/>
            <p:cNvSpPr/>
            <p:nvPr/>
          </p:nvSpPr>
          <p:spPr>
            <a:xfrm>
              <a:off x="5437239" y="1001410"/>
              <a:ext cx="3768980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just"/>
              <a:r>
                <a:rPr lang="ko-KR" altLang="en-US" sz="2000" dirty="0"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강한 의지 속 장애인의무고용 달성</a:t>
              </a:r>
            </a:p>
          </p:txBody>
        </p:sp>
        <p:sp>
          <p:nvSpPr>
            <p:cNvPr id="3" name="이등변 삼각형 2">
              <a:hlinkClick r:id="" action="ppaction://hlinkshowjump?jump=nextslide"/>
            </p:cNvPr>
            <p:cNvSpPr/>
            <p:nvPr/>
          </p:nvSpPr>
          <p:spPr>
            <a:xfrm rot="19710637">
              <a:off x="4625268" y="1012759"/>
              <a:ext cx="345989" cy="30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00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4834593" y="2768119"/>
            <a:ext cx="4312252" cy="400110"/>
            <a:chOff x="4582985" y="1712083"/>
            <a:chExt cx="4312252" cy="400110"/>
          </a:xfrm>
        </p:grpSpPr>
        <p:sp>
          <p:nvSpPr>
            <p:cNvPr id="9" name="이등변 삼각형 8">
              <a:hlinkClick r:id="rId3" action="ppaction://hlinksldjump"/>
            </p:cNvPr>
            <p:cNvSpPr/>
            <p:nvPr/>
          </p:nvSpPr>
          <p:spPr>
            <a:xfrm rot="19710637">
              <a:off x="4582985" y="1737904"/>
              <a:ext cx="345989" cy="30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00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5437239" y="1712083"/>
              <a:ext cx="3457998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just"/>
              <a:r>
                <a:rPr lang="ko-KR" altLang="en-US" sz="2000" dirty="0"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다양성을 추구하는 장애인 고용</a:t>
              </a: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4834733" y="3935553"/>
            <a:ext cx="5433123" cy="437109"/>
            <a:chOff x="4629100" y="2408000"/>
            <a:chExt cx="5433123" cy="437109"/>
          </a:xfrm>
        </p:grpSpPr>
        <p:sp>
          <p:nvSpPr>
            <p:cNvPr id="10" name="이등변 삼각형 9">
              <a:hlinkClick r:id="rId4" action="ppaction://hlinksldjump"/>
            </p:cNvPr>
            <p:cNvSpPr/>
            <p:nvPr/>
          </p:nvSpPr>
          <p:spPr>
            <a:xfrm rot="19710637">
              <a:off x="4629100" y="2408000"/>
              <a:ext cx="345989" cy="30187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00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5437239" y="2444999"/>
              <a:ext cx="4624984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just"/>
              <a:r>
                <a:rPr lang="ko-KR" altLang="en-US" sz="2000" dirty="0"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장애인 직원의 직장 적응력 향상 방안 </a:t>
              </a:r>
              <a:r>
                <a:rPr lang="ko-KR" altLang="en-US" sz="2000" dirty="0" smtClean="0"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모색</a:t>
              </a:r>
              <a:endParaRPr lang="ko-KR" altLang="en-US" sz="20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4834593" y="5139987"/>
            <a:ext cx="5180476" cy="400110"/>
            <a:chOff x="4625267" y="3184437"/>
            <a:chExt cx="5180476" cy="400110"/>
          </a:xfrm>
        </p:grpSpPr>
        <p:sp>
          <p:nvSpPr>
            <p:cNvPr id="11" name="이등변 삼각형 10">
              <a:hlinkClick r:id="rId5" action="ppaction://hlinksldjump"/>
            </p:cNvPr>
            <p:cNvSpPr/>
            <p:nvPr/>
          </p:nvSpPr>
          <p:spPr>
            <a:xfrm rot="19710637">
              <a:off x="4625267" y="3201044"/>
              <a:ext cx="345989" cy="30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00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5437239" y="3184437"/>
              <a:ext cx="4368504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just"/>
              <a:r>
                <a:rPr lang="ko-KR" altLang="en-US" sz="2000" dirty="0"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장애인 고용</a:t>
              </a:r>
              <a:r>
                <a:rPr lang="en-US" altLang="ko-KR" sz="2000" dirty="0"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, </a:t>
              </a:r>
              <a:r>
                <a:rPr lang="ko-KR" altLang="en-US" sz="2000" dirty="0"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새로운 가치 창조의 출발선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290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0" y="0"/>
            <a:ext cx="3914776" cy="6858000"/>
            <a:chOff x="0" y="0"/>
            <a:chExt cx="3914776" cy="6858000"/>
          </a:xfrm>
        </p:grpSpPr>
        <p:sp>
          <p:nvSpPr>
            <p:cNvPr id="14" name="직사각형 13"/>
            <p:cNvSpPr/>
            <p:nvPr/>
          </p:nvSpPr>
          <p:spPr>
            <a:xfrm>
              <a:off x="0" y="0"/>
              <a:ext cx="3914776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각 삼각형 12"/>
            <p:cNvSpPr/>
            <p:nvPr/>
          </p:nvSpPr>
          <p:spPr>
            <a:xfrm rot="16200000">
              <a:off x="-9525" y="2933699"/>
              <a:ext cx="6858000" cy="99060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" name="순서도: 카드 17"/>
          <p:cNvSpPr/>
          <p:nvPr/>
        </p:nvSpPr>
        <p:spPr>
          <a:xfrm rot="10800000" flipH="1" flipV="1">
            <a:off x="9705975" y="1"/>
            <a:ext cx="2486026" cy="666749"/>
          </a:xfrm>
          <a:prstGeom prst="flowChartPunchedCard">
            <a:avLst/>
          </a:prstGeom>
          <a:solidFill>
            <a:srgbClr val="35B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20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사례분석 </a:t>
            </a:r>
            <a:r>
              <a:rPr lang="en-US" altLang="ko-KR" sz="20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20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단점</a:t>
            </a:r>
            <a:r>
              <a:rPr lang="en-US" altLang="ko-KR" sz="20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endParaRPr lang="ko-KR" altLang="en-US" sz="20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300" y="857250"/>
            <a:ext cx="7172325" cy="5872162"/>
          </a:xfrm>
          <a:prstGeom prst="rect">
            <a:avLst/>
          </a:prstGeom>
        </p:spPr>
      </p:pic>
      <p:cxnSp>
        <p:nvCxnSpPr>
          <p:cNvPr id="21" name="직선 연결선 20"/>
          <p:cNvCxnSpPr/>
          <p:nvPr/>
        </p:nvCxnSpPr>
        <p:spPr>
          <a:xfrm>
            <a:off x="7915275" y="3390900"/>
            <a:ext cx="152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7915275" y="4924425"/>
            <a:ext cx="152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05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0" y="0"/>
            <a:ext cx="3914776" cy="6858000"/>
            <a:chOff x="0" y="0"/>
            <a:chExt cx="3914776" cy="6858000"/>
          </a:xfrm>
        </p:grpSpPr>
        <p:sp>
          <p:nvSpPr>
            <p:cNvPr id="14" name="직사각형 13"/>
            <p:cNvSpPr/>
            <p:nvPr/>
          </p:nvSpPr>
          <p:spPr>
            <a:xfrm>
              <a:off x="0" y="0"/>
              <a:ext cx="3914776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각 삼각형 12"/>
            <p:cNvSpPr/>
            <p:nvPr/>
          </p:nvSpPr>
          <p:spPr>
            <a:xfrm rot="16200000">
              <a:off x="-9525" y="2933699"/>
              <a:ext cx="6858000" cy="99060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" name="순서도: 카드 17"/>
          <p:cNvSpPr/>
          <p:nvPr/>
        </p:nvSpPr>
        <p:spPr>
          <a:xfrm rot="10800000" flipH="1" flipV="1">
            <a:off x="9705975" y="1"/>
            <a:ext cx="2486026" cy="666749"/>
          </a:xfrm>
          <a:prstGeom prst="flowChartPunchedCard">
            <a:avLst/>
          </a:prstGeom>
          <a:solidFill>
            <a:srgbClr val="35B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20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사례분석 </a:t>
            </a:r>
            <a:r>
              <a:rPr lang="en-US" altLang="ko-KR" sz="20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20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단점</a:t>
            </a:r>
            <a:r>
              <a:rPr lang="en-US" altLang="ko-KR" sz="20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endParaRPr lang="ko-KR" altLang="en-US" sz="20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25109" y="2706558"/>
            <a:ext cx="4242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홈페이지 웹 </a:t>
            </a:r>
            <a:r>
              <a:rPr lang="ko-KR" altLang="en-US" sz="2400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접근성</a:t>
            </a:r>
            <a:r>
              <a:rPr lang="ko-KR" altLang="en-US" sz="24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인증</a:t>
            </a:r>
            <a:r>
              <a:rPr lang="en-US" altLang="ko-KR" sz="24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X</a:t>
            </a:r>
            <a:endParaRPr lang="ko-KR" altLang="en-US" sz="24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5" name="이등변 삼각형 14">
            <a:hlinkClick r:id="" action="ppaction://hlinkshowjump?jump=nextslide"/>
          </p:cNvPr>
          <p:cNvSpPr/>
          <p:nvPr/>
        </p:nvSpPr>
        <p:spPr>
          <a:xfrm rot="19710637">
            <a:off x="5138996" y="2749765"/>
            <a:ext cx="345989" cy="2877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818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0" y="0"/>
            <a:ext cx="3914776" cy="6858000"/>
            <a:chOff x="0" y="0"/>
            <a:chExt cx="3914776" cy="6858000"/>
          </a:xfrm>
        </p:grpSpPr>
        <p:sp>
          <p:nvSpPr>
            <p:cNvPr id="14" name="직사각형 13"/>
            <p:cNvSpPr/>
            <p:nvPr/>
          </p:nvSpPr>
          <p:spPr>
            <a:xfrm>
              <a:off x="0" y="0"/>
              <a:ext cx="3914776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각 삼각형 12"/>
            <p:cNvSpPr/>
            <p:nvPr/>
          </p:nvSpPr>
          <p:spPr>
            <a:xfrm rot="16200000">
              <a:off x="-9525" y="2933699"/>
              <a:ext cx="6858000" cy="99060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" name="순서도: 카드 17"/>
          <p:cNvSpPr/>
          <p:nvPr/>
        </p:nvSpPr>
        <p:spPr>
          <a:xfrm rot="10800000" flipH="1" flipV="1">
            <a:off x="9705975" y="1"/>
            <a:ext cx="2486026" cy="666749"/>
          </a:xfrm>
          <a:prstGeom prst="flowChartPunchedCard">
            <a:avLst/>
          </a:prstGeom>
          <a:solidFill>
            <a:srgbClr val="35B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20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사례분석 </a:t>
            </a:r>
            <a:r>
              <a:rPr lang="en-US" altLang="ko-KR" sz="20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20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단점</a:t>
            </a:r>
            <a:r>
              <a:rPr lang="en-US" altLang="ko-KR" sz="20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endParaRPr lang="ko-KR" altLang="en-US" sz="20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350" y="666751"/>
            <a:ext cx="5029200" cy="16668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4350" y="2247901"/>
            <a:ext cx="649605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7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0" y="0"/>
            <a:ext cx="3914776" cy="6858000"/>
            <a:chOff x="0" y="0"/>
            <a:chExt cx="3914776" cy="6858000"/>
          </a:xfrm>
        </p:grpSpPr>
        <p:sp>
          <p:nvSpPr>
            <p:cNvPr id="14" name="직사각형 13"/>
            <p:cNvSpPr/>
            <p:nvPr/>
          </p:nvSpPr>
          <p:spPr>
            <a:xfrm>
              <a:off x="0" y="0"/>
              <a:ext cx="3914776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각 삼각형 12"/>
            <p:cNvSpPr/>
            <p:nvPr/>
          </p:nvSpPr>
          <p:spPr>
            <a:xfrm rot="16200000">
              <a:off x="-9525" y="2933699"/>
              <a:ext cx="6858000" cy="99060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" name="순서도: 카드 17"/>
          <p:cNvSpPr/>
          <p:nvPr/>
        </p:nvSpPr>
        <p:spPr>
          <a:xfrm rot="10800000" flipH="1" flipV="1">
            <a:off x="9705975" y="1"/>
            <a:ext cx="2486026" cy="666749"/>
          </a:xfrm>
          <a:prstGeom prst="flowChartPunchedCard">
            <a:avLst/>
          </a:prstGeom>
          <a:solidFill>
            <a:srgbClr val="35B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20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사례분석 </a:t>
            </a:r>
            <a:r>
              <a:rPr lang="en-US" altLang="ko-KR" sz="20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20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단점</a:t>
            </a:r>
            <a:r>
              <a:rPr lang="en-US" altLang="ko-KR" sz="20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endParaRPr lang="ko-KR" altLang="en-US" sz="20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350" y="666751"/>
            <a:ext cx="5029200" cy="16668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4350" y="2247901"/>
            <a:ext cx="649605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5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0" y="0"/>
            <a:ext cx="3914776" cy="6858000"/>
            <a:chOff x="0" y="0"/>
            <a:chExt cx="3914776" cy="6858000"/>
          </a:xfrm>
        </p:grpSpPr>
        <p:sp>
          <p:nvSpPr>
            <p:cNvPr id="14" name="직사각형 13"/>
            <p:cNvSpPr/>
            <p:nvPr/>
          </p:nvSpPr>
          <p:spPr>
            <a:xfrm>
              <a:off x="0" y="0"/>
              <a:ext cx="3914776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각 삼각형 12"/>
            <p:cNvSpPr/>
            <p:nvPr/>
          </p:nvSpPr>
          <p:spPr>
            <a:xfrm rot="16200000">
              <a:off x="-9525" y="2933699"/>
              <a:ext cx="6858000" cy="99060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" name="순서도: 카드 17"/>
          <p:cNvSpPr/>
          <p:nvPr/>
        </p:nvSpPr>
        <p:spPr>
          <a:xfrm rot="10800000" flipH="1" flipV="1">
            <a:off x="9705975" y="1"/>
            <a:ext cx="2486026" cy="666749"/>
          </a:xfrm>
          <a:prstGeom prst="flowChartPunchedCard">
            <a:avLst/>
          </a:prstGeom>
          <a:solidFill>
            <a:srgbClr val="35B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20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사례분석 </a:t>
            </a:r>
            <a:r>
              <a:rPr lang="en-US" altLang="ko-KR" sz="20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20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단점</a:t>
            </a:r>
            <a:r>
              <a:rPr lang="en-US" altLang="ko-KR" sz="20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endParaRPr lang="ko-KR" altLang="en-US" sz="20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350" y="666751"/>
            <a:ext cx="5029200" cy="1666875"/>
          </a:xfrm>
          <a:prstGeom prst="rect">
            <a:avLst/>
          </a:prstGeom>
        </p:spPr>
      </p:pic>
      <p:grpSp>
        <p:nvGrpSpPr>
          <p:cNvPr id="20" name="그룹 19"/>
          <p:cNvGrpSpPr/>
          <p:nvPr/>
        </p:nvGrpSpPr>
        <p:grpSpPr>
          <a:xfrm>
            <a:off x="4324350" y="2756679"/>
            <a:ext cx="6667500" cy="2350158"/>
            <a:chOff x="4340254" y="2789026"/>
            <a:chExt cx="6667500" cy="1814783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40254" y="2789026"/>
              <a:ext cx="6667500" cy="1814783"/>
            </a:xfrm>
            <a:prstGeom prst="rect">
              <a:avLst/>
            </a:prstGeom>
          </p:spPr>
        </p:pic>
        <p:cxnSp>
          <p:nvCxnSpPr>
            <p:cNvPr id="8" name="직선 연결선 7"/>
            <p:cNvCxnSpPr/>
            <p:nvPr/>
          </p:nvCxnSpPr>
          <p:spPr>
            <a:xfrm>
              <a:off x="7953555" y="4080294"/>
              <a:ext cx="2866845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4433169" y="4514851"/>
              <a:ext cx="170021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65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0" y="0"/>
            <a:ext cx="3914776" cy="6858000"/>
            <a:chOff x="0" y="0"/>
            <a:chExt cx="3914776" cy="6858000"/>
          </a:xfrm>
        </p:grpSpPr>
        <p:sp>
          <p:nvSpPr>
            <p:cNvPr id="14" name="직사각형 13"/>
            <p:cNvSpPr/>
            <p:nvPr/>
          </p:nvSpPr>
          <p:spPr>
            <a:xfrm>
              <a:off x="0" y="0"/>
              <a:ext cx="3914776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각 삼각형 12"/>
            <p:cNvSpPr/>
            <p:nvPr/>
          </p:nvSpPr>
          <p:spPr>
            <a:xfrm rot="16200000">
              <a:off x="-9525" y="2933699"/>
              <a:ext cx="6858000" cy="99060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" name="순서도: 카드 17"/>
          <p:cNvSpPr/>
          <p:nvPr/>
        </p:nvSpPr>
        <p:spPr>
          <a:xfrm rot="10800000" flipH="1" flipV="1">
            <a:off x="9705975" y="1"/>
            <a:ext cx="2486026" cy="666749"/>
          </a:xfrm>
          <a:prstGeom prst="flowChartPunchedCard">
            <a:avLst/>
          </a:prstGeom>
          <a:solidFill>
            <a:srgbClr val="35B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2000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우리팀</a:t>
            </a:r>
            <a:r>
              <a:rPr lang="ko-KR" altLang="en-US" sz="20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개입</a:t>
            </a:r>
            <a:endParaRPr lang="ko-KR" altLang="en-US" sz="20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63159" y="2603612"/>
            <a:ext cx="4242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웹 </a:t>
            </a:r>
            <a:r>
              <a:rPr lang="ko-KR" altLang="en-US" sz="2000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접근성</a:t>
            </a:r>
            <a:r>
              <a:rPr lang="ko-KR" altLang="en-US" sz="20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인증 마크 획득</a:t>
            </a:r>
            <a:endParaRPr lang="ko-KR" altLang="en-US" sz="20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2" name="이등변 삼각형 11">
            <a:hlinkClick r:id="" action="ppaction://hlinkshowjump?jump=nextslide"/>
          </p:cNvPr>
          <p:cNvSpPr/>
          <p:nvPr/>
        </p:nvSpPr>
        <p:spPr>
          <a:xfrm rot="19710637">
            <a:off x="4767521" y="2672788"/>
            <a:ext cx="345989" cy="2877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이등변 삼각형 18">
            <a:hlinkClick r:id="" action="ppaction://hlinkshowjump?jump=nextslide"/>
          </p:cNvPr>
          <p:cNvSpPr/>
          <p:nvPr/>
        </p:nvSpPr>
        <p:spPr>
          <a:xfrm rot="19710637">
            <a:off x="4767521" y="3377637"/>
            <a:ext cx="345989" cy="2877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이등변 삼각형 19">
            <a:hlinkClick r:id="" action="ppaction://hlinkshowjump?jump=nextslide"/>
          </p:cNvPr>
          <p:cNvSpPr/>
          <p:nvPr/>
        </p:nvSpPr>
        <p:spPr>
          <a:xfrm rot="19710637">
            <a:off x="4767520" y="4082488"/>
            <a:ext cx="345989" cy="2877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5453634" y="3334430"/>
            <a:ext cx="4242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우편 또는 방문 </a:t>
            </a:r>
            <a:r>
              <a:rPr lang="ko-KR" altLang="en-US" sz="20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접수 방법</a:t>
            </a:r>
            <a:endParaRPr lang="ko-KR" altLang="en-US" sz="20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63159" y="4026296"/>
            <a:ext cx="4242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채용 박람회 </a:t>
            </a:r>
            <a:r>
              <a:rPr lang="ko-KR" altLang="en-US" sz="2000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방문시</a:t>
            </a:r>
            <a:r>
              <a:rPr lang="ko-KR" altLang="en-US" sz="20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지원 가능</a:t>
            </a:r>
            <a:endParaRPr lang="en-US" altLang="ko-KR" sz="2000" dirty="0" smtClean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r>
              <a:rPr lang="en-US" altLang="ko-KR" sz="20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-</a:t>
            </a:r>
            <a:r>
              <a:rPr lang="ko-KR" altLang="en-US" sz="1600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방문시</a:t>
            </a:r>
            <a:r>
              <a:rPr lang="ko-KR" altLang="en-US" sz="16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본인이 필요로 한다면 지원서 접수 가능</a:t>
            </a:r>
            <a:endParaRPr lang="ko-KR" altLang="en-US" sz="16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970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9" grpId="0" animBg="1"/>
      <p:bldP spid="20" grpId="0" animBg="1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타원 1"/>
          <p:cNvSpPr/>
          <p:nvPr/>
        </p:nvSpPr>
        <p:spPr>
          <a:xfrm>
            <a:off x="4486276" y="1819275"/>
            <a:ext cx="3219450" cy="3219450"/>
          </a:xfrm>
          <a:prstGeom prst="ellipse">
            <a:avLst/>
          </a:prstGeom>
          <a:solidFill>
            <a:srgbClr val="000000">
              <a:alpha val="7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5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Q&amp;A</a:t>
            </a:r>
            <a:endParaRPr lang="ko-KR" altLang="en-US" sz="65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534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타원 1"/>
          <p:cNvSpPr/>
          <p:nvPr/>
        </p:nvSpPr>
        <p:spPr>
          <a:xfrm>
            <a:off x="4486276" y="1819275"/>
            <a:ext cx="3219450" cy="3219450"/>
          </a:xfrm>
          <a:prstGeom prst="ellipse">
            <a:avLst/>
          </a:prstGeom>
          <a:solidFill>
            <a:srgbClr val="000000">
              <a:alpha val="7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50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Thank You</a:t>
            </a:r>
            <a:endParaRPr lang="ko-KR" altLang="en-US" sz="50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973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501081" y="0"/>
            <a:ext cx="5090984" cy="6858000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spc="-15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INDEX</a:t>
            </a:r>
            <a:endParaRPr lang="en-US" altLang="ko-KR" sz="3500" spc="-15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/>
            <a:endParaRPr lang="en-US" altLang="ko-KR" sz="3500" spc="-150" dirty="0" smtClean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/>
            <a:endParaRPr lang="en-US" altLang="ko-KR" sz="3500" spc="-150" dirty="0" smtClean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/>
            <a:endParaRPr lang="en-US" altLang="ko-KR" sz="3500" spc="-15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/>
            <a:endParaRPr lang="en-US" altLang="ko-KR" sz="3500" spc="-150" dirty="0" smtClean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/>
            <a:endParaRPr lang="en-US" altLang="ko-KR" sz="35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/>
            <a:endParaRPr lang="en-US" altLang="ko-KR" sz="3500" dirty="0" smtClean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/>
            <a:endParaRPr lang="en-US" altLang="ko-KR" sz="35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/>
            <a:endParaRPr lang="en-US" altLang="ko-KR" sz="3500" dirty="0" smtClean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/>
            <a:endParaRPr lang="en-US" altLang="ko-KR" sz="35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7" name="다이아몬드 6"/>
          <p:cNvSpPr/>
          <p:nvPr/>
        </p:nvSpPr>
        <p:spPr>
          <a:xfrm>
            <a:off x="4099118" y="2157774"/>
            <a:ext cx="656960" cy="657225"/>
          </a:xfrm>
          <a:prstGeom prst="diamond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1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8" name="다이아몬드 7"/>
          <p:cNvSpPr/>
          <p:nvPr/>
        </p:nvSpPr>
        <p:spPr>
          <a:xfrm>
            <a:off x="4099118" y="5023850"/>
            <a:ext cx="656960" cy="657225"/>
          </a:xfrm>
          <a:prstGeom prst="diamond">
            <a:avLst/>
          </a:prstGeom>
          <a:solidFill>
            <a:srgbClr val="E7E8EA"/>
          </a:solidFill>
          <a:ln>
            <a:solidFill>
              <a:srgbClr val="E7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4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9" name="다이아몬드 8"/>
          <p:cNvSpPr/>
          <p:nvPr/>
        </p:nvSpPr>
        <p:spPr>
          <a:xfrm>
            <a:off x="4099118" y="4068916"/>
            <a:ext cx="656960" cy="657225"/>
          </a:xfrm>
          <a:prstGeom prst="diamond">
            <a:avLst/>
          </a:prstGeom>
          <a:solidFill>
            <a:schemeClr val="bg1">
              <a:lumMod val="75000"/>
            </a:schemeClr>
          </a:solidFill>
          <a:ln>
            <a:solidFill>
              <a:srgbClr val="E7E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3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0" name="다이아몬드 9"/>
          <p:cNvSpPr/>
          <p:nvPr/>
        </p:nvSpPr>
        <p:spPr>
          <a:xfrm>
            <a:off x="4099118" y="3138487"/>
            <a:ext cx="656960" cy="657225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</a:rPr>
              <a:t>2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70098" y="2132443"/>
            <a:ext cx="2934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회사 소개</a:t>
            </a:r>
            <a:endParaRPr lang="en-US" altLang="ko-KR" sz="2000" dirty="0">
              <a:solidFill>
                <a:schemeClr val="bg1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r>
              <a:rPr lang="ko-KR" altLang="en-US" sz="2000" dirty="0" smtClean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추진배경 및 주요 목표</a:t>
            </a:r>
            <a:endParaRPr lang="ko-KR" altLang="en-US" sz="2000" dirty="0">
              <a:solidFill>
                <a:schemeClr val="bg1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0222" y="3267044"/>
            <a:ext cx="2984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주요 내용</a:t>
            </a:r>
            <a:r>
              <a:rPr lang="en-US" altLang="ko-KR" sz="2000" dirty="0" smtClean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&amp;</a:t>
            </a:r>
            <a:r>
              <a:rPr lang="ko-KR" altLang="en-US" sz="2000" dirty="0" smtClean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성과</a:t>
            </a:r>
            <a:r>
              <a:rPr lang="en-US" altLang="ko-KR" sz="2000" dirty="0" smtClean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2000" dirty="0" smtClean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효과</a:t>
            </a:r>
            <a:r>
              <a:rPr lang="en-US" altLang="ko-KR" sz="2000" dirty="0" smtClean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endParaRPr lang="ko-KR" altLang="en-US" sz="2000" dirty="0">
              <a:solidFill>
                <a:schemeClr val="bg1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75714" y="4197473"/>
            <a:ext cx="1304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사례 분석</a:t>
            </a:r>
            <a:endParaRPr lang="ko-KR" altLang="en-US" sz="2000" dirty="0">
              <a:solidFill>
                <a:schemeClr val="bg1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70098" y="5152407"/>
            <a:ext cx="1304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Q&amp;A</a:t>
            </a:r>
            <a:endParaRPr lang="ko-KR" altLang="en-US" sz="2000" dirty="0">
              <a:solidFill>
                <a:schemeClr val="bg1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661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" grpId="0"/>
      <p:bldP spid="12" grpId="0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0" y="0"/>
            <a:ext cx="3914776" cy="6858000"/>
            <a:chOff x="0" y="0"/>
            <a:chExt cx="3914776" cy="6858000"/>
          </a:xfrm>
        </p:grpSpPr>
        <p:sp>
          <p:nvSpPr>
            <p:cNvPr id="14" name="직사각형 13"/>
            <p:cNvSpPr/>
            <p:nvPr/>
          </p:nvSpPr>
          <p:spPr>
            <a:xfrm>
              <a:off x="0" y="0"/>
              <a:ext cx="3914776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각 삼각형 12"/>
            <p:cNvSpPr/>
            <p:nvPr/>
          </p:nvSpPr>
          <p:spPr>
            <a:xfrm rot="16200000">
              <a:off x="-9525" y="2933699"/>
              <a:ext cx="6858000" cy="99060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" name="순서도: 카드 17"/>
          <p:cNvSpPr/>
          <p:nvPr/>
        </p:nvSpPr>
        <p:spPr>
          <a:xfrm rot="10800000" flipH="1" flipV="1">
            <a:off x="9705975" y="0"/>
            <a:ext cx="2486026" cy="666749"/>
          </a:xfrm>
          <a:prstGeom prst="flowChartPunchedCard">
            <a:avLst/>
          </a:prstGeom>
          <a:solidFill>
            <a:srgbClr val="35B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20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회사 소개</a:t>
            </a:r>
            <a:endParaRPr lang="ko-KR" altLang="en-US" sz="20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9323" y="2335292"/>
            <a:ext cx="6113852" cy="558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sz="20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회사 설립일</a:t>
            </a:r>
            <a:r>
              <a:rPr lang="en-US" altLang="ko-KR" sz="20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: </a:t>
            </a:r>
            <a:r>
              <a:rPr lang="en-US" altLang="ko-KR" sz="24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1987.6.3 (</a:t>
            </a:r>
            <a:r>
              <a:rPr lang="ko-KR" altLang="en-US" sz="24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한국신용유통㈜</a:t>
            </a:r>
            <a:r>
              <a:rPr lang="en-US" altLang="ko-KR" sz="24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sz="24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로 설립</a:t>
            </a:r>
            <a:endParaRPr lang="en-US" altLang="ko-KR" sz="24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1026" name="Picture 2" descr="21세기 디지털 유통의 리더, 롯데하이마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19" y="835624"/>
            <a:ext cx="3844793" cy="101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49322" y="3077068"/>
            <a:ext cx="7047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sz="20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주요 사업</a:t>
            </a:r>
            <a:r>
              <a:rPr lang="en-US" altLang="ko-KR" sz="20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: </a:t>
            </a:r>
            <a:r>
              <a:rPr lang="ko-KR" altLang="en-US" sz="24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대규모 전자제품 소매 유통</a:t>
            </a:r>
            <a:r>
              <a:rPr lang="en-US" altLang="ko-KR" sz="24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2400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도소매업</a:t>
            </a:r>
            <a:r>
              <a:rPr lang="en-US" altLang="ko-KR" sz="24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49321" y="3869101"/>
            <a:ext cx="54224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sz="20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전체 직원 수</a:t>
            </a:r>
            <a:r>
              <a:rPr lang="en-US" altLang="ko-KR" sz="20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: </a:t>
            </a:r>
            <a:r>
              <a:rPr lang="en-US" altLang="ko-KR" sz="24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3,878</a:t>
            </a:r>
            <a:r>
              <a:rPr lang="ko-KR" altLang="en-US" sz="24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명</a:t>
            </a:r>
            <a:endParaRPr lang="en-US" altLang="ko-KR" sz="2400" dirty="0" smtClean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9325" y="4651365"/>
            <a:ext cx="5422479" cy="558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sz="20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전체 장애인 직원 수</a:t>
            </a:r>
            <a:r>
              <a:rPr lang="en-US" altLang="ko-KR" sz="20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: </a:t>
            </a:r>
            <a:r>
              <a:rPr lang="en-US" altLang="ko-KR" sz="24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99</a:t>
            </a:r>
            <a:r>
              <a:rPr lang="ko-KR" altLang="en-US" sz="24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명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(2015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년 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12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월 기준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4990" y="5386919"/>
            <a:ext cx="5422479" cy="558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sz="2000" b="1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기업 슬로건</a:t>
            </a:r>
            <a:r>
              <a:rPr lang="en-US" altLang="ko-KR" sz="20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: </a:t>
            </a:r>
            <a:r>
              <a:rPr lang="en-US" altLang="ko-KR" sz="24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‘For your Family’</a:t>
            </a:r>
          </a:p>
        </p:txBody>
      </p:sp>
    </p:spTree>
    <p:extLst>
      <p:ext uri="{BB962C8B-B14F-4D97-AF65-F5344CB8AC3E}">
        <p14:creationId xmlns:p14="http://schemas.microsoft.com/office/powerpoint/2010/main" val="166459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9" grpId="0" build="p"/>
      <p:bldP spid="10" grpId="0" build="p"/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0" y="0"/>
            <a:ext cx="3914776" cy="6858000"/>
            <a:chOff x="0" y="0"/>
            <a:chExt cx="3914776" cy="6858000"/>
          </a:xfrm>
        </p:grpSpPr>
        <p:sp>
          <p:nvSpPr>
            <p:cNvPr id="14" name="직사각형 13"/>
            <p:cNvSpPr/>
            <p:nvPr/>
          </p:nvSpPr>
          <p:spPr>
            <a:xfrm>
              <a:off x="0" y="0"/>
              <a:ext cx="3914776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각 삼각형 12"/>
            <p:cNvSpPr/>
            <p:nvPr/>
          </p:nvSpPr>
          <p:spPr>
            <a:xfrm rot="16200000">
              <a:off x="-9525" y="2933699"/>
              <a:ext cx="6858000" cy="99060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" name="순서도: 카드 17"/>
          <p:cNvSpPr/>
          <p:nvPr/>
        </p:nvSpPr>
        <p:spPr>
          <a:xfrm rot="10800000" flipH="1" flipV="1">
            <a:off x="9705975" y="1"/>
            <a:ext cx="2486026" cy="666749"/>
          </a:xfrm>
          <a:prstGeom prst="flowChartPunchedCard">
            <a:avLst/>
          </a:prstGeom>
          <a:solidFill>
            <a:srgbClr val="35B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19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추진 배경 및 주요 목표</a:t>
            </a:r>
            <a:endParaRPr lang="ko-KR" altLang="en-US" sz="19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17191" y="1554427"/>
            <a:ext cx="561202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9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차별을 철폐하고 다양성을 존중하는 것</a:t>
            </a:r>
            <a:endParaRPr lang="ko-KR" altLang="en-US" sz="1900" dirty="0"/>
          </a:p>
        </p:txBody>
      </p:sp>
      <p:sp>
        <p:nvSpPr>
          <p:cNvPr id="7" name="TextBox 6"/>
          <p:cNvSpPr txBox="1"/>
          <p:nvPr/>
        </p:nvSpPr>
        <p:spPr>
          <a:xfrm>
            <a:off x="4717192" y="3233878"/>
            <a:ext cx="6522308" cy="289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ko-KR" altLang="en-US" sz="1900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하이마트는</a:t>
            </a:r>
            <a:r>
              <a:rPr lang="ko-KR" altLang="en-US" sz="19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19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다양성을 존중하는 </a:t>
            </a:r>
            <a:r>
              <a:rPr lang="ko-KR" altLang="en-US" sz="19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그룹의 </a:t>
            </a:r>
            <a:r>
              <a:rPr lang="ko-KR" altLang="en-US" sz="19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방침에 맞춰 장애인 고용에 박차를 </a:t>
            </a:r>
            <a:r>
              <a:rPr lang="ko-KR" altLang="en-US" sz="19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가하기 시작했다</a:t>
            </a:r>
            <a:r>
              <a:rPr lang="en-US" altLang="ko-KR" sz="19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</a:t>
            </a:r>
            <a:endParaRPr lang="en-US" altLang="ko-KR" sz="19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>
              <a:lnSpc>
                <a:spcPct val="160000"/>
              </a:lnSpc>
            </a:pPr>
            <a:r>
              <a:rPr lang="ko-KR" altLang="en-US" sz="19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다양성을 </a:t>
            </a:r>
            <a:r>
              <a:rPr lang="ko-KR" altLang="en-US" sz="19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존중하는 기업 문화를 바탕으로 장애인 채용에 </a:t>
            </a:r>
            <a:r>
              <a:rPr lang="ko-KR" altLang="en-US" sz="19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적극적으로  앞장서고 </a:t>
            </a:r>
            <a:r>
              <a:rPr lang="ko-KR" altLang="en-US" sz="19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있다</a:t>
            </a:r>
            <a:r>
              <a:rPr lang="en-US" altLang="ko-KR" sz="19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</a:t>
            </a:r>
            <a:r>
              <a:rPr lang="en-US" altLang="ko-KR" sz="19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19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여러 </a:t>
            </a:r>
            <a:r>
              <a:rPr lang="ko-KR" altLang="en-US" sz="19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채널을 통해 장애인 고용을 꾸준히 </a:t>
            </a:r>
            <a:r>
              <a:rPr lang="ko-KR" altLang="en-US" sz="19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지속</a:t>
            </a:r>
            <a:r>
              <a:rPr lang="en-US" altLang="ko-KR" sz="19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19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이들과 </a:t>
            </a:r>
            <a:r>
              <a:rPr lang="ko-KR" altLang="en-US" sz="19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함께 소비자들이 다양한 브랜드의 </a:t>
            </a:r>
            <a:r>
              <a:rPr lang="ko-KR" altLang="en-US" sz="19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상품을 스마트하게 구매할 </a:t>
            </a:r>
            <a:r>
              <a:rPr lang="ko-KR" altLang="en-US" sz="19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수 있는 쇼핑 환경을 </a:t>
            </a:r>
            <a:r>
              <a:rPr lang="ko-KR" altLang="en-US" sz="19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제공하려 한다</a:t>
            </a:r>
            <a:r>
              <a:rPr lang="en-US" altLang="ko-KR" sz="19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</a:t>
            </a:r>
            <a:r>
              <a:rPr lang="ko-KR" altLang="en-US" sz="1900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endParaRPr lang="ko-KR" altLang="en-US" sz="19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185594" y="666751"/>
            <a:ext cx="1499030" cy="56017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주요 목표</a:t>
            </a:r>
            <a:endParaRPr lang="ko-KR" altLang="en-US" sz="2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185594" y="2521654"/>
            <a:ext cx="1499030" cy="56017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추진 배경</a:t>
            </a:r>
            <a:endParaRPr lang="ko-KR" altLang="en-US" sz="20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8763000" y="5086350"/>
            <a:ext cx="2362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4819650" y="5600700"/>
            <a:ext cx="62293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4819650" y="6057900"/>
            <a:ext cx="40957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84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0" y="0"/>
            <a:ext cx="3914776" cy="6858000"/>
            <a:chOff x="0" y="0"/>
            <a:chExt cx="3914776" cy="6858000"/>
          </a:xfrm>
        </p:grpSpPr>
        <p:sp>
          <p:nvSpPr>
            <p:cNvPr id="14" name="직사각형 13">
              <a:hlinkClick r:id="rId2" action="ppaction://hlinksldjump"/>
            </p:cNvPr>
            <p:cNvSpPr/>
            <p:nvPr/>
          </p:nvSpPr>
          <p:spPr>
            <a:xfrm>
              <a:off x="0" y="0"/>
              <a:ext cx="3914776" cy="68580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각 삼각형 12"/>
            <p:cNvSpPr/>
            <p:nvPr/>
          </p:nvSpPr>
          <p:spPr>
            <a:xfrm rot="16200000">
              <a:off x="-9525" y="2933699"/>
              <a:ext cx="6858000" cy="99060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" name="순서도: 카드 17"/>
          <p:cNvSpPr/>
          <p:nvPr/>
        </p:nvSpPr>
        <p:spPr>
          <a:xfrm rot="10800000" flipH="1" flipV="1">
            <a:off x="9705975" y="0"/>
            <a:ext cx="2486026" cy="666749"/>
          </a:xfrm>
          <a:prstGeom prst="flowChartPunchedCard">
            <a:avLst/>
          </a:prstGeom>
          <a:solidFill>
            <a:srgbClr val="35B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20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사례분석 </a:t>
            </a:r>
            <a:r>
              <a:rPr lang="en-US" altLang="ko-KR" sz="20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20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장점</a:t>
            </a:r>
            <a:r>
              <a:rPr lang="en-US" altLang="ko-KR" sz="20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endParaRPr lang="ko-KR" altLang="en-US" sz="20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13935" y="803518"/>
            <a:ext cx="4675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smtClean="0">
                <a:solidFill>
                  <a:schemeClr val="accent1">
                    <a:lumMod val="7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강한 의지 속 장애인의무고용 달성</a:t>
            </a:r>
            <a:endParaRPr lang="ko-KR" altLang="en-US" sz="2400" b="1" dirty="0">
              <a:solidFill>
                <a:schemeClr val="accent1">
                  <a:lumMod val="7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6" name="이등변 삼각형 15">
            <a:hlinkClick r:id="" action="ppaction://hlinkshowjump?jump=nextslide"/>
          </p:cNvPr>
          <p:cNvSpPr/>
          <p:nvPr/>
        </p:nvSpPr>
        <p:spPr>
          <a:xfrm rot="19710637">
            <a:off x="4118297" y="872694"/>
            <a:ext cx="345989" cy="28772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/>
          </a:p>
        </p:txBody>
      </p:sp>
      <p:sp>
        <p:nvSpPr>
          <p:cNvPr id="7" name="TextBox 6"/>
          <p:cNvSpPr txBox="1"/>
          <p:nvPr/>
        </p:nvSpPr>
        <p:spPr>
          <a:xfrm>
            <a:off x="4068627" y="1490472"/>
            <a:ext cx="7542348" cy="26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롯데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하이마트가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본격적으로 장애인 고용에 발 벗고 나선 것은 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2014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년부터이다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매장 내 제품을 판매하는 영업 직무를 시작으로 직무 개발을 통해 개통센터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지점 내 서비스코너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(A/S)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에도 장애인 고용을 시작했다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덕분에 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2013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년 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31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명에 불과했던 장애인 </a:t>
            </a:r>
            <a:r>
              <a:rPr lang="ko-KR" altLang="en-US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직원수는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2014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년 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46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명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2015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년 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99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명으로 대폭 확대되었다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장애인 고용률 역시 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2013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년 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0.79%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에서 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2015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년 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2.91%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로 눈에 띄는 성장세를 보였다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</a:t>
            </a:r>
            <a:endParaRPr lang="en-US" altLang="ko-KR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>
              <a:lnSpc>
                <a:spcPct val="130000"/>
              </a:lnSpc>
            </a:pPr>
            <a:endParaRPr lang="en-US" altLang="ko-KR" dirty="0" smtClean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275" y="4207020"/>
            <a:ext cx="4929187" cy="256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5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0" y="0"/>
            <a:ext cx="3914776" cy="6858000"/>
            <a:chOff x="0" y="0"/>
            <a:chExt cx="3914776" cy="6858000"/>
          </a:xfrm>
        </p:grpSpPr>
        <p:sp>
          <p:nvSpPr>
            <p:cNvPr id="14" name="직사각형 13">
              <a:hlinkClick r:id="rId2" action="ppaction://hlinksldjump"/>
            </p:cNvPr>
            <p:cNvSpPr/>
            <p:nvPr/>
          </p:nvSpPr>
          <p:spPr>
            <a:xfrm>
              <a:off x="0" y="0"/>
              <a:ext cx="3914776" cy="68580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각 삼각형 12"/>
            <p:cNvSpPr/>
            <p:nvPr/>
          </p:nvSpPr>
          <p:spPr>
            <a:xfrm rot="16200000">
              <a:off x="-9525" y="2933699"/>
              <a:ext cx="6858000" cy="99060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" name="순서도: 카드 17"/>
          <p:cNvSpPr/>
          <p:nvPr/>
        </p:nvSpPr>
        <p:spPr>
          <a:xfrm rot="10800000" flipH="1" flipV="1">
            <a:off x="9705975" y="0"/>
            <a:ext cx="2486026" cy="666749"/>
          </a:xfrm>
          <a:prstGeom prst="flowChartPunchedCard">
            <a:avLst/>
          </a:prstGeom>
          <a:solidFill>
            <a:srgbClr val="35B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20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사례분석 </a:t>
            </a:r>
            <a:r>
              <a:rPr lang="en-US" altLang="ko-KR" sz="20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20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장점</a:t>
            </a:r>
            <a:r>
              <a:rPr lang="en-US" altLang="ko-KR" sz="20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endParaRPr lang="ko-KR" altLang="en-US" sz="20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13935" y="803518"/>
            <a:ext cx="4675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accent1">
                    <a:lumMod val="7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강한 의지 속 장애인의무고용 달성</a:t>
            </a:r>
            <a:endParaRPr lang="ko-KR" altLang="en-US" sz="2400" b="1" dirty="0">
              <a:solidFill>
                <a:schemeClr val="accent1">
                  <a:lumMod val="7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6" name="이등변 삼각형 15">
            <a:hlinkClick r:id="" action="ppaction://hlinkshowjump?jump=nextslide"/>
          </p:cNvPr>
          <p:cNvSpPr/>
          <p:nvPr/>
        </p:nvSpPr>
        <p:spPr>
          <a:xfrm rot="19710637">
            <a:off x="4118297" y="872694"/>
            <a:ext cx="345989" cy="28772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/>
          </a:p>
        </p:txBody>
      </p:sp>
      <p:sp>
        <p:nvSpPr>
          <p:cNvPr id="7" name="TextBox 6"/>
          <p:cNvSpPr txBox="1"/>
          <p:nvPr/>
        </p:nvSpPr>
        <p:spPr>
          <a:xfrm>
            <a:off x="4068627" y="1503628"/>
            <a:ext cx="8039099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장애인 고용의 중요성을 제시하고자 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‘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장애인 특별채용 포스터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’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를 제작</a:t>
            </a:r>
            <a:endParaRPr lang="en-US" altLang="ko-KR" dirty="0" smtClean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장애인고용 온라인 커뮤니티를 활용해 취업 준비생과 신속하고 빠른 피드백으로 소통하는 등 자체 홍보</a:t>
            </a:r>
            <a:endParaRPr lang="en-US" altLang="ko-KR" dirty="0" smtClean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한국장애인고용공단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이하 공단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r>
              <a:rPr lang="ko-KR" altLang="en-US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전국 지사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장애인 단체를 통해 구직자를 추천을 받는 동시에 지역별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기관별 채용박람회에 참석하여 우수 인재를 확보</a:t>
            </a:r>
            <a:endParaRPr lang="en-US" altLang="ko-KR" dirty="0" smtClean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채용박람회 설명 부스에서 취업 의사가 있는 구직자를 대상으로 현장상담 진행</a:t>
            </a:r>
            <a:endParaRPr lang="en-US" altLang="ko-KR" dirty="0" smtClean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사전에 장애인 구직자 확보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채용 전형 시 문자서비스 등으로 지원 안내</a:t>
            </a:r>
            <a:endParaRPr lang="en-US" altLang="ko-KR" dirty="0" smtClean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>
              <a:lnSpc>
                <a:spcPct val="130000"/>
              </a:lnSpc>
            </a:pPr>
            <a:endParaRPr lang="en-US" altLang="ko-KR" dirty="0" smtClean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275" y="4476750"/>
            <a:ext cx="4929187" cy="2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4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0" y="0"/>
            <a:ext cx="3914776" cy="6858000"/>
            <a:chOff x="0" y="0"/>
            <a:chExt cx="3914776" cy="6858000"/>
          </a:xfrm>
        </p:grpSpPr>
        <p:sp>
          <p:nvSpPr>
            <p:cNvPr id="14" name="직사각형 13">
              <a:hlinkClick r:id="rId2" action="ppaction://hlinksldjump"/>
            </p:cNvPr>
            <p:cNvSpPr/>
            <p:nvPr/>
          </p:nvSpPr>
          <p:spPr>
            <a:xfrm>
              <a:off x="0" y="0"/>
              <a:ext cx="3914776" cy="68580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각 삼각형 12"/>
            <p:cNvSpPr/>
            <p:nvPr/>
          </p:nvSpPr>
          <p:spPr>
            <a:xfrm rot="16200000">
              <a:off x="-9525" y="2933699"/>
              <a:ext cx="6858000" cy="99060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" name="순서도: 카드 17"/>
          <p:cNvSpPr/>
          <p:nvPr/>
        </p:nvSpPr>
        <p:spPr>
          <a:xfrm rot="10800000" flipH="1" flipV="1">
            <a:off x="9705975" y="0"/>
            <a:ext cx="2486026" cy="666749"/>
          </a:xfrm>
          <a:prstGeom prst="flowChartPunchedCard">
            <a:avLst/>
          </a:prstGeom>
          <a:solidFill>
            <a:srgbClr val="35B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20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사례분석 </a:t>
            </a:r>
            <a:r>
              <a:rPr lang="en-US" altLang="ko-KR" sz="20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20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장점</a:t>
            </a:r>
            <a:r>
              <a:rPr lang="en-US" altLang="ko-KR" sz="20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endParaRPr lang="ko-KR" altLang="en-US" sz="20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" t="50242" r="1887"/>
          <a:stretch/>
        </p:blipFill>
        <p:spPr bwMode="auto">
          <a:xfrm>
            <a:off x="7845552" y="4523538"/>
            <a:ext cx="4123944" cy="214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813935" y="803518"/>
            <a:ext cx="4242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accent1">
                    <a:lumMod val="7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다양성을 추구하는 장애인 고용</a:t>
            </a:r>
            <a:endParaRPr lang="ko-KR" altLang="en-US" sz="2400" b="1" dirty="0">
              <a:solidFill>
                <a:schemeClr val="accent1">
                  <a:lumMod val="7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6" name="이등변 삼각형 15">
            <a:hlinkClick r:id="" action="ppaction://hlinkshowjump?jump=nextslide"/>
          </p:cNvPr>
          <p:cNvSpPr/>
          <p:nvPr/>
        </p:nvSpPr>
        <p:spPr>
          <a:xfrm rot="19710637">
            <a:off x="4118297" y="872694"/>
            <a:ext cx="345989" cy="28772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/>
          </a:p>
        </p:txBody>
      </p:sp>
      <p:sp>
        <p:nvSpPr>
          <p:cNvPr id="7" name="TextBox 6"/>
          <p:cNvSpPr txBox="1"/>
          <p:nvPr/>
        </p:nvSpPr>
        <p:spPr>
          <a:xfrm>
            <a:off x="4068627" y="1490472"/>
            <a:ext cx="7343085" cy="333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장애인 고용 확대를 위해 상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·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하반기 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회 그룹채용 및 매월 자체 특별채용을 통해 월평균 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9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명의 장애인을 채용하며 장애인 직원 수를 늘려왔다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그 결과 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2015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년 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12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월 기준 장애인 직원은 총 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99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명이며 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2016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년에는 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10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월 현재 중증장애인 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5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명을 포함한 총 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30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명의 직원이 입사하였고 장애인의무고용률 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2.7%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를 초과 달성하였다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altLang="ko-KR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롯데하이마트의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장애인 고용에서 눈 여겨봐야 할 점은 바로 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‘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다양성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’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이다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</a:t>
            </a:r>
          </a:p>
          <a:p>
            <a:pPr>
              <a:lnSpc>
                <a:spcPct val="130000"/>
              </a:lnSpc>
            </a:pP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여성장애인 직원의 채용 증가로 성별의 다양성을 확보하고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직원의 장애 유형도 지체장애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시각장애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뇌병변장애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청각장애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신장장애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지적장애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정신장애 등 장애 유형에 제한을 두지 않고 있다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</a:t>
            </a:r>
            <a:endParaRPr lang="ko-KR" altLang="en-US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493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0" y="0"/>
            <a:ext cx="3914776" cy="6858000"/>
            <a:chOff x="0" y="0"/>
            <a:chExt cx="3914776" cy="6858000"/>
          </a:xfrm>
        </p:grpSpPr>
        <p:sp>
          <p:nvSpPr>
            <p:cNvPr id="14" name="직사각형 13">
              <a:hlinkClick r:id="rId2" action="ppaction://hlinksldjump"/>
            </p:cNvPr>
            <p:cNvSpPr/>
            <p:nvPr/>
          </p:nvSpPr>
          <p:spPr>
            <a:xfrm>
              <a:off x="0" y="0"/>
              <a:ext cx="3914776" cy="68580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각 삼각형 12"/>
            <p:cNvSpPr/>
            <p:nvPr/>
          </p:nvSpPr>
          <p:spPr>
            <a:xfrm rot="16200000">
              <a:off x="-9525" y="2933699"/>
              <a:ext cx="6858000" cy="99060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" name="순서도: 카드 17"/>
          <p:cNvSpPr/>
          <p:nvPr/>
        </p:nvSpPr>
        <p:spPr>
          <a:xfrm rot="10800000" flipH="1" flipV="1">
            <a:off x="9705975" y="0"/>
            <a:ext cx="2486026" cy="666749"/>
          </a:xfrm>
          <a:prstGeom prst="flowChartPunchedCard">
            <a:avLst/>
          </a:prstGeom>
          <a:solidFill>
            <a:srgbClr val="35B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20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사례분석 </a:t>
            </a:r>
            <a:r>
              <a:rPr lang="en-US" altLang="ko-KR" sz="20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20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장점</a:t>
            </a:r>
            <a:r>
              <a:rPr lang="en-US" altLang="ko-KR" sz="20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endParaRPr lang="ko-KR" altLang="en-US" sz="20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3934" y="803518"/>
            <a:ext cx="5644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accent1">
                    <a:lumMod val="7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장애인 직원의 직장 적응력 향상 방안 모색</a:t>
            </a:r>
            <a:endParaRPr lang="ko-KR" altLang="en-US" sz="2400" b="1" dirty="0">
              <a:solidFill>
                <a:schemeClr val="accent1">
                  <a:lumMod val="7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8" name="이등변 삼각형 7">
            <a:hlinkClick r:id="" action="ppaction://hlinkshowjump?jump=nextslide"/>
          </p:cNvPr>
          <p:cNvSpPr/>
          <p:nvPr/>
        </p:nvSpPr>
        <p:spPr>
          <a:xfrm rot="19710637">
            <a:off x="4118297" y="872694"/>
            <a:ext cx="345989" cy="2877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8627" y="1490472"/>
            <a:ext cx="7635693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서류 및 면접전형을 통해 합격한 이들은 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4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박 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5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일간의 합숙훈련 기간 동안 기본 교육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친절교육들을 비장애인 직원과 함께 편성되어 교육받는다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</a:t>
            </a:r>
            <a:r>
              <a:rPr lang="ko-KR" altLang="en-US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롯데하이마트는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장애인 직원의 근무 환경 개선을 위한 방안도 계속해서 모색 중이다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</a:t>
            </a:r>
          </a:p>
          <a:p>
            <a:pPr>
              <a:lnSpc>
                <a:spcPct val="140000"/>
              </a:lnSpc>
            </a:pPr>
            <a:r>
              <a:rPr lang="en-US" altLang="ko-KR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endParaRPr lang="en-US" altLang="ko-KR" dirty="0" smtClean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>
              <a:lnSpc>
                <a:spcPct val="140000"/>
              </a:lnSpc>
            </a:pPr>
            <a:r>
              <a:rPr lang="en-US" altLang="ko-KR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또한 전국 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22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개 지사의 인사담당자에게 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‘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장애인직업생활상담원 자격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’ 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을 보유</a:t>
            </a:r>
            <a:endParaRPr lang="en-US" altLang="ko-KR" dirty="0" smtClean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>
              <a:lnSpc>
                <a:spcPct val="140000"/>
              </a:lnSpc>
            </a:pP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하게 하여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장애인 직원의 직업능력 및 직장적응력 향상을 위해 힘 쓰고 있으며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이는 전국에 분포한 장애인 직원들의 고충을 대별적으로 청취하기 위한 노력을 하고 있다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</a:t>
            </a:r>
            <a:endParaRPr lang="ko-KR" altLang="en-US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" t="59750" r="3030"/>
          <a:stretch/>
        </p:blipFill>
        <p:spPr bwMode="auto">
          <a:xfrm>
            <a:off x="7159752" y="4403179"/>
            <a:ext cx="4544568" cy="221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72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0" y="0"/>
            <a:ext cx="3914776" cy="6858000"/>
            <a:chOff x="0" y="0"/>
            <a:chExt cx="3914776" cy="6858000"/>
          </a:xfrm>
        </p:grpSpPr>
        <p:sp>
          <p:nvSpPr>
            <p:cNvPr id="14" name="직사각형 13">
              <a:hlinkClick r:id="rId2" action="ppaction://hlinksldjump"/>
            </p:cNvPr>
            <p:cNvSpPr/>
            <p:nvPr/>
          </p:nvSpPr>
          <p:spPr>
            <a:xfrm>
              <a:off x="0" y="0"/>
              <a:ext cx="3914776" cy="68580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각 삼각형 12"/>
            <p:cNvSpPr/>
            <p:nvPr/>
          </p:nvSpPr>
          <p:spPr>
            <a:xfrm rot="16200000">
              <a:off x="-9525" y="2933699"/>
              <a:ext cx="6858000" cy="99060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" name="순서도: 카드 17"/>
          <p:cNvSpPr/>
          <p:nvPr/>
        </p:nvSpPr>
        <p:spPr>
          <a:xfrm rot="10800000" flipH="1" flipV="1">
            <a:off x="9705975" y="0"/>
            <a:ext cx="2486026" cy="666749"/>
          </a:xfrm>
          <a:prstGeom prst="flowChartPunchedCard">
            <a:avLst/>
          </a:prstGeom>
          <a:solidFill>
            <a:srgbClr val="35B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o-KR" altLang="en-US" sz="20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사례분석 </a:t>
            </a:r>
            <a:r>
              <a:rPr lang="en-US" altLang="ko-KR" sz="20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(</a:t>
            </a:r>
            <a:r>
              <a:rPr lang="ko-KR" altLang="en-US" sz="20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장점</a:t>
            </a:r>
            <a:r>
              <a:rPr lang="en-US" altLang="ko-KR" sz="20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)</a:t>
            </a:r>
            <a:endParaRPr lang="ko-KR" altLang="en-US" sz="20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4884" y="1165468"/>
            <a:ext cx="5644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accent1">
                    <a:lumMod val="7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장애인 고용</a:t>
            </a:r>
            <a:r>
              <a:rPr lang="en-US" altLang="ko-KR" sz="2400" b="1" dirty="0" smtClean="0">
                <a:solidFill>
                  <a:schemeClr val="accent1">
                    <a:lumMod val="7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 </a:t>
            </a:r>
            <a:r>
              <a:rPr lang="ko-KR" altLang="en-US" sz="2400" b="1" dirty="0" smtClean="0">
                <a:solidFill>
                  <a:schemeClr val="accent1">
                    <a:lumMod val="7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새로운 가치 창조의 출발선</a:t>
            </a:r>
            <a:endParaRPr lang="ko-KR" altLang="en-US" sz="2400" b="1" dirty="0">
              <a:solidFill>
                <a:schemeClr val="accent1">
                  <a:lumMod val="7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8" name="이등변 삼각형 7">
            <a:hlinkClick r:id="" action="ppaction://hlinkshowjump?jump=nextslide"/>
          </p:cNvPr>
          <p:cNvSpPr/>
          <p:nvPr/>
        </p:nvSpPr>
        <p:spPr>
          <a:xfrm rot="19710637">
            <a:off x="4099247" y="1234644"/>
            <a:ext cx="345989" cy="2877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/>
          </a:p>
        </p:txBody>
      </p:sp>
      <p:sp>
        <p:nvSpPr>
          <p:cNvPr id="9" name="TextBox 8"/>
          <p:cNvSpPr txBox="1"/>
          <p:nvPr/>
        </p:nvSpPr>
        <p:spPr>
          <a:xfrm>
            <a:off x="4049577" y="1852422"/>
            <a:ext cx="7717989" cy="3870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지금까지 양적 고용과 </a:t>
            </a:r>
            <a:r>
              <a:rPr lang="ko-KR" altLang="en-US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질적향상을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위해 뛰어온 </a:t>
            </a:r>
            <a:r>
              <a:rPr lang="ko-KR" altLang="en-US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롯데하이마트는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장애인 고용 유지를 위한 제도적 장치를 마련하고 중증 및 여성장애인 고용 확대를 위해 </a:t>
            </a:r>
            <a:endParaRPr lang="en-US" altLang="ko-KR" dirty="0" smtClean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직무 개발 및 온라인 쇼핑몰 부분 신규 직무 발굴에 심혈을 기울이고 있다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‘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장애인은 고객 대면 서비스가 어렵다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’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는 고정관념을 깨고 영업 직무에 장애인을 채용하기 시작한 </a:t>
            </a:r>
            <a:r>
              <a:rPr lang="ko-KR" altLang="en-US" dirty="0" err="1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롯데하이마트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“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고객 만족은 직원의 장애 여부와 관계가 없다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.”</a:t>
            </a: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라는 동료 비장애인 직원의 목소리처럼 앞으로도 더 많은 장애인이 고객과 </a:t>
            </a:r>
            <a:endParaRPr lang="en-US" altLang="ko-KR" dirty="0" smtClean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en-US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마주하고 고객이 만족하는 서비스를 제공할 수 있는 환경이 확대되기를 바라본다</a:t>
            </a:r>
            <a:r>
              <a:rPr lang="en-US" altLang="ko-KR" dirty="0" smtClean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</a:t>
            </a:r>
            <a:endParaRPr lang="ko-KR" altLang="en-US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259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uiExpand="1" build="p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1883</TotalTime>
  <Words>714</Words>
  <Application>Microsoft Office PowerPoint</Application>
  <PresentationFormat>와이드스크린</PresentationFormat>
  <Paragraphs>88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5" baseType="lpstr">
      <vt:lpstr>나눔스퀘어 ExtraBold</vt:lpstr>
      <vt:lpstr>Wingdings</vt:lpstr>
      <vt:lpstr>Arial</vt:lpstr>
      <vt:lpstr>맑은 고딕</vt:lpstr>
      <vt:lpstr>조선일보명조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김보미</dc:creator>
  <cp:lastModifiedBy>김보미</cp:lastModifiedBy>
  <cp:revision>86</cp:revision>
  <dcterms:created xsi:type="dcterms:W3CDTF">2017-05-31T11:34:49Z</dcterms:created>
  <dcterms:modified xsi:type="dcterms:W3CDTF">2017-06-07T12:19:12Z</dcterms:modified>
</cp:coreProperties>
</file>