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1" r:id="rId4"/>
    <p:sldId id="263" r:id="rId5"/>
    <p:sldId id="272" r:id="rId6"/>
    <p:sldId id="273" r:id="rId7"/>
    <p:sldId id="279" r:id="rId8"/>
    <p:sldId id="275" r:id="rId9"/>
    <p:sldId id="274" r:id="rId10"/>
    <p:sldId id="280" r:id="rId11"/>
    <p:sldId id="283" r:id="rId12"/>
    <p:sldId id="264" r:id="rId13"/>
    <p:sldId id="281" r:id="rId14"/>
    <p:sldId id="282" r:id="rId15"/>
    <p:sldId id="265" r:id="rId16"/>
    <p:sldId id="270" r:id="rId17"/>
  </p:sldIdLst>
  <p:sldSz cx="12192000" cy="6858000"/>
  <p:notesSz cx="6858000" cy="9144000"/>
  <p:embeddedFontLst>
    <p:embeddedFont>
      <p:font typeface="맑은 고딕" panose="020B0503020000020004" pitchFamily="50" charset="-127"/>
      <p:regular r:id="rId18"/>
      <p:bold r:id="rId19"/>
    </p:embeddedFont>
    <p:embeddedFont>
      <p:font typeface="210 우산속그녀 R" panose="02020603020101020101" pitchFamily="18" charset="-127"/>
      <p:regular r:id="rId20"/>
    </p:embeddedFont>
    <p:embeddedFont>
      <p:font typeface="맑은 고딕" panose="020B0503020000020004" pitchFamily="50" charset="-127"/>
      <p:regular r:id="rId18"/>
      <p:bold r:id="rId19"/>
    </p:embeddedFont>
    <p:embeddedFont>
      <p:font typeface="210 옴니고딕 030" panose="02020603020101020101" pitchFamily="18" charset="-127"/>
      <p:regular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FF615F"/>
    <a:srgbClr val="FF6563"/>
    <a:srgbClr val="FF6260"/>
    <a:srgbClr val="FCFDFE"/>
    <a:srgbClr val="CF002E"/>
    <a:srgbClr val="D15753"/>
    <a:srgbClr val="C55751"/>
    <a:srgbClr val="FEF6DF"/>
    <a:srgbClr val="FFF7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4" autoAdjust="0"/>
    <p:restoredTop sz="94660"/>
  </p:normalViewPr>
  <p:slideViewPr>
    <p:cSldViewPr snapToGrid="0">
      <p:cViewPr varScale="1">
        <p:scale>
          <a:sx n="68" d="100"/>
          <a:sy n="68" d="100"/>
        </p:scale>
        <p:origin x="2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60CD-8D33-46C5-9C27-54106D900715}" type="datetimeFigureOut">
              <a:rPr lang="ko-KR" altLang="en-US" smtClean="0"/>
              <a:t>2017-06-07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41A5-94CE-431C-BCEA-61835F682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8866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60CD-8D33-46C5-9C27-54106D900715}" type="datetimeFigureOut">
              <a:rPr lang="ko-KR" altLang="en-US" smtClean="0"/>
              <a:t>2017-06-07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41A5-94CE-431C-BCEA-61835F682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7499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60CD-8D33-46C5-9C27-54106D900715}" type="datetimeFigureOut">
              <a:rPr lang="ko-KR" altLang="en-US" smtClean="0"/>
              <a:t>2017-06-07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41A5-94CE-431C-BCEA-61835F682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13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60CD-8D33-46C5-9C27-54106D900715}" type="datetimeFigureOut">
              <a:rPr lang="ko-KR" altLang="en-US" smtClean="0"/>
              <a:t>2017-06-07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41A5-94CE-431C-BCEA-61835F682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9937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60CD-8D33-46C5-9C27-54106D900715}" type="datetimeFigureOut">
              <a:rPr lang="ko-KR" altLang="en-US" smtClean="0"/>
              <a:t>2017-06-07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41A5-94CE-431C-BCEA-61835F682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5292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60CD-8D33-46C5-9C27-54106D900715}" type="datetimeFigureOut">
              <a:rPr lang="ko-KR" altLang="en-US" smtClean="0"/>
              <a:t>2017-06-07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41A5-94CE-431C-BCEA-61835F682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4288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60CD-8D33-46C5-9C27-54106D900715}" type="datetimeFigureOut">
              <a:rPr lang="ko-KR" altLang="en-US" smtClean="0"/>
              <a:t>2017-06-07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41A5-94CE-431C-BCEA-61835F682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74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60CD-8D33-46C5-9C27-54106D900715}" type="datetimeFigureOut">
              <a:rPr lang="ko-KR" altLang="en-US" smtClean="0"/>
              <a:t>2017-06-07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41A5-94CE-431C-BCEA-61835F682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8795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60CD-8D33-46C5-9C27-54106D900715}" type="datetimeFigureOut">
              <a:rPr lang="ko-KR" altLang="en-US" smtClean="0"/>
              <a:t>2017-06-07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41A5-94CE-431C-BCEA-61835F682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8201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60CD-8D33-46C5-9C27-54106D900715}" type="datetimeFigureOut">
              <a:rPr lang="ko-KR" altLang="en-US" smtClean="0"/>
              <a:t>2017-06-07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41A5-94CE-431C-BCEA-61835F682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4949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60CD-8D33-46C5-9C27-54106D900715}" type="datetimeFigureOut">
              <a:rPr lang="ko-KR" altLang="en-US" smtClean="0"/>
              <a:t>2017-06-07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341A5-94CE-431C-BCEA-61835F682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515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860CD-8D33-46C5-9C27-54106D900715}" type="datetimeFigureOut">
              <a:rPr lang="ko-KR" altLang="en-US" smtClean="0"/>
              <a:t>2017-06-07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341A5-94CE-431C-BCEA-61835F6828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4003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4.png"/><Relationship Id="rId7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3">
            <a:extLst>
              <a:ext uri="{FF2B5EF4-FFF2-40B4-BE49-F238E27FC236}">
                <a16:creationId xmlns:a16="http://schemas.microsoft.com/office/drawing/2014/main" id="{EF256DDA-9B89-498B-9BAF-C49DEB1E8638}"/>
              </a:ext>
            </a:extLst>
          </p:cNvPr>
          <p:cNvSpPr txBox="1"/>
          <p:nvPr/>
        </p:nvSpPr>
        <p:spPr>
          <a:xfrm>
            <a:off x="1893392" y="2496834"/>
            <a:ext cx="8522816" cy="17485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11100"/>
              </a:lnSpc>
            </a:pPr>
            <a:r>
              <a:rPr sz="3600" spc="-295" dirty="0" err="1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빵으로</a:t>
            </a:r>
            <a:r>
              <a:rPr sz="3600" spc="-52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</a:t>
            </a:r>
            <a:r>
              <a:rPr sz="3600" spc="-295" dirty="0" err="1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장애인</a:t>
            </a:r>
            <a:r>
              <a:rPr sz="3600" spc="-52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</a:t>
            </a:r>
            <a:r>
              <a:rPr sz="3600" spc="-35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고용이라는  </a:t>
            </a:r>
            <a:r>
              <a:rPr sz="3600" spc="-295" dirty="0" err="1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새로운</a:t>
            </a:r>
            <a:r>
              <a:rPr sz="3600" spc="-54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</a:t>
            </a:r>
            <a:r>
              <a:rPr sz="3600" spc="-295" dirty="0" err="1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가치를</a:t>
            </a:r>
            <a:r>
              <a:rPr sz="3600" spc="-54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</a:t>
            </a:r>
            <a:r>
              <a:rPr sz="3600" spc="-25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굽다.</a:t>
            </a:r>
            <a:endParaRPr sz="360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altLang="ko-KR" sz="3600" spc="-47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                                                                        </a:t>
            </a:r>
          </a:p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altLang="ko-KR" sz="3600" spc="-47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                                                                               </a:t>
            </a:r>
            <a:r>
              <a:rPr sz="3600" spc="-47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㈜파리크라상</a:t>
            </a:r>
            <a:endParaRPr sz="360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AE05D4-C18B-4FAC-BE0A-341AA849814F}"/>
              </a:ext>
            </a:extLst>
          </p:cNvPr>
          <p:cNvSpPr txBox="1"/>
          <p:nvPr/>
        </p:nvSpPr>
        <p:spPr>
          <a:xfrm>
            <a:off x="8726555" y="5605667"/>
            <a:ext cx="3379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201628016  </a:t>
            </a:r>
            <a:r>
              <a:rPr lang="ko-KR" altLang="en-US" sz="3200" dirty="0" err="1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김현균</a:t>
            </a:r>
            <a:endParaRPr lang="en-US" altLang="ko-KR" sz="32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en-US" altLang="ko-KR" sz="32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201628035  </a:t>
            </a:r>
            <a:r>
              <a:rPr lang="ko-KR" altLang="en-US" sz="3200" dirty="0" err="1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소단비</a:t>
            </a:r>
            <a:endParaRPr lang="ko-KR" altLang="en-US" sz="32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386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85212" r="49086" b="1103"/>
          <a:stretch/>
        </p:blipFill>
        <p:spPr bwMode="auto">
          <a:xfrm flipH="1">
            <a:off x="601452" y="3086100"/>
            <a:ext cx="2662448" cy="7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20089" r="50852" b="67328"/>
          <a:stretch/>
        </p:blipFill>
        <p:spPr bwMode="auto">
          <a:xfrm flipH="1">
            <a:off x="558800" y="3594100"/>
            <a:ext cx="24892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3612" y="3117000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분석</a:t>
            </a:r>
            <a:endParaRPr lang="en-US" altLang="ko-KR" sz="3200" dirty="0">
              <a:solidFill>
                <a:schemeClr val="accent3">
                  <a:lumMod val="50000"/>
                  <a:alpha val="32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 rot="175550">
            <a:off x="913463" y="3657723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Q</a:t>
            </a:r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&amp;</a:t>
            </a:r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A</a:t>
            </a:r>
          </a:p>
        </p:txBody>
      </p:sp>
      <p:pic>
        <p:nvPicPr>
          <p:cNvPr id="13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17808" r="48128" b="63752"/>
          <a:stretch/>
        </p:blipFill>
        <p:spPr bwMode="auto">
          <a:xfrm flipH="1">
            <a:off x="381000" y="1791102"/>
            <a:ext cx="2874064" cy="10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159299">
            <a:off x="663145" y="2006722"/>
            <a:ext cx="1625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3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팀원 소개</a:t>
            </a:r>
            <a:r>
              <a:rPr lang="en-US" altLang="ko-KR" sz="3200" dirty="0">
                <a:solidFill>
                  <a:schemeClr val="accent3">
                    <a:lumMod val="50000"/>
                    <a:alpha val="33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</a:p>
        </p:txBody>
      </p:sp>
      <p:pic>
        <p:nvPicPr>
          <p:cNvPr id="2" name="Picture 2" descr="http://www.dogbeachdesign.com/images/sketchbo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491" y="276097"/>
            <a:ext cx="9032492" cy="61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4" t="3313" r="50852" b="83442"/>
          <a:stretch/>
        </p:blipFill>
        <p:spPr bwMode="auto">
          <a:xfrm flipH="1">
            <a:off x="596900" y="2476500"/>
            <a:ext cx="2095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95512" y="2596300"/>
            <a:ext cx="1584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개요</a:t>
            </a:r>
            <a:endParaRPr lang="en-US" altLang="ko-KR" sz="3200" dirty="0">
              <a:solidFill>
                <a:schemeClr val="accent3">
                  <a:lumMod val="50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cxnSp>
        <p:nvCxnSpPr>
          <p:cNvPr id="74" name="직선 연결선 73"/>
          <p:cNvCxnSpPr/>
          <p:nvPr/>
        </p:nvCxnSpPr>
        <p:spPr>
          <a:xfrm flipV="1">
            <a:off x="10147300" y="1000125"/>
            <a:ext cx="34925" cy="104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/>
          <p:cNvCxnSpPr/>
          <p:nvPr/>
        </p:nvCxnSpPr>
        <p:spPr>
          <a:xfrm flipV="1">
            <a:off x="10299700" y="1181100"/>
            <a:ext cx="106363" cy="76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/>
          <p:cNvCxnSpPr/>
          <p:nvPr/>
        </p:nvCxnSpPr>
        <p:spPr>
          <a:xfrm>
            <a:off x="10328275" y="1343027"/>
            <a:ext cx="163513" cy="14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/>
          <p:cNvCxnSpPr/>
          <p:nvPr/>
        </p:nvCxnSpPr>
        <p:spPr>
          <a:xfrm flipV="1">
            <a:off x="10228263" y="1033463"/>
            <a:ext cx="87313" cy="133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9E1971-577B-4C40-953A-1358170887DC}"/>
              </a:ext>
            </a:extLst>
          </p:cNvPr>
          <p:cNvSpPr txBox="1"/>
          <p:nvPr/>
        </p:nvSpPr>
        <p:spPr>
          <a:xfrm>
            <a:off x="8153640" y="4850847"/>
            <a:ext cx="2011122" cy="49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97820E8-75A4-47E4-AA4B-266302A8AA6D}"/>
              </a:ext>
            </a:extLst>
          </p:cNvPr>
          <p:cNvSpPr/>
          <p:nvPr/>
        </p:nvSpPr>
        <p:spPr>
          <a:xfrm>
            <a:off x="2642494" y="1791102"/>
            <a:ext cx="765720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ko-KR" altLang="en-US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장애인 고용3개년 계획 추진으로 장애인 고용 지속증가</a:t>
            </a:r>
            <a:endParaRPr lang="en-US" altLang="ko-KR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ko-KR" altLang="en-US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최적의 근로조건에서 제과 제빵 실력발휘</a:t>
            </a:r>
            <a:endParaRPr lang="en-US" altLang="ko-KR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endParaRPr lang="en-US" altLang="ko-KR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ko-KR" altLang="en-US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장애인 직원과 소통강화로 장기 근속 유도</a:t>
            </a:r>
            <a:endParaRPr lang="en-US" altLang="ko-KR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endParaRPr lang="en-US" altLang="ko-KR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ko-KR" altLang="en-US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장애인 먼저 생각하는 고용환경마련</a:t>
            </a:r>
          </a:p>
          <a:p>
            <a:endParaRPr lang="ko-KR" altLang="en-US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ko-KR" altLang="en-US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ko-KR" altLang="en-US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endParaRPr lang="ko-KR" altLang="en-US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1E6346-A1F3-41DD-8925-F885DF3F9F41}"/>
              </a:ext>
            </a:extLst>
          </p:cNvPr>
          <p:cNvSpPr txBox="1"/>
          <p:nvPr/>
        </p:nvSpPr>
        <p:spPr>
          <a:xfrm>
            <a:off x="2443107" y="932624"/>
            <a:ext cx="2579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주요 내용</a:t>
            </a: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392FD290-9812-42FC-AEC3-BBEAA3FC4036}"/>
              </a:ext>
            </a:extLst>
          </p:cNvPr>
          <p:cNvSpPr/>
          <p:nvPr/>
        </p:nvSpPr>
        <p:spPr>
          <a:xfrm>
            <a:off x="7896810" y="4243135"/>
            <a:ext cx="2599813" cy="18575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845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85212" r="49086" b="1103"/>
          <a:stretch/>
        </p:blipFill>
        <p:spPr bwMode="auto">
          <a:xfrm flipH="1">
            <a:off x="601452" y="3086100"/>
            <a:ext cx="2662448" cy="7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20089" r="50852" b="67328"/>
          <a:stretch/>
        </p:blipFill>
        <p:spPr bwMode="auto">
          <a:xfrm flipH="1">
            <a:off x="558800" y="3594100"/>
            <a:ext cx="24892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3612" y="3117000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분석</a:t>
            </a:r>
            <a:endParaRPr lang="en-US" altLang="ko-KR" sz="3200" dirty="0">
              <a:solidFill>
                <a:schemeClr val="accent3">
                  <a:lumMod val="50000"/>
                  <a:alpha val="32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 rot="175550">
            <a:off x="913463" y="3657723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Q</a:t>
            </a:r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&amp;</a:t>
            </a:r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A</a:t>
            </a:r>
          </a:p>
        </p:txBody>
      </p:sp>
      <p:pic>
        <p:nvPicPr>
          <p:cNvPr id="13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17808" r="48128" b="63752"/>
          <a:stretch/>
        </p:blipFill>
        <p:spPr bwMode="auto">
          <a:xfrm flipH="1">
            <a:off x="381000" y="1791102"/>
            <a:ext cx="2874064" cy="10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159299">
            <a:off x="663145" y="2006722"/>
            <a:ext cx="1625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3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팀원 소개</a:t>
            </a:r>
            <a:r>
              <a:rPr lang="en-US" altLang="ko-KR" sz="3200" dirty="0">
                <a:solidFill>
                  <a:schemeClr val="accent3">
                    <a:lumMod val="50000"/>
                    <a:alpha val="33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</a:p>
        </p:txBody>
      </p:sp>
      <p:pic>
        <p:nvPicPr>
          <p:cNvPr id="2" name="Picture 2" descr="http://www.dogbeachdesign.com/images/sketchbo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491" y="276097"/>
            <a:ext cx="9032492" cy="61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4" t="3313" r="50852" b="83442"/>
          <a:stretch/>
        </p:blipFill>
        <p:spPr bwMode="auto">
          <a:xfrm flipH="1">
            <a:off x="596900" y="2476500"/>
            <a:ext cx="2095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95512" y="2596300"/>
            <a:ext cx="1584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개요</a:t>
            </a:r>
            <a:endParaRPr lang="en-US" altLang="ko-KR" sz="3200" dirty="0">
              <a:solidFill>
                <a:schemeClr val="accent3">
                  <a:lumMod val="50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cxnSp>
        <p:nvCxnSpPr>
          <p:cNvPr id="74" name="직선 연결선 73"/>
          <p:cNvCxnSpPr/>
          <p:nvPr/>
        </p:nvCxnSpPr>
        <p:spPr>
          <a:xfrm flipV="1">
            <a:off x="10147300" y="1000125"/>
            <a:ext cx="34925" cy="104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/>
          <p:cNvCxnSpPr/>
          <p:nvPr/>
        </p:nvCxnSpPr>
        <p:spPr>
          <a:xfrm flipV="1">
            <a:off x="10299700" y="1181100"/>
            <a:ext cx="106363" cy="76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/>
          <p:cNvCxnSpPr/>
          <p:nvPr/>
        </p:nvCxnSpPr>
        <p:spPr>
          <a:xfrm>
            <a:off x="10328275" y="1343027"/>
            <a:ext cx="163513" cy="14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/>
          <p:cNvCxnSpPr/>
          <p:nvPr/>
        </p:nvCxnSpPr>
        <p:spPr>
          <a:xfrm flipV="1">
            <a:off x="10228263" y="1033463"/>
            <a:ext cx="87313" cy="133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9E1971-577B-4C40-953A-1358170887DC}"/>
              </a:ext>
            </a:extLst>
          </p:cNvPr>
          <p:cNvSpPr txBox="1"/>
          <p:nvPr/>
        </p:nvSpPr>
        <p:spPr>
          <a:xfrm>
            <a:off x="8153640" y="4850847"/>
            <a:ext cx="2011122" cy="49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26FAD4-AF98-416C-8112-F19370A442CD}"/>
              </a:ext>
            </a:extLst>
          </p:cNvPr>
          <p:cNvSpPr txBox="1"/>
          <p:nvPr/>
        </p:nvSpPr>
        <p:spPr>
          <a:xfrm>
            <a:off x="2728985" y="1219200"/>
            <a:ext cx="4453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D6B3C5-7B4C-45CC-AD6A-4FB35BFDBB83}"/>
              </a:ext>
            </a:extLst>
          </p:cNvPr>
          <p:cNvSpPr txBox="1"/>
          <p:nvPr/>
        </p:nvSpPr>
        <p:spPr>
          <a:xfrm>
            <a:off x="2443107" y="932624"/>
            <a:ext cx="2579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성과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(</a:t>
            </a:r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효과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)</a:t>
            </a:r>
            <a:endParaRPr lang="ko-KR" altLang="en-US" sz="40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E4EA251-A099-4695-9B23-D22F265D7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641" y="2424243"/>
            <a:ext cx="2338148" cy="3449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720A9A-FBD9-45A2-915F-1C0C7A524F3D}"/>
              </a:ext>
            </a:extLst>
          </p:cNvPr>
          <p:cNvSpPr txBox="1"/>
          <p:nvPr/>
        </p:nvSpPr>
        <p:spPr>
          <a:xfrm>
            <a:off x="2745973" y="1927086"/>
            <a:ext cx="68178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ko-KR" altLang="en-US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일자리 창출 유공정부 포상</a:t>
            </a:r>
            <a:r>
              <a:rPr lang="en-US" altLang="ko-KR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(</a:t>
            </a:r>
            <a:r>
              <a:rPr lang="ko-KR" altLang="en-US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대통령 표창</a:t>
            </a:r>
            <a:r>
              <a:rPr lang="en-US" altLang="ko-KR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endParaRPr lang="en-US" altLang="ko-KR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ko-KR" altLang="en-US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고용창출 </a:t>
            </a:r>
            <a:r>
              <a:rPr lang="en-US" altLang="ko-KR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100</a:t>
            </a:r>
            <a:r>
              <a:rPr lang="ko-KR" altLang="en-US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대 우수기업 </a:t>
            </a:r>
            <a:r>
              <a:rPr lang="en-US" altLang="ko-KR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2</a:t>
            </a:r>
            <a:r>
              <a:rPr lang="ko-KR" altLang="en-US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년 연속 선정</a:t>
            </a:r>
            <a:r>
              <a:rPr lang="en-US" altLang="ko-KR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(</a:t>
            </a:r>
            <a:r>
              <a:rPr lang="ko-KR" altLang="en-US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고용노동부</a:t>
            </a:r>
            <a:r>
              <a:rPr lang="en-US" altLang="ko-KR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endParaRPr lang="en-US" altLang="ko-KR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2016</a:t>
            </a:r>
            <a:r>
              <a:rPr lang="ko-KR" altLang="en-US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년 장애인 고용촉진 유공자 정부 포상</a:t>
            </a:r>
            <a:endParaRPr lang="en-US" altLang="ko-KR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en-US" altLang="ko-KR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(</a:t>
            </a:r>
            <a:r>
              <a:rPr lang="ko-KR" altLang="en-US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국무총리 표창수상</a:t>
            </a:r>
            <a:r>
              <a:rPr lang="en-US" altLang="ko-KR" sz="24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)</a:t>
            </a:r>
            <a:endParaRPr lang="ko-KR" altLang="en-US" sz="2400" b="1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4123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20089" r="50852" b="67328"/>
          <a:stretch/>
        </p:blipFill>
        <p:spPr bwMode="auto">
          <a:xfrm flipH="1">
            <a:off x="558800" y="3594100"/>
            <a:ext cx="24892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3313" r="50852" b="83442"/>
          <a:stretch/>
        </p:blipFill>
        <p:spPr bwMode="auto">
          <a:xfrm flipH="1">
            <a:off x="596900" y="2476500"/>
            <a:ext cx="25019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 rot="175550">
            <a:off x="746083" y="3688218"/>
            <a:ext cx="1354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옴니고딕 030" panose="02020603020101020101" pitchFamily="18" charset="-127"/>
                <a:ea typeface="210 옴니고딕 030" panose="02020603020101020101" pitchFamily="18" charset="-127"/>
              </a:rPr>
              <a:t>Q &amp; A</a:t>
            </a:r>
          </a:p>
        </p:txBody>
      </p:sp>
      <p:pic>
        <p:nvPicPr>
          <p:cNvPr id="13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17808" r="48128" b="63752"/>
          <a:stretch/>
        </p:blipFill>
        <p:spPr bwMode="auto">
          <a:xfrm flipH="1">
            <a:off x="381000" y="1791102"/>
            <a:ext cx="2874064" cy="10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95512" y="2596300"/>
            <a:ext cx="1584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48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개요</a:t>
            </a:r>
            <a:endParaRPr lang="en-US" altLang="ko-KR" sz="3200" dirty="0">
              <a:solidFill>
                <a:schemeClr val="accent3">
                  <a:lumMod val="50000"/>
                  <a:alpha val="48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 rot="159299">
            <a:off x="663145" y="2006722"/>
            <a:ext cx="1625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0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팀원 소개</a:t>
            </a:r>
            <a:r>
              <a:rPr lang="en-US" altLang="ko-KR" sz="3200" dirty="0">
                <a:solidFill>
                  <a:schemeClr val="accent3">
                    <a:lumMod val="50000"/>
                    <a:alpha val="30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</a:p>
        </p:txBody>
      </p:sp>
      <p:pic>
        <p:nvPicPr>
          <p:cNvPr id="2" name="Picture 2" descr="http://www.dogbeachdesign.com/images/sketchbo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34" y="303863"/>
            <a:ext cx="9032492" cy="61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85212" r="49086" b="1103"/>
          <a:stretch/>
        </p:blipFill>
        <p:spPr bwMode="auto">
          <a:xfrm flipH="1">
            <a:off x="601452" y="3086100"/>
            <a:ext cx="2116348" cy="7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3612" y="3117000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분석</a:t>
            </a:r>
            <a:endParaRPr lang="en-US" altLang="ko-KR" sz="3200" dirty="0">
              <a:solidFill>
                <a:schemeClr val="accent3">
                  <a:lumMod val="50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cxnSp>
        <p:nvCxnSpPr>
          <p:cNvPr id="69" name="직선 연결선 68"/>
          <p:cNvCxnSpPr/>
          <p:nvPr/>
        </p:nvCxnSpPr>
        <p:spPr>
          <a:xfrm flipV="1">
            <a:off x="10147300" y="1000125"/>
            <a:ext cx="34925" cy="104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연결선 69"/>
          <p:cNvCxnSpPr/>
          <p:nvPr/>
        </p:nvCxnSpPr>
        <p:spPr>
          <a:xfrm flipV="1">
            <a:off x="10299700" y="1181100"/>
            <a:ext cx="106363" cy="76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연결선 70"/>
          <p:cNvCxnSpPr/>
          <p:nvPr/>
        </p:nvCxnSpPr>
        <p:spPr>
          <a:xfrm>
            <a:off x="10328275" y="1343027"/>
            <a:ext cx="163513" cy="14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/>
          <p:cNvCxnSpPr/>
          <p:nvPr/>
        </p:nvCxnSpPr>
        <p:spPr>
          <a:xfrm flipV="1">
            <a:off x="10228263" y="1033463"/>
            <a:ext cx="87313" cy="133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D5A28A0-AF20-496F-970E-503414945BE6}"/>
              </a:ext>
            </a:extLst>
          </p:cNvPr>
          <p:cNvSpPr txBox="1"/>
          <p:nvPr/>
        </p:nvSpPr>
        <p:spPr>
          <a:xfrm>
            <a:off x="3178938" y="1131650"/>
            <a:ext cx="3038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장점 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- 3</a:t>
            </a:r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가지</a:t>
            </a:r>
          </a:p>
        </p:txBody>
      </p:sp>
      <p:pic>
        <p:nvPicPr>
          <p:cNvPr id="5" name="그래픽 4">
            <a:extLst>
              <a:ext uri="{FF2B5EF4-FFF2-40B4-BE49-F238E27FC236}">
                <a16:creationId xmlns:a16="http://schemas.microsoft.com/office/drawing/2014/main" id="{03E8D453-8104-43FC-A90B-C23BE5332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7516" y="915436"/>
            <a:ext cx="971423" cy="9714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254DC3-3EB8-4BE3-8208-07CE4B0BAFF4}"/>
              </a:ext>
            </a:extLst>
          </p:cNvPr>
          <p:cNvSpPr txBox="1"/>
          <p:nvPr/>
        </p:nvSpPr>
        <p:spPr>
          <a:xfrm>
            <a:off x="2582820" y="2426333"/>
            <a:ext cx="50214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2800" spc="-13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장애인</a:t>
            </a:r>
            <a:r>
              <a:rPr lang="ko-KR" altLang="en-US" sz="2800" spc="-15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</a:t>
            </a:r>
            <a:r>
              <a:rPr lang="ko-KR" altLang="en-US" sz="2800" spc="-13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직원의</a:t>
            </a:r>
            <a:r>
              <a:rPr lang="ko-KR" altLang="en-US" sz="2800" spc="-15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</a:t>
            </a:r>
            <a:r>
              <a:rPr lang="ko-KR" altLang="en-US" sz="2800" spc="-13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근속과</a:t>
            </a:r>
            <a:r>
              <a:rPr lang="ko-KR" altLang="en-US" sz="2800" spc="-15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</a:t>
            </a:r>
            <a:r>
              <a:rPr lang="ko-KR" altLang="en-US" sz="2800" spc="-13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원활한</a:t>
            </a:r>
            <a:r>
              <a:rPr lang="ko-KR" altLang="en-US" sz="2800" spc="-15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</a:t>
            </a:r>
            <a:r>
              <a:rPr lang="ko-KR" altLang="en-US" sz="2800" spc="-13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적응을</a:t>
            </a:r>
            <a:r>
              <a:rPr lang="ko-KR" altLang="en-US" sz="2800" spc="-15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</a:t>
            </a:r>
            <a:endParaRPr lang="en-US" altLang="ko-KR" sz="2800" spc="-155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  <a:p>
            <a:r>
              <a:rPr lang="en-US" altLang="ko-KR" sz="2800" spc="-15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    </a:t>
            </a:r>
            <a:r>
              <a:rPr lang="ko-KR" altLang="en-US" sz="2800" spc="-114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돕기</a:t>
            </a:r>
            <a:r>
              <a:rPr lang="ko-KR" altLang="en-US" sz="2800" spc="-15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</a:t>
            </a:r>
            <a:r>
              <a:rPr lang="ko-KR" altLang="en-US" sz="2800" spc="-114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위해</a:t>
            </a:r>
            <a:r>
              <a:rPr lang="ko-KR" altLang="en-US" sz="2800" spc="-15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</a:t>
            </a:r>
            <a:r>
              <a:rPr lang="en-US" altLang="ko-KR" sz="2800" spc="-15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</a:t>
            </a:r>
            <a:r>
              <a:rPr lang="en-US" altLang="ko-KR" sz="28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1:1 </a:t>
            </a:r>
            <a:r>
              <a:rPr lang="ko-KR" altLang="en-US" sz="28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멘토 </a:t>
            </a:r>
            <a:r>
              <a:rPr lang="ko-KR" altLang="en-US" sz="2800" dirty="0" err="1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지정제</a:t>
            </a:r>
            <a:r>
              <a:rPr lang="ko-KR" altLang="en-US" sz="28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운영 </a:t>
            </a:r>
            <a:endParaRPr lang="en-US" altLang="ko-KR" sz="28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endParaRPr lang="en-US" altLang="ko-KR" sz="28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en-US" altLang="ko-KR" sz="28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2.  </a:t>
            </a:r>
            <a:r>
              <a:rPr lang="ko-KR" altLang="en-US" sz="28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직무적응기간동안 청각장애인을 위한</a:t>
            </a:r>
            <a:endParaRPr lang="en-US" altLang="ko-KR" sz="28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en-US" altLang="ko-KR" sz="28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 </a:t>
            </a:r>
            <a:r>
              <a:rPr lang="ko-KR" altLang="en-US" sz="28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수화 통역사 배치</a:t>
            </a:r>
            <a:endParaRPr lang="en-US" altLang="ko-KR" sz="28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endParaRPr lang="en-US" altLang="ko-KR" sz="28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en-US" altLang="ko-KR" sz="28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3.  </a:t>
            </a:r>
            <a:r>
              <a:rPr lang="ko-KR" altLang="en-US" sz="28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장애 유형별 맞춤 교육프로그램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65123FA-C9C1-46CA-9BBA-413236ACCC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82" y="1586369"/>
            <a:ext cx="2784892" cy="152836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9D898F3-AA04-4F53-A1EA-2080B23265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71" y="3398397"/>
            <a:ext cx="2808016" cy="2409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1453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20089" r="50852" b="67328"/>
          <a:stretch/>
        </p:blipFill>
        <p:spPr bwMode="auto">
          <a:xfrm flipH="1">
            <a:off x="558800" y="3594100"/>
            <a:ext cx="24892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3313" r="50852" b="83442"/>
          <a:stretch/>
        </p:blipFill>
        <p:spPr bwMode="auto">
          <a:xfrm flipH="1">
            <a:off x="596900" y="2476500"/>
            <a:ext cx="25019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 rot="175550">
            <a:off x="746083" y="3688218"/>
            <a:ext cx="1354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Q &amp; A</a:t>
            </a:r>
          </a:p>
        </p:txBody>
      </p:sp>
      <p:pic>
        <p:nvPicPr>
          <p:cNvPr id="13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17808" r="48128" b="63752"/>
          <a:stretch/>
        </p:blipFill>
        <p:spPr bwMode="auto">
          <a:xfrm flipH="1">
            <a:off x="381000" y="1791102"/>
            <a:ext cx="2874064" cy="10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95512" y="2596300"/>
            <a:ext cx="1584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48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개요</a:t>
            </a:r>
            <a:endParaRPr lang="en-US" altLang="ko-KR" sz="3200" dirty="0">
              <a:solidFill>
                <a:schemeClr val="accent3">
                  <a:lumMod val="50000"/>
                  <a:alpha val="48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 rot="159299">
            <a:off x="663145" y="2006722"/>
            <a:ext cx="1625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0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팀원 소개</a:t>
            </a:r>
            <a:r>
              <a:rPr lang="en-US" altLang="ko-KR" sz="3200" dirty="0">
                <a:solidFill>
                  <a:schemeClr val="accent3">
                    <a:lumMod val="50000"/>
                    <a:alpha val="30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</a:p>
        </p:txBody>
      </p:sp>
      <p:pic>
        <p:nvPicPr>
          <p:cNvPr id="2" name="Picture 2" descr="http://www.dogbeachdesign.com/images/sketchbo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34" y="303863"/>
            <a:ext cx="9032492" cy="61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85212" r="49086" b="1103"/>
          <a:stretch/>
        </p:blipFill>
        <p:spPr bwMode="auto">
          <a:xfrm flipH="1">
            <a:off x="601452" y="3086100"/>
            <a:ext cx="2116348" cy="7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3612" y="3117000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분석</a:t>
            </a:r>
            <a:endParaRPr lang="en-US" altLang="ko-KR" sz="3200" dirty="0">
              <a:solidFill>
                <a:schemeClr val="accent3">
                  <a:lumMod val="50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cxnSp>
        <p:nvCxnSpPr>
          <p:cNvPr id="69" name="직선 연결선 68"/>
          <p:cNvCxnSpPr/>
          <p:nvPr/>
        </p:nvCxnSpPr>
        <p:spPr>
          <a:xfrm flipV="1">
            <a:off x="10147300" y="1000125"/>
            <a:ext cx="34925" cy="104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연결선 69"/>
          <p:cNvCxnSpPr/>
          <p:nvPr/>
        </p:nvCxnSpPr>
        <p:spPr>
          <a:xfrm flipV="1">
            <a:off x="10299700" y="1181100"/>
            <a:ext cx="106363" cy="76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연결선 70"/>
          <p:cNvCxnSpPr/>
          <p:nvPr/>
        </p:nvCxnSpPr>
        <p:spPr>
          <a:xfrm>
            <a:off x="10328275" y="1343027"/>
            <a:ext cx="163513" cy="14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/>
          <p:cNvCxnSpPr/>
          <p:nvPr/>
        </p:nvCxnSpPr>
        <p:spPr>
          <a:xfrm flipV="1">
            <a:off x="10228263" y="1033463"/>
            <a:ext cx="87313" cy="133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6B41B80-CD7E-4F3A-B9EF-3C039751C674}"/>
              </a:ext>
            </a:extLst>
          </p:cNvPr>
          <p:cNvSpPr txBox="1"/>
          <p:nvPr/>
        </p:nvSpPr>
        <p:spPr>
          <a:xfrm>
            <a:off x="3178939" y="1131650"/>
            <a:ext cx="2946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단점 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- 3</a:t>
            </a:r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가지</a:t>
            </a:r>
          </a:p>
        </p:txBody>
      </p:sp>
      <p:pic>
        <p:nvPicPr>
          <p:cNvPr id="4" name="그래픽 3">
            <a:extLst>
              <a:ext uri="{FF2B5EF4-FFF2-40B4-BE49-F238E27FC236}">
                <a16:creationId xmlns:a16="http://schemas.microsoft.com/office/drawing/2014/main" id="{355371E0-B5B2-4E52-8691-74B3FC1BB8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18572" y="942069"/>
            <a:ext cx="972000" cy="9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C7F9F5-14D5-4792-8F36-19925F4592FC}"/>
              </a:ext>
            </a:extLst>
          </p:cNvPr>
          <p:cNvSpPr txBox="1"/>
          <p:nvPr/>
        </p:nvSpPr>
        <p:spPr>
          <a:xfrm>
            <a:off x="2754385" y="2247890"/>
            <a:ext cx="51864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2400" spc="-10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외식 </a:t>
            </a:r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서비스에 종사하는 </a:t>
            </a:r>
            <a:r>
              <a:rPr lang="ko-KR" altLang="en-US" sz="2400" spc="-12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중증장애인의 </a:t>
            </a:r>
            <a:r>
              <a:rPr lang="ko-KR" altLang="en-US" sz="2400" spc="-10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경우 </a:t>
            </a:r>
            <a:r>
              <a:rPr lang="en-US" altLang="ko-KR" sz="2400" spc="-10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 </a:t>
            </a:r>
            <a:r>
              <a:rPr lang="ko-KR" altLang="en-US" sz="2400" spc="-10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바쁜 </a:t>
            </a:r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주말에는</a:t>
            </a:r>
            <a:r>
              <a:rPr lang="en-US" altLang="ko-KR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</a:t>
            </a:r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근무에서 제외</a:t>
            </a:r>
            <a:endParaRPr lang="en-US" altLang="ko-KR" sz="2400" spc="-12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  <a:p>
            <a:endParaRPr lang="en-US" altLang="ko-KR" sz="2400" spc="-12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  <a:p>
            <a:r>
              <a:rPr lang="en-US" altLang="ko-KR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2.   </a:t>
            </a:r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직무적응 기간에만 청각장애인을 위한 </a:t>
            </a:r>
            <a:endParaRPr lang="en-US" altLang="ko-KR" sz="2400" spc="-12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  <a:p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    수화 통역사 배치</a:t>
            </a:r>
            <a:endParaRPr lang="en-US" altLang="ko-KR" sz="2400" spc="-12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  <a:p>
            <a:endParaRPr lang="en-US" altLang="ko-KR" sz="2400" spc="-12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  <a:p>
            <a:pPr marL="342900" indent="-342900">
              <a:buAutoNum type="arabicPeriod" startAt="3"/>
            </a:pPr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채용조건에 출</a:t>
            </a:r>
            <a:r>
              <a:rPr lang="en-US" altLang="ko-KR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, </a:t>
            </a:r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퇴근 가능여부 기록 안되어</a:t>
            </a:r>
            <a:endParaRPr lang="en-US" altLang="ko-KR" sz="2400" spc="-12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  <a:p>
            <a:r>
              <a:rPr lang="en-US" altLang="ko-KR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   </a:t>
            </a:r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있으며 출</a:t>
            </a:r>
            <a:r>
              <a:rPr lang="en-US" altLang="ko-KR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, </a:t>
            </a:r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퇴근 지원서비스 없음</a:t>
            </a:r>
            <a:endParaRPr lang="en-US" altLang="ko-KR" sz="2400" spc="-12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  <a:p>
            <a:endParaRPr lang="en-US" altLang="ko-KR" sz="2400" spc="-12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EE4F54F9-9A3D-441A-B6C6-1D954D55F416}"/>
              </a:ext>
            </a:extLst>
          </p:cNvPr>
          <p:cNvGrpSpPr/>
          <p:nvPr/>
        </p:nvGrpSpPr>
        <p:grpSpPr>
          <a:xfrm>
            <a:off x="7728482" y="3954101"/>
            <a:ext cx="2637825" cy="1974804"/>
            <a:chOff x="3866091" y="2343196"/>
            <a:chExt cx="2637825" cy="1974804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F95AAE1C-0432-4B6D-B0F1-30E1C42C5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091" y="2343196"/>
              <a:ext cx="2637825" cy="1974804"/>
            </a:xfrm>
            <a:prstGeom prst="rect">
              <a:avLst/>
            </a:prstGeom>
          </p:spPr>
        </p:pic>
        <p:pic>
          <p:nvPicPr>
            <p:cNvPr id="31" name="그래픽 30">
              <a:extLst>
                <a:ext uri="{FF2B5EF4-FFF2-40B4-BE49-F238E27FC236}">
                  <a16:creationId xmlns:a16="http://schemas.microsoft.com/office/drawing/2014/main" id="{2EC9067F-5886-4D10-9446-280D8465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62779" y="2660966"/>
              <a:ext cx="1622660" cy="1413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087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20089" r="50852" b="67328"/>
          <a:stretch/>
        </p:blipFill>
        <p:spPr bwMode="auto">
          <a:xfrm flipH="1">
            <a:off x="558800" y="3594100"/>
            <a:ext cx="24892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3313" r="50852" b="83442"/>
          <a:stretch/>
        </p:blipFill>
        <p:spPr bwMode="auto">
          <a:xfrm flipH="1">
            <a:off x="596900" y="2476500"/>
            <a:ext cx="25019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 rot="175550">
            <a:off x="746083" y="3688218"/>
            <a:ext cx="1354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Q &amp; A</a:t>
            </a:r>
          </a:p>
        </p:txBody>
      </p:sp>
      <p:pic>
        <p:nvPicPr>
          <p:cNvPr id="13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17808" r="48128" b="63752"/>
          <a:stretch/>
        </p:blipFill>
        <p:spPr bwMode="auto">
          <a:xfrm flipH="1">
            <a:off x="381000" y="1791102"/>
            <a:ext cx="2874064" cy="10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95512" y="2596300"/>
            <a:ext cx="1584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48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개요</a:t>
            </a:r>
            <a:endParaRPr lang="en-US" altLang="ko-KR" sz="3200" dirty="0">
              <a:solidFill>
                <a:schemeClr val="accent3">
                  <a:lumMod val="50000"/>
                  <a:alpha val="48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 rot="159299">
            <a:off x="663145" y="2006722"/>
            <a:ext cx="1625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0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팀원 소개</a:t>
            </a:r>
            <a:r>
              <a:rPr lang="en-US" altLang="ko-KR" sz="3200" dirty="0">
                <a:solidFill>
                  <a:schemeClr val="accent3">
                    <a:lumMod val="50000"/>
                    <a:alpha val="30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</a:p>
        </p:txBody>
      </p:sp>
      <p:pic>
        <p:nvPicPr>
          <p:cNvPr id="2" name="Picture 2" descr="http://www.dogbeachdesign.com/images/sketchbo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34" y="303863"/>
            <a:ext cx="9032492" cy="61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85212" r="49086" b="1103"/>
          <a:stretch/>
        </p:blipFill>
        <p:spPr bwMode="auto">
          <a:xfrm flipH="1">
            <a:off x="601452" y="3086100"/>
            <a:ext cx="2116348" cy="7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3612" y="3117000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분석</a:t>
            </a:r>
            <a:endParaRPr lang="en-US" altLang="ko-KR" sz="3200" dirty="0">
              <a:solidFill>
                <a:schemeClr val="accent3">
                  <a:lumMod val="50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cxnSp>
        <p:nvCxnSpPr>
          <p:cNvPr id="69" name="직선 연결선 68"/>
          <p:cNvCxnSpPr/>
          <p:nvPr/>
        </p:nvCxnSpPr>
        <p:spPr>
          <a:xfrm flipV="1">
            <a:off x="10147300" y="1000125"/>
            <a:ext cx="34925" cy="104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연결선 69"/>
          <p:cNvCxnSpPr/>
          <p:nvPr/>
        </p:nvCxnSpPr>
        <p:spPr>
          <a:xfrm flipV="1">
            <a:off x="10299700" y="1181100"/>
            <a:ext cx="106363" cy="76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연결선 70"/>
          <p:cNvCxnSpPr/>
          <p:nvPr/>
        </p:nvCxnSpPr>
        <p:spPr>
          <a:xfrm>
            <a:off x="10328275" y="1343027"/>
            <a:ext cx="163513" cy="14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/>
          <p:cNvCxnSpPr/>
          <p:nvPr/>
        </p:nvCxnSpPr>
        <p:spPr>
          <a:xfrm flipV="1">
            <a:off x="10228263" y="1033463"/>
            <a:ext cx="87313" cy="133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래픽 4">
            <a:extLst>
              <a:ext uri="{FF2B5EF4-FFF2-40B4-BE49-F238E27FC236}">
                <a16:creationId xmlns:a16="http://schemas.microsoft.com/office/drawing/2014/main" id="{3EC2CEEA-0976-40CB-8E71-421591347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06083" y="944159"/>
            <a:ext cx="972000" cy="972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1FDA75D-19BE-4491-B1D4-56BD1E5537AE}"/>
              </a:ext>
            </a:extLst>
          </p:cNvPr>
          <p:cNvSpPr txBox="1"/>
          <p:nvPr/>
        </p:nvSpPr>
        <p:spPr>
          <a:xfrm>
            <a:off x="3381118" y="1106993"/>
            <a:ext cx="6280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우리 팀이 개입했다면 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- 3</a:t>
            </a:r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가지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F5B898-D283-4AB9-896D-A8D7D52E40C9}"/>
              </a:ext>
            </a:extLst>
          </p:cNvPr>
          <p:cNvSpPr txBox="1"/>
          <p:nvPr/>
        </p:nvSpPr>
        <p:spPr>
          <a:xfrm>
            <a:off x="2754385" y="2247890"/>
            <a:ext cx="51864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2400" spc="-10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외식 </a:t>
            </a:r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서비스에 종사하는 </a:t>
            </a:r>
            <a:r>
              <a:rPr lang="ko-KR" altLang="en-US" sz="2400" spc="-12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중증장애인의 </a:t>
            </a:r>
            <a:r>
              <a:rPr lang="ko-KR" altLang="en-US" sz="2400" spc="-10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경우 </a:t>
            </a:r>
            <a:r>
              <a:rPr lang="en-US" altLang="ko-KR" sz="2400" spc="-10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 </a:t>
            </a:r>
          </a:p>
          <a:p>
            <a:r>
              <a:rPr lang="en-US" altLang="ko-KR" sz="2400" spc="-10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    </a:t>
            </a:r>
            <a:r>
              <a:rPr lang="ko-KR" altLang="en-US" sz="2400" spc="-105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바쁜 </a:t>
            </a:r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주말에는 파트 </a:t>
            </a:r>
            <a:r>
              <a:rPr lang="ko-KR" altLang="en-US" sz="2400" spc="-120" dirty="0" err="1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타임제</a:t>
            </a:r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 적용</a:t>
            </a:r>
            <a:endParaRPr lang="en-US" altLang="ko-KR" sz="2400" spc="-12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  <a:p>
            <a:endParaRPr lang="en-US" altLang="ko-KR" sz="2400" spc="-12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  <a:p>
            <a:pPr marL="457200" indent="-457200">
              <a:buAutoNum type="arabicPeriod" startAt="2"/>
            </a:pPr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직무적응 기간 뿐만 아니라 직무 기간에도  </a:t>
            </a:r>
            <a:endParaRPr lang="en-US" altLang="ko-KR" sz="2400" spc="-12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  <a:p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      청각장애인을 위한 수화 통역사 배치</a:t>
            </a:r>
            <a:endParaRPr lang="en-US" altLang="ko-KR" sz="2400" spc="-12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  <a:p>
            <a:endParaRPr lang="en-US" altLang="ko-KR" sz="2400" spc="-12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  <a:p>
            <a:pPr marL="342900" indent="-342900">
              <a:buAutoNum type="arabicPeriod" startAt="3"/>
            </a:pPr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채용조건에 출</a:t>
            </a:r>
            <a:r>
              <a:rPr lang="en-US" altLang="ko-KR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, </a:t>
            </a:r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퇴근 가능여부 기록</a:t>
            </a:r>
            <a:r>
              <a:rPr lang="en-US" altLang="ko-KR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,</a:t>
            </a:r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</a:t>
            </a:r>
            <a:endParaRPr lang="en-US" altLang="ko-KR" sz="2400" spc="-12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  <a:p>
            <a:r>
              <a:rPr lang="en-US" altLang="ko-KR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   </a:t>
            </a:r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 출</a:t>
            </a:r>
            <a:r>
              <a:rPr lang="en-US" altLang="ko-KR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, </a:t>
            </a:r>
            <a:r>
              <a:rPr lang="ko-KR" altLang="en-US" sz="2400" spc="-120" dirty="0">
                <a:latin typeface="210 우산속그녀 R" panose="02020603020101020101" pitchFamily="18" charset="-127"/>
                <a:ea typeface="210 우산속그녀 R" panose="02020603020101020101" pitchFamily="18" charset="-127"/>
                <a:cs typeface="Malgun Gothic"/>
              </a:rPr>
              <a:t>퇴근 지원서비스  실시</a:t>
            </a:r>
            <a:endParaRPr lang="en-US" altLang="ko-KR" sz="2400" spc="-12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  <a:p>
            <a:endParaRPr lang="en-US" altLang="ko-KR" sz="2400" spc="-120" dirty="0">
              <a:latin typeface="210 우산속그녀 R" panose="02020603020101020101" pitchFamily="18" charset="-127"/>
              <a:ea typeface="210 우산속그녀 R" panose="02020603020101020101" pitchFamily="18" charset="-127"/>
              <a:cs typeface="Malgun Gothic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84A4CDB-8631-403A-AF94-BADE7C4A26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16" y="3866828"/>
            <a:ext cx="3077207" cy="221174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35C058C-9AED-4B26-A479-8BB35D0B8B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135" y="1877101"/>
            <a:ext cx="2513565" cy="167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2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85212" r="49086" b="1103"/>
          <a:stretch/>
        </p:blipFill>
        <p:spPr bwMode="auto">
          <a:xfrm flipH="1">
            <a:off x="601452" y="3086100"/>
            <a:ext cx="2662448" cy="7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3313" r="50852" b="83442"/>
          <a:stretch/>
        </p:blipFill>
        <p:spPr bwMode="auto">
          <a:xfrm flipH="1">
            <a:off x="596900" y="2476500"/>
            <a:ext cx="25019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17808" r="48128" b="63752"/>
          <a:stretch/>
        </p:blipFill>
        <p:spPr bwMode="auto">
          <a:xfrm flipH="1">
            <a:off x="381000" y="1791102"/>
            <a:ext cx="2874064" cy="10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3612" y="3117000"/>
            <a:ext cx="1747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옴니고딕 030" panose="02020603020101020101" pitchFamily="18" charset="-127"/>
                <a:ea typeface="210 옴니고딕 030" panose="02020603020101020101" pitchFamily="18" charset="-127"/>
              </a:rPr>
              <a:t>사례 분석</a:t>
            </a:r>
            <a:endParaRPr lang="en-US" altLang="ko-KR" sz="2800" dirty="0">
              <a:solidFill>
                <a:schemeClr val="accent3">
                  <a:lumMod val="50000"/>
                  <a:alpha val="32000"/>
                </a:schemeClr>
              </a:solidFill>
              <a:latin typeface="210 옴니고딕 030" panose="02020603020101020101" pitchFamily="18" charset="-127"/>
              <a:ea typeface="210 옴니고딕 030" panose="0202060302010102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5512" y="2596300"/>
            <a:ext cx="1747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3">
                    <a:lumMod val="50000"/>
                    <a:alpha val="48000"/>
                  </a:schemeClr>
                </a:solidFill>
                <a:latin typeface="210 옴니고딕 030" panose="02020603020101020101" pitchFamily="18" charset="-127"/>
                <a:ea typeface="210 옴니고딕 030" panose="02020603020101020101" pitchFamily="18" charset="-127"/>
              </a:rPr>
              <a:t>사례 개요</a:t>
            </a:r>
            <a:endParaRPr lang="en-US" altLang="ko-KR" sz="2800" dirty="0">
              <a:solidFill>
                <a:schemeClr val="accent3">
                  <a:lumMod val="50000"/>
                  <a:alpha val="48000"/>
                </a:schemeClr>
              </a:solidFill>
              <a:latin typeface="210 옴니고딕 030" panose="02020603020101020101" pitchFamily="18" charset="-127"/>
              <a:ea typeface="210 옴니고딕 030" panose="0202060302010102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 rot="159299">
            <a:off x="570973" y="2037499"/>
            <a:ext cx="1810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accent3">
                    <a:lumMod val="50000"/>
                    <a:alpha val="28000"/>
                  </a:schemeClr>
                </a:solidFill>
                <a:latin typeface="210 옴니고딕 030" panose="02020603020101020101" pitchFamily="18" charset="-127"/>
                <a:ea typeface="210 옴니고딕 030" panose="02020603020101020101" pitchFamily="18" charset="-127"/>
              </a:rPr>
              <a:t>팀원 소개</a:t>
            </a:r>
            <a:r>
              <a:rPr lang="en-US" altLang="ko-KR" sz="2800" dirty="0">
                <a:solidFill>
                  <a:schemeClr val="accent3">
                    <a:lumMod val="50000"/>
                    <a:alpha val="28000"/>
                  </a:schemeClr>
                </a:solidFill>
                <a:latin typeface="210 옴니고딕 030" panose="02020603020101020101" pitchFamily="18" charset="-127"/>
                <a:ea typeface="210 옴니고딕 030" panose="02020603020101020101" pitchFamily="18" charset="-127"/>
              </a:rPr>
              <a:t> </a:t>
            </a:r>
          </a:p>
        </p:txBody>
      </p:sp>
      <p:pic>
        <p:nvPicPr>
          <p:cNvPr id="2" name="Picture 2" descr="http://www.dogbeachdesign.com/images/sketchbo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34" y="303863"/>
            <a:ext cx="9032492" cy="61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9" t="20089" r="50852" b="67328"/>
          <a:stretch/>
        </p:blipFill>
        <p:spPr bwMode="auto">
          <a:xfrm flipH="1">
            <a:off x="558800" y="3594100"/>
            <a:ext cx="20066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 rot="175550">
            <a:off x="828505" y="3688500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accent3">
                    <a:lumMod val="50000"/>
                  </a:schemeClr>
                </a:solidFill>
                <a:latin typeface="210 옴니고딕 030" panose="02020603020101020101" pitchFamily="18" charset="-127"/>
                <a:ea typeface="210 옴니고딕 030" panose="02020603020101020101" pitchFamily="18" charset="-127"/>
              </a:rPr>
              <a:t>Q &amp; A</a:t>
            </a:r>
          </a:p>
        </p:txBody>
      </p:sp>
      <p:cxnSp>
        <p:nvCxnSpPr>
          <p:cNvPr id="4" name="직선 연결선 3"/>
          <p:cNvCxnSpPr/>
          <p:nvPr/>
        </p:nvCxnSpPr>
        <p:spPr>
          <a:xfrm flipV="1">
            <a:off x="10147300" y="1000125"/>
            <a:ext cx="34925" cy="104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V="1">
            <a:off x="10299700" y="1181100"/>
            <a:ext cx="106363" cy="76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10328275" y="1343027"/>
            <a:ext cx="163513" cy="14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 flipV="1">
            <a:off x="10228263" y="1033463"/>
            <a:ext cx="87313" cy="133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래픽 6">
            <a:extLst>
              <a:ext uri="{FF2B5EF4-FFF2-40B4-BE49-F238E27FC236}">
                <a16:creationId xmlns:a16="http://schemas.microsoft.com/office/drawing/2014/main" id="{9AB1DBA9-2D3D-4E14-9EEC-B9635EEE9D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57922" y="1758777"/>
            <a:ext cx="3670645" cy="367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cfile229.uf.daum.net/image/2579733954C9D4011AE7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06" y="1803399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1459" y="4089400"/>
            <a:ext cx="47019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88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감사합니다</a:t>
            </a:r>
            <a:r>
              <a:rPr lang="en-US" altLang="ko-KR" sz="88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!</a:t>
            </a:r>
            <a:endParaRPr lang="ko-KR" altLang="en-US" sz="88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7989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52192" y="2431200"/>
            <a:ext cx="29867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b="1" dirty="0">
                <a:solidFill>
                  <a:srgbClr val="CE5751"/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1.</a:t>
            </a:r>
            <a:r>
              <a:rPr lang="en-US" altLang="ko-KR" sz="4800" dirty="0">
                <a:solidFill>
                  <a:srgbClr val="CE5751"/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48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ko-KR" altLang="en-US" sz="4800" dirty="0">
                <a:solidFill>
                  <a:srgbClr val="D15753"/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팀원 소개</a:t>
            </a:r>
            <a:r>
              <a:rPr lang="en-US" altLang="ko-KR" sz="4800" dirty="0">
                <a:solidFill>
                  <a:srgbClr val="D15753"/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</a:p>
        </p:txBody>
      </p:sp>
      <p:pic>
        <p:nvPicPr>
          <p:cNvPr id="1026" name="Picture 2" descr="http://images.clipshrine.com/download/wheel/large-Thumbtack-note-blank-66.6-152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3256">
            <a:off x="4858323" y="437235"/>
            <a:ext cx="2803218" cy="16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rot="235783">
            <a:off x="5251851" y="1015117"/>
            <a:ext cx="1926287" cy="60389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ko-KR" sz="3600" dirty="0">
                <a:solidFill>
                  <a:srgbClr val="FFF7E0"/>
                </a:solidFill>
                <a:effectLst/>
                <a:latin typeface="210 옴니고딕 030" panose="02020603020101020101" pitchFamily="18" charset="-127"/>
                <a:ea typeface="210 옴니고딕 030" panose="02020603020101020101" pitchFamily="18" charset="-127"/>
              </a:rPr>
              <a:t>Contents</a:t>
            </a:r>
            <a:endParaRPr lang="ko-KR" altLang="en-US" sz="3600" dirty="0">
              <a:solidFill>
                <a:srgbClr val="FFF7E0"/>
              </a:solidFill>
              <a:latin typeface="210 옴니고딕 030" panose="02020603020101020101" pitchFamily="18" charset="-127"/>
              <a:ea typeface="210 옴니고딕 030" panose="0202060302010102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60253-BB50-452F-BB1F-77379FC8D870}"/>
              </a:ext>
            </a:extLst>
          </p:cNvPr>
          <p:cNvSpPr txBox="1"/>
          <p:nvPr/>
        </p:nvSpPr>
        <p:spPr>
          <a:xfrm>
            <a:off x="6575612" y="2457077"/>
            <a:ext cx="28809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5979A0"/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2. </a:t>
            </a:r>
            <a:r>
              <a:rPr lang="ko-KR" altLang="en-US" sz="4800" dirty="0">
                <a:solidFill>
                  <a:srgbClr val="5979A0"/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개요</a:t>
            </a:r>
            <a:endParaRPr lang="en-US" altLang="ko-KR" sz="4000" dirty="0">
              <a:solidFill>
                <a:srgbClr val="5979A0"/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51D50-1A36-41D9-BC9F-E005187E80B2}"/>
              </a:ext>
            </a:extLst>
          </p:cNvPr>
          <p:cNvSpPr txBox="1"/>
          <p:nvPr/>
        </p:nvSpPr>
        <p:spPr>
          <a:xfrm>
            <a:off x="3105752" y="3727077"/>
            <a:ext cx="28023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5979A0"/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3. </a:t>
            </a:r>
            <a:r>
              <a:rPr lang="ko-KR" altLang="en-US" sz="4800" dirty="0">
                <a:solidFill>
                  <a:srgbClr val="5979A0"/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분석</a:t>
            </a:r>
            <a:endParaRPr lang="en-US" altLang="ko-KR" sz="4000" dirty="0">
              <a:solidFill>
                <a:srgbClr val="5979A0"/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27BC89-4609-47EC-A6E8-3DE01330231A}"/>
              </a:ext>
            </a:extLst>
          </p:cNvPr>
          <p:cNvSpPr txBox="1"/>
          <p:nvPr/>
        </p:nvSpPr>
        <p:spPr>
          <a:xfrm>
            <a:off x="6575612" y="3739300"/>
            <a:ext cx="2727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CE5751"/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4. Q &amp; A</a:t>
            </a:r>
            <a:endParaRPr lang="en-US" altLang="ko-KR" sz="4000" dirty="0">
              <a:solidFill>
                <a:srgbClr val="D15753"/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684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85212" r="49086" b="1103"/>
          <a:stretch/>
        </p:blipFill>
        <p:spPr bwMode="auto">
          <a:xfrm flipH="1">
            <a:off x="601452" y="3086100"/>
            <a:ext cx="2662448" cy="7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20089" r="50852" b="67328"/>
          <a:stretch/>
        </p:blipFill>
        <p:spPr bwMode="auto">
          <a:xfrm flipH="1">
            <a:off x="558800" y="3594100"/>
            <a:ext cx="24892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3313" r="50852" b="83442"/>
          <a:stretch/>
        </p:blipFill>
        <p:spPr bwMode="auto">
          <a:xfrm flipH="1">
            <a:off x="596900" y="2476500"/>
            <a:ext cx="25019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3612" y="3117000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분석</a:t>
            </a:r>
            <a:endParaRPr lang="en-US" altLang="ko-KR" sz="3200" dirty="0">
              <a:solidFill>
                <a:schemeClr val="accent3">
                  <a:lumMod val="50000"/>
                  <a:alpha val="32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 rot="175550">
            <a:off x="970116" y="3661173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Q &amp; 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3485" y="2594542"/>
            <a:ext cx="1584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48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개요</a:t>
            </a:r>
            <a:endParaRPr lang="en-US" altLang="ko-KR" sz="3200" dirty="0">
              <a:solidFill>
                <a:schemeClr val="accent3">
                  <a:lumMod val="50000"/>
                  <a:alpha val="48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pic>
        <p:nvPicPr>
          <p:cNvPr id="2" name="Picture 2" descr="http://www.dogbeachdesign.com/images/sketchbo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676" y="778908"/>
            <a:ext cx="9032492" cy="61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t="17808" r="48128" b="63752"/>
          <a:stretch/>
        </p:blipFill>
        <p:spPr bwMode="auto">
          <a:xfrm flipH="1">
            <a:off x="381000" y="1791102"/>
            <a:ext cx="2286000" cy="10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rot="159299">
            <a:off x="730166" y="2022930"/>
            <a:ext cx="1625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팀원 소개</a:t>
            </a:r>
            <a:r>
              <a:rPr lang="en-US" altLang="ko-KR" sz="32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21630" y="4512676"/>
            <a:ext cx="1620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김 현균 </a:t>
            </a:r>
            <a:endParaRPr lang="ko-KR" altLang="en-US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30151" y="4512676"/>
            <a:ext cx="1501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소 단비</a:t>
            </a:r>
            <a:endParaRPr lang="ko-KR" altLang="en-US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98026" y="5177802"/>
            <a:ext cx="265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역할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: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자료분석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, ppt,    </a:t>
            </a:r>
          </a:p>
          <a:p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     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발표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989253" y="5177802"/>
            <a:ext cx="2506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역할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: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자료분석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, ppt,    </a:t>
            </a:r>
          </a:p>
          <a:p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     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발표</a:t>
            </a:r>
          </a:p>
        </p:txBody>
      </p:sp>
      <p:pic>
        <p:nvPicPr>
          <p:cNvPr id="5" name="그래픽 4">
            <a:extLst>
              <a:ext uri="{FF2B5EF4-FFF2-40B4-BE49-F238E27FC236}">
                <a16:creationId xmlns:a16="http://schemas.microsoft.com/office/drawing/2014/main" id="{AAA28DBD-A18F-434C-AFD9-3BC771A16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27054" y="2109150"/>
            <a:ext cx="2411631" cy="2210818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053A93C3-ADFD-4623-A6D2-160B66EA1B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7739" y="2010579"/>
            <a:ext cx="2213347" cy="212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6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29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85212" r="49086" b="1103"/>
          <a:stretch/>
        </p:blipFill>
        <p:spPr bwMode="auto">
          <a:xfrm flipH="1">
            <a:off x="601452" y="3086100"/>
            <a:ext cx="2662448" cy="7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20089" r="50852" b="67328"/>
          <a:stretch/>
        </p:blipFill>
        <p:spPr bwMode="auto">
          <a:xfrm flipH="1">
            <a:off x="558800" y="3594100"/>
            <a:ext cx="24892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3612" y="3117000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분석</a:t>
            </a:r>
            <a:endParaRPr lang="en-US" altLang="ko-KR" sz="3200" dirty="0">
              <a:solidFill>
                <a:schemeClr val="accent3">
                  <a:lumMod val="50000"/>
                  <a:alpha val="32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 rot="175550">
            <a:off x="913463" y="3657723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Q</a:t>
            </a:r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&amp;</a:t>
            </a:r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A</a:t>
            </a:r>
          </a:p>
        </p:txBody>
      </p:sp>
      <p:pic>
        <p:nvPicPr>
          <p:cNvPr id="13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17808" r="48128" b="63752"/>
          <a:stretch/>
        </p:blipFill>
        <p:spPr bwMode="auto">
          <a:xfrm flipH="1">
            <a:off x="381000" y="1791102"/>
            <a:ext cx="2874064" cy="10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159299">
            <a:off x="663145" y="2006722"/>
            <a:ext cx="1625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3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팀원 소개</a:t>
            </a:r>
            <a:r>
              <a:rPr lang="en-US" altLang="ko-KR" sz="3200" dirty="0">
                <a:solidFill>
                  <a:schemeClr val="accent3">
                    <a:lumMod val="50000"/>
                    <a:alpha val="33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</a:p>
        </p:txBody>
      </p:sp>
      <p:pic>
        <p:nvPicPr>
          <p:cNvPr id="2" name="Picture 2" descr="http://www.dogbeachdesign.com/images/sketchbo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34" y="303863"/>
            <a:ext cx="9032492" cy="61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4" t="3313" r="50852" b="83442"/>
          <a:stretch/>
        </p:blipFill>
        <p:spPr bwMode="auto">
          <a:xfrm flipH="1">
            <a:off x="596900" y="2476500"/>
            <a:ext cx="2095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95512" y="2596300"/>
            <a:ext cx="1584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개요</a:t>
            </a:r>
            <a:endParaRPr lang="en-US" altLang="ko-KR" sz="3200" dirty="0">
              <a:solidFill>
                <a:schemeClr val="accent3">
                  <a:lumMod val="50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cxnSp>
        <p:nvCxnSpPr>
          <p:cNvPr id="51" name="직선 연결선 50"/>
          <p:cNvCxnSpPr/>
          <p:nvPr/>
        </p:nvCxnSpPr>
        <p:spPr>
          <a:xfrm flipV="1">
            <a:off x="6060674" y="1581832"/>
            <a:ext cx="0" cy="3434668"/>
          </a:xfrm>
          <a:prstGeom prst="line">
            <a:avLst/>
          </a:prstGeom>
          <a:ln cap="rnd" cmpd="dbl">
            <a:solidFill>
              <a:schemeClr val="bg2">
                <a:lumMod val="90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연결선 73"/>
          <p:cNvCxnSpPr/>
          <p:nvPr/>
        </p:nvCxnSpPr>
        <p:spPr>
          <a:xfrm flipV="1">
            <a:off x="10147300" y="1000125"/>
            <a:ext cx="34925" cy="104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/>
          <p:cNvCxnSpPr/>
          <p:nvPr/>
        </p:nvCxnSpPr>
        <p:spPr>
          <a:xfrm flipV="1">
            <a:off x="10299700" y="1181100"/>
            <a:ext cx="106363" cy="76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/>
          <p:cNvCxnSpPr/>
          <p:nvPr/>
        </p:nvCxnSpPr>
        <p:spPr>
          <a:xfrm>
            <a:off x="10328275" y="1343027"/>
            <a:ext cx="163513" cy="14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/>
          <p:cNvCxnSpPr/>
          <p:nvPr/>
        </p:nvCxnSpPr>
        <p:spPr>
          <a:xfrm flipV="1">
            <a:off x="10228263" y="1033463"/>
            <a:ext cx="87313" cy="133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752E62B-84C9-43C8-8D0C-D33232517F8C}"/>
              </a:ext>
            </a:extLst>
          </p:cNvPr>
          <p:cNvSpPr txBox="1"/>
          <p:nvPr/>
        </p:nvSpPr>
        <p:spPr>
          <a:xfrm>
            <a:off x="2437990" y="1033463"/>
            <a:ext cx="3617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회사 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(</a:t>
            </a:r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기관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)</a:t>
            </a:r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소개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6A8C2C5-61E9-4C90-A613-94DC3DC5C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181" y="1633462"/>
            <a:ext cx="9382557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6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85212" r="49086" b="1103"/>
          <a:stretch/>
        </p:blipFill>
        <p:spPr bwMode="auto">
          <a:xfrm flipH="1">
            <a:off x="601452" y="3086100"/>
            <a:ext cx="2662448" cy="7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20089" r="50852" b="67328"/>
          <a:stretch/>
        </p:blipFill>
        <p:spPr bwMode="auto">
          <a:xfrm flipH="1">
            <a:off x="558800" y="3594100"/>
            <a:ext cx="24892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3612" y="3117000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분석</a:t>
            </a:r>
            <a:endParaRPr lang="en-US" altLang="ko-KR" sz="3200" dirty="0">
              <a:solidFill>
                <a:schemeClr val="accent3">
                  <a:lumMod val="50000"/>
                  <a:alpha val="32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 rot="175550">
            <a:off x="913463" y="3657723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Q</a:t>
            </a:r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&amp;</a:t>
            </a:r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A</a:t>
            </a:r>
          </a:p>
        </p:txBody>
      </p:sp>
      <p:pic>
        <p:nvPicPr>
          <p:cNvPr id="13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17808" r="48128" b="63752"/>
          <a:stretch/>
        </p:blipFill>
        <p:spPr bwMode="auto">
          <a:xfrm flipH="1">
            <a:off x="381000" y="1791102"/>
            <a:ext cx="2874064" cy="10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159299">
            <a:off x="663145" y="2006722"/>
            <a:ext cx="1625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3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팀원 소개</a:t>
            </a:r>
            <a:r>
              <a:rPr lang="en-US" altLang="ko-KR" sz="3200" dirty="0">
                <a:solidFill>
                  <a:schemeClr val="accent3">
                    <a:lumMod val="50000"/>
                    <a:alpha val="33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</a:p>
        </p:txBody>
      </p:sp>
      <p:pic>
        <p:nvPicPr>
          <p:cNvPr id="2" name="Picture 2" descr="http://www.dogbeachdesign.com/images/sketchbo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34" y="303863"/>
            <a:ext cx="9032492" cy="61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4" t="3313" r="50852" b="83442"/>
          <a:stretch/>
        </p:blipFill>
        <p:spPr bwMode="auto">
          <a:xfrm flipH="1">
            <a:off x="596900" y="2476500"/>
            <a:ext cx="2095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95512" y="2596300"/>
            <a:ext cx="1584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개요</a:t>
            </a:r>
            <a:endParaRPr lang="en-US" altLang="ko-KR" sz="3200" dirty="0">
              <a:solidFill>
                <a:schemeClr val="accent3">
                  <a:lumMod val="50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cxnSp>
        <p:nvCxnSpPr>
          <p:cNvPr id="74" name="직선 연결선 73"/>
          <p:cNvCxnSpPr/>
          <p:nvPr/>
        </p:nvCxnSpPr>
        <p:spPr>
          <a:xfrm flipV="1">
            <a:off x="10147300" y="1000125"/>
            <a:ext cx="34925" cy="104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/>
          <p:cNvCxnSpPr/>
          <p:nvPr/>
        </p:nvCxnSpPr>
        <p:spPr>
          <a:xfrm flipV="1">
            <a:off x="10299700" y="1181100"/>
            <a:ext cx="106363" cy="76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/>
          <p:cNvCxnSpPr/>
          <p:nvPr/>
        </p:nvCxnSpPr>
        <p:spPr>
          <a:xfrm>
            <a:off x="10328275" y="1343027"/>
            <a:ext cx="163513" cy="14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/>
          <p:cNvCxnSpPr/>
          <p:nvPr/>
        </p:nvCxnSpPr>
        <p:spPr>
          <a:xfrm flipV="1">
            <a:off x="10228263" y="1033463"/>
            <a:ext cx="87313" cy="133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752E62B-84C9-43C8-8D0C-D33232517F8C}"/>
              </a:ext>
            </a:extLst>
          </p:cNvPr>
          <p:cNvSpPr txBox="1"/>
          <p:nvPr/>
        </p:nvSpPr>
        <p:spPr>
          <a:xfrm>
            <a:off x="2193697" y="999118"/>
            <a:ext cx="806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회사 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(</a:t>
            </a:r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기관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)</a:t>
            </a:r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소개 </a:t>
            </a:r>
            <a:r>
              <a:rPr lang="en-US" altLang="ko-KR" sz="40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- </a:t>
            </a:r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브랜드 변화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색깔의미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endParaRPr lang="ko-KR" altLang="en-US" sz="40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32B1BCA-6AB7-4D7E-8FE1-A8C626DC3F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21" t="36948" r="20624" b="43836"/>
          <a:stretch/>
        </p:blipFill>
        <p:spPr>
          <a:xfrm>
            <a:off x="2372115" y="1621522"/>
            <a:ext cx="7308020" cy="182371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D026154-4579-4241-A7B9-837B2DE45E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819" y="3668918"/>
            <a:ext cx="1084499" cy="6928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55696C-0061-4408-B4A3-4A1A2494D406}"/>
              </a:ext>
            </a:extLst>
          </p:cNvPr>
          <p:cNvSpPr txBox="1"/>
          <p:nvPr/>
        </p:nvSpPr>
        <p:spPr>
          <a:xfrm>
            <a:off x="3672351" y="3651200"/>
            <a:ext cx="3642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생산을 이미지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하며</a:t>
            </a:r>
            <a:endParaRPr lang="en-US" altLang="ko-KR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갓 구운 빵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,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커피원두를 떠올림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CE93A26-437E-4A44-BDA6-05AE498346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06" y="4801000"/>
            <a:ext cx="1084500" cy="6769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32DEAD-E317-41F7-97D2-85362B528F6E}"/>
              </a:ext>
            </a:extLst>
          </p:cNvPr>
          <p:cNvSpPr txBox="1"/>
          <p:nvPr/>
        </p:nvSpPr>
        <p:spPr>
          <a:xfrm>
            <a:off x="3615608" y="4688156"/>
            <a:ext cx="2979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가치를 의미하며</a:t>
            </a:r>
            <a:endParaRPr lang="en-US" altLang="ko-KR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고품질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,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우아한 분위기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, </a:t>
            </a:r>
          </a:p>
          <a:p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고품격 가치포함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29E541E8-7008-4AF3-AF00-95778A57D0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233" y="3651200"/>
            <a:ext cx="1084500" cy="6786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D9E1971-577B-4C40-953A-1358170887DC}"/>
              </a:ext>
            </a:extLst>
          </p:cNvPr>
          <p:cNvSpPr txBox="1"/>
          <p:nvPr/>
        </p:nvSpPr>
        <p:spPr>
          <a:xfrm>
            <a:off x="8153640" y="4850847"/>
            <a:ext cx="2011122" cy="49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ABCE77-8897-4662-8433-8B1AE4A6CF52}"/>
              </a:ext>
            </a:extLst>
          </p:cNvPr>
          <p:cNvSpPr txBox="1"/>
          <p:nvPr/>
        </p:nvSpPr>
        <p:spPr>
          <a:xfrm>
            <a:off x="6878508" y="4688155"/>
            <a:ext cx="3613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성실을 의미하며</a:t>
            </a:r>
            <a:endParaRPr lang="en-US" altLang="ko-KR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순수한 원료로 제품생산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,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위생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,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endParaRPr lang="en-US" altLang="ko-KR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서비스에 관한 고객과의 약속</a:t>
            </a:r>
          </a:p>
        </p:txBody>
      </p:sp>
    </p:spTree>
    <p:extLst>
      <p:ext uri="{BB962C8B-B14F-4D97-AF65-F5344CB8AC3E}">
        <p14:creationId xmlns:p14="http://schemas.microsoft.com/office/powerpoint/2010/main" val="174532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9" grpId="0"/>
      <p:bldP spid="14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85212" r="49086" b="1103"/>
          <a:stretch/>
        </p:blipFill>
        <p:spPr bwMode="auto">
          <a:xfrm flipH="1">
            <a:off x="601452" y="3086100"/>
            <a:ext cx="2662448" cy="7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20089" r="50852" b="67328"/>
          <a:stretch/>
        </p:blipFill>
        <p:spPr bwMode="auto">
          <a:xfrm flipH="1">
            <a:off x="558800" y="3594100"/>
            <a:ext cx="24892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3612" y="3117000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분석</a:t>
            </a:r>
            <a:endParaRPr lang="en-US" altLang="ko-KR" sz="3200" dirty="0">
              <a:solidFill>
                <a:schemeClr val="accent3">
                  <a:lumMod val="50000"/>
                  <a:alpha val="32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 rot="175550">
            <a:off x="913463" y="3657723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Q</a:t>
            </a:r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&amp;</a:t>
            </a:r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A</a:t>
            </a:r>
          </a:p>
        </p:txBody>
      </p:sp>
      <p:pic>
        <p:nvPicPr>
          <p:cNvPr id="13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17808" r="48128" b="63752"/>
          <a:stretch/>
        </p:blipFill>
        <p:spPr bwMode="auto">
          <a:xfrm flipH="1">
            <a:off x="381000" y="1791102"/>
            <a:ext cx="2874064" cy="10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159299">
            <a:off x="663145" y="2006722"/>
            <a:ext cx="1625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3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팀원 소개</a:t>
            </a:r>
            <a:r>
              <a:rPr lang="en-US" altLang="ko-KR" sz="3200" dirty="0">
                <a:solidFill>
                  <a:schemeClr val="accent3">
                    <a:lumMod val="50000"/>
                    <a:alpha val="33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</a:p>
        </p:txBody>
      </p:sp>
      <p:pic>
        <p:nvPicPr>
          <p:cNvPr id="2" name="Picture 2" descr="http://www.dogbeachdesign.com/images/sketchbo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491" y="277359"/>
            <a:ext cx="9032492" cy="61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4" t="3313" r="50852" b="83442"/>
          <a:stretch/>
        </p:blipFill>
        <p:spPr bwMode="auto">
          <a:xfrm flipH="1">
            <a:off x="596900" y="2476500"/>
            <a:ext cx="2095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95512" y="2596300"/>
            <a:ext cx="1584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개요</a:t>
            </a:r>
            <a:endParaRPr lang="en-US" altLang="ko-KR" sz="3200" dirty="0">
              <a:solidFill>
                <a:schemeClr val="accent3">
                  <a:lumMod val="50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cxnSp>
        <p:nvCxnSpPr>
          <p:cNvPr id="74" name="직선 연결선 73"/>
          <p:cNvCxnSpPr/>
          <p:nvPr/>
        </p:nvCxnSpPr>
        <p:spPr>
          <a:xfrm flipV="1">
            <a:off x="10147300" y="1000125"/>
            <a:ext cx="34925" cy="104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/>
          <p:cNvCxnSpPr/>
          <p:nvPr/>
        </p:nvCxnSpPr>
        <p:spPr>
          <a:xfrm flipV="1">
            <a:off x="10299700" y="1181100"/>
            <a:ext cx="106363" cy="76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/>
          <p:cNvCxnSpPr/>
          <p:nvPr/>
        </p:nvCxnSpPr>
        <p:spPr>
          <a:xfrm>
            <a:off x="10328275" y="1343027"/>
            <a:ext cx="163513" cy="14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/>
          <p:cNvCxnSpPr/>
          <p:nvPr/>
        </p:nvCxnSpPr>
        <p:spPr>
          <a:xfrm flipV="1">
            <a:off x="10228263" y="1033463"/>
            <a:ext cx="87313" cy="133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126FAD4-AF98-416C-8112-F19370A442CD}"/>
              </a:ext>
            </a:extLst>
          </p:cNvPr>
          <p:cNvSpPr txBox="1"/>
          <p:nvPr/>
        </p:nvSpPr>
        <p:spPr>
          <a:xfrm>
            <a:off x="2728985" y="1219200"/>
            <a:ext cx="4453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CEF26B-C3D0-485F-8785-D32375EB6E1E}"/>
              </a:ext>
            </a:extLst>
          </p:cNvPr>
          <p:cNvSpPr txBox="1"/>
          <p:nvPr/>
        </p:nvSpPr>
        <p:spPr>
          <a:xfrm>
            <a:off x="2347596" y="1016104"/>
            <a:ext cx="7032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회사 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(</a:t>
            </a:r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기관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)</a:t>
            </a:r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소개 </a:t>
            </a:r>
            <a:r>
              <a:rPr lang="en-US" altLang="ko-KR" sz="40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-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Family Brand</a:t>
            </a:r>
            <a:endParaRPr lang="ko-KR" altLang="en-US" sz="40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8A8ABE6-C676-4D34-A5EC-04CF0A055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801" y="3223129"/>
            <a:ext cx="3203208" cy="1200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F115B0D-B5EC-4A0D-97B9-485326157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846" y="4534396"/>
            <a:ext cx="3224163" cy="132339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D1349A7-2D6A-4E8F-9CE4-72EA0A875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99" y="1791102"/>
            <a:ext cx="3194888" cy="11834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57359-E45A-4BE3-B396-F062D5C114D7}"/>
              </a:ext>
            </a:extLst>
          </p:cNvPr>
          <p:cNvSpPr txBox="1"/>
          <p:nvPr/>
        </p:nvSpPr>
        <p:spPr>
          <a:xfrm>
            <a:off x="6062580" y="1960191"/>
            <a:ext cx="4463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파리바게트 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–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친절한 서비스와 함께</a:t>
            </a:r>
            <a:endParaRPr lang="en-US" altLang="ko-KR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              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즉석에 구워 낸 신선한</a:t>
            </a:r>
            <a:endParaRPr lang="en-US" altLang="ko-KR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              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빵과 의 만남 </a:t>
            </a:r>
          </a:p>
          <a:p>
            <a:endParaRPr lang="ko-KR" altLang="en-US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1C5957-8644-4ACC-BFBF-6C0711F23C2F}"/>
              </a:ext>
            </a:extLst>
          </p:cNvPr>
          <p:cNvSpPr txBox="1"/>
          <p:nvPr/>
        </p:nvSpPr>
        <p:spPr>
          <a:xfrm>
            <a:off x="6115364" y="3422698"/>
            <a:ext cx="4397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파스쿠찌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–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정통 이탈리안 에스프레소 </a:t>
            </a:r>
            <a:endParaRPr lang="en-US" altLang="ko-KR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           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커피 전문점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46A417-FFAF-49CF-8210-550CA4312566}"/>
              </a:ext>
            </a:extLst>
          </p:cNvPr>
          <p:cNvSpPr txBox="1"/>
          <p:nvPr/>
        </p:nvSpPr>
        <p:spPr>
          <a:xfrm>
            <a:off x="6144108" y="4797184"/>
            <a:ext cx="4184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잠바주스 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–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천연과일 </a:t>
            </a:r>
            <a:r>
              <a:rPr lang="ko-KR" altLang="en-US" sz="2400" dirty="0" err="1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스무디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전문점</a:t>
            </a:r>
            <a:endParaRPr lang="en-US" altLang="ko-KR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           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브랜드</a:t>
            </a:r>
          </a:p>
        </p:txBody>
      </p:sp>
    </p:spTree>
    <p:extLst>
      <p:ext uri="{BB962C8B-B14F-4D97-AF65-F5344CB8AC3E}">
        <p14:creationId xmlns:p14="http://schemas.microsoft.com/office/powerpoint/2010/main" val="37480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85212" r="49086" b="1103"/>
          <a:stretch/>
        </p:blipFill>
        <p:spPr bwMode="auto">
          <a:xfrm flipH="1">
            <a:off x="601452" y="3086100"/>
            <a:ext cx="2662448" cy="7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20089" r="50852" b="67328"/>
          <a:stretch/>
        </p:blipFill>
        <p:spPr bwMode="auto">
          <a:xfrm flipH="1">
            <a:off x="558800" y="3594100"/>
            <a:ext cx="24892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3612" y="3117000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분석</a:t>
            </a:r>
            <a:endParaRPr lang="en-US" altLang="ko-KR" sz="3200" dirty="0">
              <a:solidFill>
                <a:schemeClr val="accent3">
                  <a:lumMod val="50000"/>
                  <a:alpha val="32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 rot="175550">
            <a:off x="913463" y="3657723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Q</a:t>
            </a:r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&amp;</a:t>
            </a:r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A</a:t>
            </a:r>
          </a:p>
        </p:txBody>
      </p:sp>
      <p:pic>
        <p:nvPicPr>
          <p:cNvPr id="13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17808" r="48128" b="63752"/>
          <a:stretch/>
        </p:blipFill>
        <p:spPr bwMode="auto">
          <a:xfrm flipH="1">
            <a:off x="381000" y="1791102"/>
            <a:ext cx="2874064" cy="10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159299">
            <a:off x="663145" y="2006722"/>
            <a:ext cx="1625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3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팀원 소개</a:t>
            </a:r>
            <a:r>
              <a:rPr lang="en-US" altLang="ko-KR" sz="3200" dirty="0">
                <a:solidFill>
                  <a:schemeClr val="accent3">
                    <a:lumMod val="50000"/>
                    <a:alpha val="33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</a:p>
        </p:txBody>
      </p:sp>
      <p:pic>
        <p:nvPicPr>
          <p:cNvPr id="2" name="Picture 2" descr="http://www.dogbeachdesign.com/images/sketchbo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491" y="277359"/>
            <a:ext cx="9032492" cy="61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4" t="3313" r="50852" b="83442"/>
          <a:stretch/>
        </p:blipFill>
        <p:spPr bwMode="auto">
          <a:xfrm flipH="1">
            <a:off x="596900" y="2476500"/>
            <a:ext cx="2095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95512" y="2596300"/>
            <a:ext cx="1584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개요</a:t>
            </a:r>
            <a:endParaRPr lang="en-US" altLang="ko-KR" sz="3200" dirty="0">
              <a:solidFill>
                <a:schemeClr val="accent3">
                  <a:lumMod val="50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cxnSp>
        <p:nvCxnSpPr>
          <p:cNvPr id="74" name="직선 연결선 73"/>
          <p:cNvCxnSpPr/>
          <p:nvPr/>
        </p:nvCxnSpPr>
        <p:spPr>
          <a:xfrm flipV="1">
            <a:off x="10147300" y="1000125"/>
            <a:ext cx="34925" cy="104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/>
          <p:cNvCxnSpPr/>
          <p:nvPr/>
        </p:nvCxnSpPr>
        <p:spPr>
          <a:xfrm flipV="1">
            <a:off x="10299700" y="1181100"/>
            <a:ext cx="106363" cy="76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/>
          <p:cNvCxnSpPr/>
          <p:nvPr/>
        </p:nvCxnSpPr>
        <p:spPr>
          <a:xfrm>
            <a:off x="10328275" y="1343027"/>
            <a:ext cx="163513" cy="14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/>
          <p:cNvCxnSpPr/>
          <p:nvPr/>
        </p:nvCxnSpPr>
        <p:spPr>
          <a:xfrm flipV="1">
            <a:off x="10228263" y="1033463"/>
            <a:ext cx="87313" cy="133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126FAD4-AF98-416C-8112-F19370A442CD}"/>
              </a:ext>
            </a:extLst>
          </p:cNvPr>
          <p:cNvSpPr txBox="1"/>
          <p:nvPr/>
        </p:nvSpPr>
        <p:spPr>
          <a:xfrm>
            <a:off x="2728985" y="1219200"/>
            <a:ext cx="4453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CEF26B-C3D0-485F-8785-D32375EB6E1E}"/>
              </a:ext>
            </a:extLst>
          </p:cNvPr>
          <p:cNvSpPr txBox="1"/>
          <p:nvPr/>
        </p:nvSpPr>
        <p:spPr>
          <a:xfrm>
            <a:off x="2304054" y="1040658"/>
            <a:ext cx="7032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회사 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(</a:t>
            </a:r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기관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)</a:t>
            </a:r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소개 </a:t>
            </a:r>
            <a:r>
              <a:rPr lang="en-US" altLang="ko-KR" sz="40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-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Family Brand</a:t>
            </a:r>
            <a:endParaRPr lang="ko-KR" altLang="en-US" sz="40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C0D1AE53-2B4F-4845-9712-D37410E40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225" y="1771135"/>
            <a:ext cx="2728819" cy="1267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664EF6-971F-4255-B81D-EEDDBE9FF8FF}"/>
              </a:ext>
            </a:extLst>
          </p:cNvPr>
          <p:cNvSpPr txBox="1"/>
          <p:nvPr/>
        </p:nvSpPr>
        <p:spPr>
          <a:xfrm>
            <a:off x="5540200" y="1980329"/>
            <a:ext cx="5145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패션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5 – life is short, eat dessert first</a:t>
            </a:r>
          </a:p>
          <a:p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       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고품격 디저트 갤러리</a:t>
            </a: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C4429FCD-2ACA-499F-ADDB-C5533F2DE2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6" r="39876" b="17210"/>
          <a:stretch/>
        </p:blipFill>
        <p:spPr>
          <a:xfrm>
            <a:off x="2698334" y="3213073"/>
            <a:ext cx="2948671" cy="1543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BC295C-79DA-4E7A-9DAE-F894451BBCE0}"/>
              </a:ext>
            </a:extLst>
          </p:cNvPr>
          <p:cNvSpPr txBox="1"/>
          <p:nvPr/>
        </p:nvSpPr>
        <p:spPr>
          <a:xfrm>
            <a:off x="5701447" y="3578248"/>
            <a:ext cx="4579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퀸즈파크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–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자연과 모던함이 어울린</a:t>
            </a:r>
            <a:endParaRPr lang="en-US" altLang="ko-KR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           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친환경 레스토랑</a:t>
            </a: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2A207A8D-623A-4EC6-A0EB-2C47B95B52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1" y="4872059"/>
            <a:ext cx="2768644" cy="10896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DA514-1D4E-4BD0-A10F-01D88EC7A36F}"/>
              </a:ext>
            </a:extLst>
          </p:cNvPr>
          <p:cNvSpPr txBox="1"/>
          <p:nvPr/>
        </p:nvSpPr>
        <p:spPr>
          <a:xfrm>
            <a:off x="5701447" y="4885512"/>
            <a:ext cx="5491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라그릴리아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–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다양한 디저트와 와인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,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</a:t>
            </a:r>
            <a:endParaRPr lang="en-US" altLang="ko-KR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             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이탈리아 전문 그릴 전문 </a:t>
            </a:r>
            <a:endParaRPr lang="en-US" altLang="ko-KR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             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레스토랑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 </a:t>
            </a:r>
            <a:endParaRPr lang="ko-KR" altLang="en-US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957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85212" r="49086" b="1103"/>
          <a:stretch/>
        </p:blipFill>
        <p:spPr bwMode="auto">
          <a:xfrm flipH="1">
            <a:off x="601452" y="3086100"/>
            <a:ext cx="2662448" cy="7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20089" r="50852" b="67328"/>
          <a:stretch/>
        </p:blipFill>
        <p:spPr bwMode="auto">
          <a:xfrm flipH="1">
            <a:off x="558800" y="3594100"/>
            <a:ext cx="24892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3612" y="3117000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분석</a:t>
            </a:r>
            <a:endParaRPr lang="en-US" altLang="ko-KR" sz="3200" dirty="0">
              <a:solidFill>
                <a:schemeClr val="accent3">
                  <a:lumMod val="50000"/>
                  <a:alpha val="32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 rot="175550">
            <a:off x="913463" y="3657723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Q</a:t>
            </a:r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&amp;</a:t>
            </a:r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A</a:t>
            </a:r>
          </a:p>
        </p:txBody>
      </p:sp>
      <p:pic>
        <p:nvPicPr>
          <p:cNvPr id="13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17808" r="48128" b="63752"/>
          <a:stretch/>
        </p:blipFill>
        <p:spPr bwMode="auto">
          <a:xfrm flipH="1">
            <a:off x="381000" y="1791102"/>
            <a:ext cx="2874064" cy="10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159299">
            <a:off x="663145" y="2006722"/>
            <a:ext cx="1625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3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팀원 소개</a:t>
            </a:r>
            <a:r>
              <a:rPr lang="en-US" altLang="ko-KR" sz="3200" dirty="0">
                <a:solidFill>
                  <a:schemeClr val="accent3">
                    <a:lumMod val="50000"/>
                    <a:alpha val="33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</a:p>
        </p:txBody>
      </p:sp>
      <p:pic>
        <p:nvPicPr>
          <p:cNvPr id="2" name="Picture 2" descr="http://www.dogbeachdesign.com/images/sketchbo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26" y="274472"/>
            <a:ext cx="9032492" cy="61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4" t="3313" r="50852" b="83442"/>
          <a:stretch/>
        </p:blipFill>
        <p:spPr bwMode="auto">
          <a:xfrm flipH="1">
            <a:off x="596900" y="2476500"/>
            <a:ext cx="2095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95512" y="2596300"/>
            <a:ext cx="1584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개요</a:t>
            </a:r>
            <a:endParaRPr lang="en-US" altLang="ko-KR" sz="3200" dirty="0">
              <a:solidFill>
                <a:schemeClr val="accent3">
                  <a:lumMod val="50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cxnSp>
        <p:nvCxnSpPr>
          <p:cNvPr id="74" name="직선 연결선 73"/>
          <p:cNvCxnSpPr/>
          <p:nvPr/>
        </p:nvCxnSpPr>
        <p:spPr>
          <a:xfrm flipV="1">
            <a:off x="10147300" y="1000125"/>
            <a:ext cx="34925" cy="104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/>
          <p:cNvCxnSpPr/>
          <p:nvPr/>
        </p:nvCxnSpPr>
        <p:spPr>
          <a:xfrm flipV="1">
            <a:off x="10299700" y="1181100"/>
            <a:ext cx="106363" cy="76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/>
          <p:cNvCxnSpPr/>
          <p:nvPr/>
        </p:nvCxnSpPr>
        <p:spPr>
          <a:xfrm>
            <a:off x="10328275" y="1343027"/>
            <a:ext cx="163513" cy="14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/>
          <p:cNvCxnSpPr/>
          <p:nvPr/>
        </p:nvCxnSpPr>
        <p:spPr>
          <a:xfrm flipV="1">
            <a:off x="10228263" y="1033463"/>
            <a:ext cx="87313" cy="133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126FAD4-AF98-416C-8112-F19370A442CD}"/>
              </a:ext>
            </a:extLst>
          </p:cNvPr>
          <p:cNvSpPr txBox="1"/>
          <p:nvPr/>
        </p:nvSpPr>
        <p:spPr>
          <a:xfrm>
            <a:off x="2728985" y="1219200"/>
            <a:ext cx="4453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CEF26B-C3D0-485F-8785-D32375EB6E1E}"/>
              </a:ext>
            </a:extLst>
          </p:cNvPr>
          <p:cNvSpPr txBox="1"/>
          <p:nvPr/>
        </p:nvSpPr>
        <p:spPr>
          <a:xfrm>
            <a:off x="2304054" y="1040658"/>
            <a:ext cx="7032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회사 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(</a:t>
            </a:r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기관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)</a:t>
            </a:r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소개 </a:t>
            </a:r>
            <a:r>
              <a:rPr lang="en-US" altLang="ko-KR" sz="4000" b="1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-</a:t>
            </a:r>
            <a:r>
              <a:rPr lang="en-US" altLang="ko-KR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Family Brand</a:t>
            </a:r>
            <a:endParaRPr lang="ko-KR" altLang="en-US" sz="40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DD33486-F52B-453D-AF35-D35F535ED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60" y="1839389"/>
            <a:ext cx="3216775" cy="126986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D6B1622-A4BB-42BA-B895-63102DC9C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560" y="3238500"/>
            <a:ext cx="3216775" cy="13335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F787EB9-ABD6-4935-BEF0-65E29D3EEE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60" y="4727753"/>
            <a:ext cx="3216775" cy="1142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D4D6DB-9D7F-49A5-8937-D5D1897B1170}"/>
              </a:ext>
            </a:extLst>
          </p:cNvPr>
          <p:cNvSpPr txBox="1"/>
          <p:nvPr/>
        </p:nvSpPr>
        <p:spPr>
          <a:xfrm>
            <a:off x="6213818" y="2004172"/>
            <a:ext cx="4114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리나스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–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즉석에서 만드는 정통</a:t>
            </a:r>
            <a:endParaRPr lang="en-US" altLang="ko-KR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       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프랑스식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샌드위치 전문점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B2D880-986B-4ABB-82B5-94183C354CAC}"/>
              </a:ext>
            </a:extLst>
          </p:cNvPr>
          <p:cNvSpPr txBox="1"/>
          <p:nvPr/>
        </p:nvSpPr>
        <p:spPr>
          <a:xfrm>
            <a:off x="6213816" y="3551307"/>
            <a:ext cx="4277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월드바인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–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전문 </a:t>
            </a:r>
            <a:r>
              <a:rPr lang="ko-KR" altLang="en-US" sz="2400" dirty="0" err="1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소믈리에가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엄선한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</a:p>
          <a:p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           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와인 컬렉션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920654-517B-4AC3-9E43-018D06593D32}"/>
              </a:ext>
            </a:extLst>
          </p:cNvPr>
          <p:cNvSpPr txBox="1"/>
          <p:nvPr/>
        </p:nvSpPr>
        <p:spPr>
          <a:xfrm>
            <a:off x="6213816" y="4903397"/>
            <a:ext cx="440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스트리트 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–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지역 특색 요리의</a:t>
            </a:r>
            <a:endParaRPr lang="en-US" altLang="ko-KR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           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아시아 </a:t>
            </a:r>
            <a:r>
              <a:rPr lang="ko-KR" altLang="en-US" sz="2400" dirty="0" err="1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푸드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레스토랑</a:t>
            </a:r>
          </a:p>
        </p:txBody>
      </p:sp>
    </p:spTree>
    <p:extLst>
      <p:ext uri="{BB962C8B-B14F-4D97-AF65-F5344CB8AC3E}">
        <p14:creationId xmlns:p14="http://schemas.microsoft.com/office/powerpoint/2010/main" val="2632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85212" r="49086" b="1103"/>
          <a:stretch/>
        </p:blipFill>
        <p:spPr bwMode="auto">
          <a:xfrm flipH="1">
            <a:off x="601452" y="3086100"/>
            <a:ext cx="2662448" cy="7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20089" r="50852" b="67328"/>
          <a:stretch/>
        </p:blipFill>
        <p:spPr bwMode="auto">
          <a:xfrm flipH="1">
            <a:off x="558800" y="3594100"/>
            <a:ext cx="24892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33612" y="3117000"/>
            <a:ext cx="153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분석</a:t>
            </a:r>
            <a:endParaRPr lang="en-US" altLang="ko-KR" sz="3200" dirty="0">
              <a:solidFill>
                <a:schemeClr val="accent3">
                  <a:lumMod val="50000"/>
                  <a:alpha val="32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 rot="175550">
            <a:off x="913463" y="3657723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Q</a:t>
            </a:r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&amp;</a:t>
            </a:r>
            <a:r>
              <a:rPr lang="ko-KR" altLang="en-US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3200" dirty="0">
                <a:solidFill>
                  <a:schemeClr val="accent3">
                    <a:lumMod val="50000"/>
                    <a:alpha val="32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A</a:t>
            </a:r>
          </a:p>
        </p:txBody>
      </p:sp>
      <p:pic>
        <p:nvPicPr>
          <p:cNvPr id="13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t="17808" r="48128" b="63752"/>
          <a:stretch/>
        </p:blipFill>
        <p:spPr bwMode="auto">
          <a:xfrm flipH="1">
            <a:off x="381000" y="1791102"/>
            <a:ext cx="2874064" cy="106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159299">
            <a:off x="663145" y="2006722"/>
            <a:ext cx="1625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  <a:alpha val="33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팀원 소개</a:t>
            </a:r>
            <a:r>
              <a:rPr lang="en-US" altLang="ko-KR" sz="3200" dirty="0">
                <a:solidFill>
                  <a:schemeClr val="accent3">
                    <a:lumMod val="50000"/>
                    <a:alpha val="33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</a:p>
        </p:txBody>
      </p:sp>
      <p:pic>
        <p:nvPicPr>
          <p:cNvPr id="2" name="Picture 2" descr="http://www.dogbeachdesign.com/images/sketchboo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491" y="276097"/>
            <a:ext cx="9032492" cy="61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postfiles7.naver.net/20130406_198/momsblog79_1365249443591qF7Gz_PNG/postit.png?type=w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4" t="3313" r="50852" b="83442"/>
          <a:stretch/>
        </p:blipFill>
        <p:spPr bwMode="auto">
          <a:xfrm flipH="1">
            <a:off x="596900" y="2476500"/>
            <a:ext cx="2095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95512" y="2596300"/>
            <a:ext cx="1584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>
                <a:solidFill>
                  <a:schemeClr val="accent3">
                    <a:lumMod val="50000"/>
                  </a:schemeClr>
                </a:solidFill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사례 개요</a:t>
            </a:r>
            <a:endParaRPr lang="en-US" altLang="ko-KR" sz="3200" dirty="0">
              <a:solidFill>
                <a:schemeClr val="accent3">
                  <a:lumMod val="50000"/>
                </a:schemeClr>
              </a:solidFill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cxnSp>
        <p:nvCxnSpPr>
          <p:cNvPr id="74" name="직선 연결선 73"/>
          <p:cNvCxnSpPr/>
          <p:nvPr/>
        </p:nvCxnSpPr>
        <p:spPr>
          <a:xfrm flipV="1">
            <a:off x="10147300" y="1000125"/>
            <a:ext cx="34925" cy="104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/>
          <p:cNvCxnSpPr/>
          <p:nvPr/>
        </p:nvCxnSpPr>
        <p:spPr>
          <a:xfrm flipV="1">
            <a:off x="10299700" y="1181100"/>
            <a:ext cx="106363" cy="76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/>
          <p:cNvCxnSpPr/>
          <p:nvPr/>
        </p:nvCxnSpPr>
        <p:spPr>
          <a:xfrm>
            <a:off x="10328275" y="1343027"/>
            <a:ext cx="163513" cy="14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/>
          <p:cNvCxnSpPr/>
          <p:nvPr/>
        </p:nvCxnSpPr>
        <p:spPr>
          <a:xfrm flipV="1">
            <a:off x="10228263" y="1033463"/>
            <a:ext cx="87313" cy="133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9E1971-577B-4C40-953A-1358170887DC}"/>
              </a:ext>
            </a:extLst>
          </p:cNvPr>
          <p:cNvSpPr txBox="1"/>
          <p:nvPr/>
        </p:nvSpPr>
        <p:spPr>
          <a:xfrm>
            <a:off x="8153640" y="4850847"/>
            <a:ext cx="2011122" cy="49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26FAD4-AF98-416C-8112-F19370A442CD}"/>
              </a:ext>
            </a:extLst>
          </p:cNvPr>
          <p:cNvSpPr txBox="1"/>
          <p:nvPr/>
        </p:nvSpPr>
        <p:spPr>
          <a:xfrm>
            <a:off x="2728985" y="1219200"/>
            <a:ext cx="4453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FE80AD-1388-401B-9646-4194584D1645}"/>
              </a:ext>
            </a:extLst>
          </p:cNvPr>
          <p:cNvSpPr txBox="1"/>
          <p:nvPr/>
        </p:nvSpPr>
        <p:spPr>
          <a:xfrm>
            <a:off x="2443106" y="932624"/>
            <a:ext cx="4832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추진배경 및 주요목표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C6475A-43B5-4E7F-8885-E07C73427B81}"/>
              </a:ext>
            </a:extLst>
          </p:cNvPr>
          <p:cNvSpPr txBox="1"/>
          <p:nvPr/>
        </p:nvSpPr>
        <p:spPr>
          <a:xfrm>
            <a:off x="2176462" y="4557811"/>
            <a:ext cx="8229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정통 </a:t>
            </a:r>
            <a:r>
              <a:rPr lang="ko-KR" altLang="en-US" sz="2400" dirty="0" err="1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프렌치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(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프랑스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)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스타일의 프리미엄 베이커리 ‘ </a:t>
            </a:r>
            <a:r>
              <a:rPr lang="ko-KR" altLang="en-US" sz="2400" dirty="0" err="1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파리크라상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’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, </a:t>
            </a:r>
          </a:p>
          <a:p>
            <a:pPr fontAlgn="base"/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프랜차이즈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브랜드인 ‘ 파리바게트’ 를  통해 장애인 자립의 기반을</a:t>
            </a:r>
            <a:endParaRPr lang="en-US" altLang="ko-KR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  <a:p>
            <a:pPr fontAlgn="base"/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만들며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이들이 제과 제빵인으로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 </a:t>
            </a:r>
            <a:r>
              <a:rPr lang="ko-KR" altLang="en-US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성장할 수 있도록 돕고 있다</a:t>
            </a:r>
            <a:r>
              <a:rPr lang="en-US" altLang="ko-KR" sz="2400" dirty="0">
                <a:latin typeface="210 우산속그녀 R" panose="02020603020101020101" pitchFamily="18" charset="-127"/>
                <a:ea typeface="210 우산속그녀 R" panose="02020603020101020101" pitchFamily="18" charset="-127"/>
              </a:rPr>
              <a:t>.</a:t>
            </a:r>
            <a:endParaRPr lang="ko-KR" altLang="en-US" sz="2400" dirty="0">
              <a:latin typeface="210 우산속그녀 R" panose="02020603020101020101" pitchFamily="18" charset="-127"/>
              <a:ea typeface="210 우산속그녀 R" panose="02020603020101020101" pitchFamily="18" charset="-127"/>
            </a:endParaRPr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id="{9845496B-9934-4CCC-B5F9-7473A30D49A8}"/>
              </a:ext>
            </a:extLst>
          </p:cNvPr>
          <p:cNvSpPr/>
          <p:nvPr/>
        </p:nvSpPr>
        <p:spPr>
          <a:xfrm>
            <a:off x="2533081" y="1791101"/>
            <a:ext cx="3864157" cy="24520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B5C93B1-DEE1-4B7C-BA85-13BFFA220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6937" y="1828342"/>
            <a:ext cx="3513916" cy="240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9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24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539</Words>
  <Application>Microsoft Office PowerPoint</Application>
  <PresentationFormat>와이드스크린</PresentationFormat>
  <Paragraphs>154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3" baseType="lpstr">
      <vt:lpstr>Arial</vt:lpstr>
      <vt:lpstr>맑은 고딕</vt:lpstr>
      <vt:lpstr>210 우산속그녀 R</vt:lpstr>
      <vt:lpstr>Wingdings</vt:lpstr>
      <vt:lpstr>맑은 고딕</vt:lpstr>
      <vt:lpstr>210 옴니고딕 030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징징이의 블로그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산뜻한 PPT</dc:title>
  <dc:creator>LeeJungWoon</dc:creator>
  <cp:lastModifiedBy>LOVELY</cp:lastModifiedBy>
  <cp:revision>103</cp:revision>
  <dcterms:created xsi:type="dcterms:W3CDTF">2016-06-14T05:00:19Z</dcterms:created>
  <dcterms:modified xsi:type="dcterms:W3CDTF">2017-06-07T04:15:14Z</dcterms:modified>
</cp:coreProperties>
</file>