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4"/>
  </p:notesMasterIdLst>
  <p:sldIdLst>
    <p:sldId id="275" r:id="rId2"/>
    <p:sldId id="257" r:id="rId3"/>
    <p:sldId id="258" r:id="rId4"/>
    <p:sldId id="259" r:id="rId5"/>
    <p:sldId id="284" r:id="rId6"/>
    <p:sldId id="278" r:id="rId7"/>
    <p:sldId id="285" r:id="rId8"/>
    <p:sldId id="286" r:id="rId9"/>
    <p:sldId id="279" r:id="rId10"/>
    <p:sldId id="287" r:id="rId11"/>
    <p:sldId id="280" r:id="rId12"/>
    <p:sldId id="288" r:id="rId13"/>
    <p:sldId id="281" r:id="rId14"/>
    <p:sldId id="289" r:id="rId15"/>
    <p:sldId id="260" r:id="rId16"/>
    <p:sldId id="290" r:id="rId17"/>
    <p:sldId id="261" r:id="rId18"/>
    <p:sldId id="283" r:id="rId19"/>
    <p:sldId id="277" r:id="rId20"/>
    <p:sldId id="262" r:id="rId21"/>
    <p:sldId id="291" r:id="rId22"/>
    <p:sldId id="263" r:id="rId23"/>
    <p:sldId id="264" r:id="rId24"/>
    <p:sldId id="265" r:id="rId25"/>
    <p:sldId id="292" r:id="rId26"/>
    <p:sldId id="293" r:id="rId27"/>
    <p:sldId id="266" r:id="rId28"/>
    <p:sldId id="267" r:id="rId29"/>
    <p:sldId id="268" r:id="rId30"/>
    <p:sldId id="269" r:id="rId31"/>
    <p:sldId id="270" r:id="rId32"/>
    <p:sldId id="276" r:id="rId33"/>
  </p:sldIdLst>
  <p:sldSz cx="12190413" cy="6859588"/>
  <p:notesSz cx="6858000" cy="9144000"/>
  <p:embeddedFontLst>
    <p:embeddedFont>
      <p:font typeface="맑은 고딕" pitchFamily="50" charset="-127"/>
      <p:regular r:id="rId35"/>
      <p:bold r:id="rId36"/>
    </p:embeddedFont>
    <p:embeddedFont>
      <p:font typeface="HY동녘M" pitchFamily="18" charset="-127"/>
      <p:regular r:id="rId37"/>
    </p:embeddedFont>
    <p:embeddedFont>
      <p:font typeface="DX경필명조B" pitchFamily="2" charset="-127"/>
      <p:regular r:id="rId38"/>
    </p:embeddedFont>
    <p:embeddedFont>
      <p:font typeface="DX신문명조_TT" pitchFamily="18" charset="-127"/>
      <p:regular r:id="rId39"/>
    </p:embeddedFont>
    <p:embeddedFont>
      <p:font typeface="KoPub돋움체 Light" pitchFamily="18" charset="-127"/>
      <p:regular r:id="rId40"/>
    </p:embeddedFont>
  </p:embeddedFontLst>
  <p:defaultTextStyle>
    <a:defPPr>
      <a:defRPr lang="ko-KR"/>
    </a:defPPr>
    <a:lvl1pPr marL="0" algn="l" defTabSz="1114562" rtl="0" eaLnBrk="1" latinLnBrk="1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7281" algn="l" defTabSz="1114562" rtl="0" eaLnBrk="1" latinLnBrk="1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14562" algn="l" defTabSz="1114562" rtl="0" eaLnBrk="1" latinLnBrk="1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71843" algn="l" defTabSz="1114562" rtl="0" eaLnBrk="1" latinLnBrk="1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29124" algn="l" defTabSz="1114562" rtl="0" eaLnBrk="1" latinLnBrk="1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86405" algn="l" defTabSz="1114562" rtl="0" eaLnBrk="1" latinLnBrk="1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43686" algn="l" defTabSz="1114562" rtl="0" eaLnBrk="1" latinLnBrk="1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00968" algn="l" defTabSz="1114562" rtl="0" eaLnBrk="1" latinLnBrk="1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58249" algn="l" defTabSz="1114562" rtl="0" eaLnBrk="1" latinLnBrk="1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2509" autoAdjust="0"/>
  </p:normalViewPr>
  <p:slideViewPr>
    <p:cSldViewPr>
      <p:cViewPr>
        <p:scale>
          <a:sx n="100" d="100"/>
          <a:sy n="100" d="100"/>
        </p:scale>
        <p:origin x="-954" y="-198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7-06-05T19:04:44.2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11468 3511,'0'0,"17"0,36 0,-35 0,17 0,1 0,-1 0,0 0,-35 0,35 0,-17 0,0 0,-1 0,-17 0,36 0,-19 0,1 0,0 0,-18 0,17 0,1 0,-1 0,-17 0,18 0,0 0,-18 0,17 0,-17 0,18 0,-18 0,35 0,1 0,-19 0,1 0,35 0,-53 0,35 18,-17-18,-18 0,17 0,1 0,-18 0,18 0,-18 0,35 0,-17 0,-18 0,17 0,1 0,-18 0,18 0,-18 17,17-17,1 0,-18 0,17 0,-17 0,36 0,-36 0,17 0,-17 0,18 0,0 18,-1-18,-17 0,18 0,0 0,-1 0,-17 0,18 0,-18 0,18 0,-1 0,-17 0,18 0,-18 0,17 18,1-18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7-06-05T19:04:44.2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11468 3511,'0'0,"17"0,36 0,-35 0,17 0,1 0,-1 0,0 0,-35 0,35 0,-17 0,0 0,-1 0,-17 0,36 0,-19 0,1 0,0 0,-18 0,17 0,1 0,-1 0,-17 0,18 0,0 0,-18 0,17 0,-17 0,18 0,-18 0,35 0,1 0,-19 0,1 0,35 0,-53 0,35 18,-17-18,-18 0,17 0,1 0,-18 0,18 0,-18 0,35 0,-17 0,-18 0,17 0,1 0,-18 0,18 0,-18 17,17-17,1 0,-18 0,17 0,-17 0,36 0,-36 0,17 0,-17 0,18 0,0 18,-1-18,-17 0,18 0,0 0,-1 0,-17 0,18 0,-18 0,18 0,-1 0,-17 0,18 0,-18 0,17 18,1-18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9EAF384B-6C39-42F3-9252-0126AD0866B7}" type="datetime1">
              <a:rPr lang="ko-KR" altLang="en-US"/>
              <a:pPr lvl="0">
                <a:defRPr lang="ko-KR" altLang="en-US"/>
              </a:pPr>
              <a:t>2017-06-06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D5C71B8A-6675-4429-91E5-676C663E0783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499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114562" rtl="0" eaLnBrk="1" latinLnBrk="1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57281" algn="l" defTabSz="1114562" rtl="0" eaLnBrk="1" latinLnBrk="1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14562" algn="l" defTabSz="1114562" rtl="0" eaLnBrk="1" latinLnBrk="1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71843" algn="l" defTabSz="1114562" rtl="0" eaLnBrk="1" latinLnBrk="1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29124" algn="l" defTabSz="1114562" rtl="0" eaLnBrk="1" latinLnBrk="1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786405" algn="l" defTabSz="1114562" rtl="0" eaLnBrk="1" latinLnBrk="1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43686" algn="l" defTabSz="1114562" rtl="0" eaLnBrk="1" latinLnBrk="1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00968" algn="l" defTabSz="1114562" rtl="0" eaLnBrk="1" latinLnBrk="1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58249" algn="l" defTabSz="1114562" rtl="0" eaLnBrk="1" latinLnBrk="1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D5C71B8A-6675-4429-91E5-676C663E0783}" type="slidenum">
              <a:rPr lang="ko-KR" altLang="en-US" smtClean="0"/>
              <a:pPr lvl="0">
                <a:defRPr lang="ko-KR" altLang="en-US"/>
              </a:pPr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3388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D5C71B8A-6675-4429-91E5-676C663E0783}" type="slidenum">
              <a:rPr lang="ko-KR" altLang="en-US" smtClean="0"/>
              <a:pPr lvl="0">
                <a:defRPr lang="ko-KR" altLang="en-US"/>
              </a:pPr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6032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D5C71B8A-6675-4429-91E5-676C663E0783}" type="slidenum">
              <a:rPr lang="ko-KR" altLang="en-US" smtClean="0"/>
              <a:pPr lvl="0">
                <a:defRPr lang="ko-KR" altLang="en-US"/>
              </a:pPr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6032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D5C71B8A-6675-4429-91E5-676C663E0783}" type="slidenum">
              <a:rPr lang="ko-KR" altLang="en-US" smtClean="0"/>
              <a:pPr lvl="0">
                <a:defRPr lang="ko-KR" altLang="en-US"/>
              </a:pPr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6032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282" y="2130919"/>
            <a:ext cx="10361851" cy="1470366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7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14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71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29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8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43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00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58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156F90B0-38AB-49C8-825F-C59C73BDDE8E}" type="datetime1">
              <a:rPr lang="ko-KR" altLang="en-US"/>
              <a:pPr lvl="0">
                <a:defRPr lang="ko-KR" altLang="en-US"/>
              </a:pPr>
              <a:t>2017-06-06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7CD87B38-EDB5-405D-8FCE-E6E36EF0BA96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본문" type="vertTx" preserve="1">
  <p:cSld name="제목 및 세로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156F90B0-38AB-49C8-825F-C59C73BDDE8E}" type="datetime1">
              <a:rPr lang="ko-KR" altLang="en-US"/>
              <a:pPr lvl="0">
                <a:defRPr lang="ko-KR" altLang="en-US"/>
              </a:pPr>
              <a:t>2017-06-06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7CD87B38-EDB5-405D-8FCE-E6E36EF0BA96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8050" y="274703"/>
            <a:ext cx="2742843" cy="5852880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522" y="274703"/>
            <a:ext cx="8025355" cy="5852880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156F90B0-38AB-49C8-825F-C59C73BDDE8E}" type="datetime1">
              <a:rPr lang="ko-KR" altLang="en-US"/>
              <a:pPr lvl="0">
                <a:defRPr lang="ko-KR" altLang="en-US"/>
              </a:pPr>
              <a:t>2017-06-06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7CD87B38-EDB5-405D-8FCE-E6E36EF0BA96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90B0-38AB-49C8-825F-C59C73BDDE8E}" type="datetimeFigureOut">
              <a:rPr lang="ko-KR" altLang="en-US" smtClean="0"/>
              <a:t>2017-06-06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7B38-EDB5-405D-8FCE-E6E36EF0BA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4117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2960" y="4407921"/>
            <a:ext cx="10361851" cy="1362390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2960" y="2907388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728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145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6718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2912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864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436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009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582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156F90B0-38AB-49C8-825F-C59C73BDDE8E}" type="datetime1">
              <a:rPr lang="ko-KR" altLang="en-US"/>
              <a:pPr lvl="0">
                <a:defRPr lang="ko-KR" altLang="en-US"/>
              </a:pPr>
              <a:t>2017-06-06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7CD87B38-EDB5-405D-8FCE-E6E36EF0BA96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2개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522" y="1600571"/>
            <a:ext cx="5384099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6794" y="1600571"/>
            <a:ext cx="5384099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156F90B0-38AB-49C8-825F-C59C73BDDE8E}" type="datetime1">
              <a:rPr lang="ko-KR" altLang="en-US"/>
              <a:pPr lvl="0">
                <a:defRPr lang="ko-KR" altLang="en-US"/>
              </a:pPr>
              <a:t>2017-06-06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7CD87B38-EDB5-405D-8FCE-E6E36EF0BA96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7281" indent="0">
              <a:buNone/>
              <a:defRPr sz="2400" b="1"/>
            </a:lvl2pPr>
            <a:lvl3pPr marL="1114562" indent="0">
              <a:buNone/>
              <a:defRPr sz="2200" b="1"/>
            </a:lvl3pPr>
            <a:lvl4pPr marL="1671843" indent="0">
              <a:buNone/>
              <a:defRPr sz="2000" b="1"/>
            </a:lvl4pPr>
            <a:lvl5pPr marL="2229124" indent="0">
              <a:buNone/>
              <a:defRPr sz="2000" b="1"/>
            </a:lvl5pPr>
            <a:lvl6pPr marL="2786405" indent="0">
              <a:buNone/>
              <a:defRPr sz="2000" b="1"/>
            </a:lvl6pPr>
            <a:lvl7pPr marL="3343686" indent="0">
              <a:buNone/>
              <a:defRPr sz="2000" b="1"/>
            </a:lvl7pPr>
            <a:lvl8pPr marL="3900968" indent="0">
              <a:buNone/>
              <a:defRPr sz="2000" b="1"/>
            </a:lvl8pPr>
            <a:lvl9pPr marL="4458249" indent="0">
              <a:buNone/>
              <a:defRPr sz="2000" b="1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7281" indent="0">
              <a:buNone/>
              <a:defRPr sz="2400" b="1"/>
            </a:lvl2pPr>
            <a:lvl3pPr marL="1114562" indent="0">
              <a:buNone/>
              <a:defRPr sz="2200" b="1"/>
            </a:lvl3pPr>
            <a:lvl4pPr marL="1671843" indent="0">
              <a:buNone/>
              <a:defRPr sz="2000" b="1"/>
            </a:lvl4pPr>
            <a:lvl5pPr marL="2229124" indent="0">
              <a:buNone/>
              <a:defRPr sz="2000" b="1"/>
            </a:lvl5pPr>
            <a:lvl6pPr marL="2786405" indent="0">
              <a:buNone/>
              <a:defRPr sz="2000" b="1"/>
            </a:lvl6pPr>
            <a:lvl7pPr marL="3343686" indent="0">
              <a:buNone/>
              <a:defRPr sz="2000" b="1"/>
            </a:lvl7pPr>
            <a:lvl8pPr marL="3900968" indent="0">
              <a:buNone/>
              <a:defRPr sz="2000" b="1"/>
            </a:lvl8pPr>
            <a:lvl9pPr marL="4458249" indent="0">
              <a:buNone/>
              <a:defRPr sz="2000" b="1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156F90B0-38AB-49C8-825F-C59C73BDDE8E}" type="datetime1">
              <a:rPr lang="ko-KR" altLang="en-US"/>
              <a:pPr lvl="0">
                <a:defRPr lang="ko-KR" altLang="en-US"/>
              </a:pPr>
              <a:t>2017-06-06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7CD87B38-EDB5-405D-8FCE-E6E36EF0BA96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156F90B0-38AB-49C8-825F-C59C73BDDE8E}" type="datetime1">
              <a:rPr lang="ko-KR" altLang="en-US"/>
              <a:pPr lvl="0">
                <a:defRPr lang="ko-KR" altLang="en-US"/>
              </a:pPr>
              <a:t>2017-06-06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7CD87B38-EDB5-405D-8FCE-E6E36EF0BA96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90B0-38AB-49C8-825F-C59C73BDDE8E}" type="datetimeFigureOut">
              <a:rPr lang="ko-KR" altLang="en-US" smtClean="0"/>
              <a:t>2017-06-06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7B38-EDB5-405D-8FCE-E6E36EF0BA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132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및 설명" type="objTx" preserve="1">
  <p:cSld name="내용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114" y="273114"/>
            <a:ext cx="6814779" cy="5854469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50"/>
          </a:xfrm>
        </p:spPr>
        <p:txBody>
          <a:bodyPr/>
          <a:lstStyle>
            <a:lvl1pPr marL="0" indent="0">
              <a:buNone/>
              <a:defRPr sz="1700"/>
            </a:lvl1pPr>
            <a:lvl2pPr marL="557281" indent="0">
              <a:buNone/>
              <a:defRPr sz="1500"/>
            </a:lvl2pPr>
            <a:lvl3pPr marL="1114562" indent="0">
              <a:buNone/>
              <a:defRPr sz="1200"/>
            </a:lvl3pPr>
            <a:lvl4pPr marL="1671843" indent="0">
              <a:buNone/>
              <a:defRPr sz="1100"/>
            </a:lvl4pPr>
            <a:lvl5pPr marL="2229124" indent="0">
              <a:buNone/>
              <a:defRPr sz="1100"/>
            </a:lvl5pPr>
            <a:lvl6pPr marL="2786405" indent="0">
              <a:buNone/>
              <a:defRPr sz="1100"/>
            </a:lvl6pPr>
            <a:lvl7pPr marL="3343686" indent="0">
              <a:buNone/>
              <a:defRPr sz="1100"/>
            </a:lvl7pPr>
            <a:lvl8pPr marL="3900968" indent="0">
              <a:buNone/>
              <a:defRPr sz="1100"/>
            </a:lvl8pPr>
            <a:lvl9pPr marL="4458249" indent="0">
              <a:buNone/>
              <a:defRPr sz="11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156F90B0-38AB-49C8-825F-C59C73BDDE8E}" type="datetime1">
              <a:rPr lang="ko-KR" altLang="en-US"/>
              <a:pPr lvl="0">
                <a:defRPr lang="ko-KR" altLang="en-US"/>
              </a:pPr>
              <a:t>2017-06-06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7CD87B38-EDB5-405D-8FCE-E6E36EF0BA96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4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900"/>
            </a:lvl1pPr>
            <a:lvl2pPr marL="557281" indent="0">
              <a:buNone/>
              <a:defRPr sz="3400"/>
            </a:lvl2pPr>
            <a:lvl3pPr marL="1114562" indent="0">
              <a:buNone/>
              <a:defRPr sz="2900"/>
            </a:lvl3pPr>
            <a:lvl4pPr marL="1671843" indent="0">
              <a:buNone/>
              <a:defRPr sz="2400"/>
            </a:lvl4pPr>
            <a:lvl5pPr marL="2229124" indent="0">
              <a:buNone/>
              <a:defRPr sz="2400"/>
            </a:lvl5pPr>
            <a:lvl6pPr marL="2786405" indent="0">
              <a:buNone/>
              <a:defRPr sz="2400"/>
            </a:lvl6pPr>
            <a:lvl7pPr marL="3343686" indent="0">
              <a:buNone/>
              <a:defRPr sz="2400"/>
            </a:lvl7pPr>
            <a:lvl8pPr marL="3900968" indent="0">
              <a:buNone/>
              <a:defRPr sz="2400"/>
            </a:lvl8pPr>
            <a:lvl9pPr marL="4458249" indent="0">
              <a:buNone/>
              <a:defRPr sz="2400"/>
            </a:lvl9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406" y="5368582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57281" indent="0">
              <a:buNone/>
              <a:defRPr sz="1500"/>
            </a:lvl2pPr>
            <a:lvl3pPr marL="1114562" indent="0">
              <a:buNone/>
              <a:defRPr sz="1200"/>
            </a:lvl3pPr>
            <a:lvl4pPr marL="1671843" indent="0">
              <a:buNone/>
              <a:defRPr sz="1100"/>
            </a:lvl4pPr>
            <a:lvl5pPr marL="2229124" indent="0">
              <a:buNone/>
              <a:defRPr sz="1100"/>
            </a:lvl5pPr>
            <a:lvl6pPr marL="2786405" indent="0">
              <a:buNone/>
              <a:defRPr sz="1100"/>
            </a:lvl6pPr>
            <a:lvl7pPr marL="3343686" indent="0">
              <a:buNone/>
              <a:defRPr sz="1100"/>
            </a:lvl7pPr>
            <a:lvl8pPr marL="3900968" indent="0">
              <a:buNone/>
              <a:defRPr sz="1100"/>
            </a:lvl8pPr>
            <a:lvl9pPr marL="4458249" indent="0">
              <a:buNone/>
              <a:defRPr sz="11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156F90B0-38AB-49C8-825F-C59C73BDDE8E}" type="datetime1">
              <a:rPr lang="ko-KR" altLang="en-US"/>
              <a:pPr lvl="0">
                <a:defRPr lang="ko-KR" altLang="en-US"/>
              </a:pPr>
              <a:t>2017-06-06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7CD87B38-EDB5-405D-8FCE-E6E36EF0BA96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11456" tIns="55728" rIns="111456" bIns="5572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11456" tIns="55728" rIns="111456" bIns="5572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21" y="6357823"/>
            <a:ext cx="2844430" cy="365210"/>
          </a:xfrm>
          <a:prstGeom prst="rect">
            <a:avLst/>
          </a:prstGeom>
        </p:spPr>
        <p:txBody>
          <a:bodyPr vert="horz" lIns="111456" tIns="55728" rIns="111456" bIns="5572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F90B0-38AB-49C8-825F-C59C73BDDE8E}" type="datetimeFigureOut">
              <a:rPr lang="ko-KR" altLang="en-US" smtClean="0"/>
              <a:t>2017-06-06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059" y="6357823"/>
            <a:ext cx="3860297" cy="365210"/>
          </a:xfrm>
          <a:prstGeom prst="rect">
            <a:avLst/>
          </a:prstGeom>
        </p:spPr>
        <p:txBody>
          <a:bodyPr vert="horz" lIns="111456" tIns="55728" rIns="111456" bIns="5572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6463" y="6357823"/>
            <a:ext cx="2844430" cy="365210"/>
          </a:xfrm>
          <a:prstGeom prst="rect">
            <a:avLst/>
          </a:prstGeom>
        </p:spPr>
        <p:txBody>
          <a:bodyPr vert="horz" lIns="111456" tIns="55728" rIns="111456" bIns="5572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87B38-EDB5-405D-8FCE-E6E36EF0BA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738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14562" rtl="0" eaLnBrk="1" latinLnBrk="1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7961" indent="-417961" algn="l" defTabSz="1114562" rtl="0" eaLnBrk="1" latinLnBrk="1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05582" indent="-348301" algn="l" defTabSz="1114562" rtl="0" eaLnBrk="1" latinLnBrk="1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93203" indent="-278641" algn="l" defTabSz="1114562" rtl="0" eaLnBrk="1" latinLnBrk="1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84" indent="-278641" algn="l" defTabSz="1114562" rtl="0" eaLnBrk="1" latinLnBrk="1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507765" indent="-278641" algn="l" defTabSz="1114562" rtl="0" eaLnBrk="1" latinLnBrk="1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5046" indent="-278641" algn="l" defTabSz="111456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2327" indent="-278641" algn="l" defTabSz="111456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9608" indent="-278641" algn="l" defTabSz="111456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36889" indent="-278641" algn="l" defTabSz="111456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11456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81" algn="l" defTabSz="111456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14562" algn="l" defTabSz="111456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71843" algn="l" defTabSz="111456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29124" algn="l" defTabSz="111456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86405" algn="l" defTabSz="111456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686" algn="l" defTabSz="111456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00968" algn="l" defTabSz="111456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58249" algn="l" defTabSz="111456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8.emf"/><Relationship Id="rId4" Type="http://schemas.openxmlformats.org/officeDocument/2006/relationships/customXml" Target="../ink/ink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8.emf"/><Relationship Id="rId5" Type="http://schemas.openxmlformats.org/officeDocument/2006/relationships/customXml" Target="../ink/ink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65"/>
            <a:ext cx="12211776" cy="686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싱가포르, 아시아, 여행, 도시의, 구조, 아름 다운, 건물, 마천루, 긴 노출, 도시, 디자인"/>
          <p:cNvSpPr>
            <a:spLocks noChangeAspect="1" noChangeArrowheads="1"/>
          </p:cNvSpPr>
          <p:nvPr/>
        </p:nvSpPr>
        <p:spPr bwMode="auto">
          <a:xfrm>
            <a:off x="224339" y="-144495"/>
            <a:ext cx="406347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11456" tIns="55728" rIns="111456" bIns="55728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직각 삼각형 3"/>
          <p:cNvSpPr/>
          <p:nvPr/>
        </p:nvSpPr>
        <p:spPr>
          <a:xfrm>
            <a:off x="-21363" y="1934197"/>
            <a:ext cx="7844536" cy="5621895"/>
          </a:xfrm>
          <a:prstGeom prst="rtTriangle">
            <a:avLst/>
          </a:prstGeom>
          <a:solidFill>
            <a:srgbClr val="44C893">
              <a:alpha val="40000"/>
            </a:srgbClr>
          </a:solidFill>
          <a:ln>
            <a:noFill/>
          </a:ln>
          <a:effectLst>
            <a:outerShdw blurRad="1270000" dist="50800" dir="5400000"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순서도: 판단 4"/>
          <p:cNvSpPr/>
          <p:nvPr/>
        </p:nvSpPr>
        <p:spPr>
          <a:xfrm>
            <a:off x="3608373" y="3789918"/>
            <a:ext cx="8910071" cy="6545002"/>
          </a:xfrm>
          <a:prstGeom prst="flowChartDecisi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r>
              <a:rPr lang="en-US" altLang="ko-KR" sz="1200" dirty="0"/>
              <a:t>           </a:t>
            </a:r>
          </a:p>
          <a:p>
            <a:r>
              <a:rPr lang="en-US" altLang="ko-KR" sz="1200" b="1" dirty="0"/>
              <a:t>         </a:t>
            </a:r>
          </a:p>
          <a:p>
            <a:r>
              <a:rPr lang="en-US" altLang="ko-KR" sz="1200" b="1" dirty="0"/>
              <a:t>                                          </a:t>
            </a:r>
          </a:p>
          <a:p>
            <a:endParaRPr lang="en-US" altLang="ko-KR" sz="1200" b="1" dirty="0"/>
          </a:p>
          <a:p>
            <a:r>
              <a:rPr lang="ko-KR" altLang="en-US" sz="1200" b="1" dirty="0"/>
              <a:t>                   </a:t>
            </a:r>
            <a:endParaRPr lang="en-US" altLang="ko-KR" dirty="0"/>
          </a:p>
          <a:p>
            <a:r>
              <a:rPr lang="ko-KR" altLang="en-US" sz="1200" b="1" dirty="0"/>
              <a:t>                                                                                        </a:t>
            </a:r>
            <a:endParaRPr lang="en-US" altLang="ko-KR" sz="1200" b="1" dirty="0"/>
          </a:p>
          <a:p>
            <a:r>
              <a:rPr lang="en-US" altLang="ko-KR" sz="1200" b="1" dirty="0"/>
              <a:t>                     </a:t>
            </a:r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endParaRPr lang="ko-KR" altLang="en-US" dirty="0"/>
          </a:p>
        </p:txBody>
      </p:sp>
      <p:sp>
        <p:nvSpPr>
          <p:cNvPr id="6" name="순서도: 판단 5"/>
          <p:cNvSpPr/>
          <p:nvPr/>
        </p:nvSpPr>
        <p:spPr>
          <a:xfrm>
            <a:off x="8063406" y="542478"/>
            <a:ext cx="8754964" cy="6494879"/>
          </a:xfrm>
          <a:prstGeom prst="flowChartDecisi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endParaRPr lang="en-US" altLang="ko-KR" sz="1200" b="1" dirty="0"/>
          </a:p>
        </p:txBody>
      </p:sp>
      <p:sp>
        <p:nvSpPr>
          <p:cNvPr id="11" name="직사각형 10"/>
          <p:cNvSpPr/>
          <p:nvPr/>
        </p:nvSpPr>
        <p:spPr>
          <a:xfrm>
            <a:off x="-21363" y="7941"/>
            <a:ext cx="12233140" cy="6851647"/>
          </a:xfrm>
          <a:prstGeom prst="rect">
            <a:avLst/>
          </a:prstGeom>
          <a:solidFill>
            <a:schemeClr val="tx1">
              <a:lumMod val="65000"/>
              <a:lumOff val="3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7281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4562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1843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29124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86405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43686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00968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58249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577"/>
          </a:p>
        </p:txBody>
      </p:sp>
      <p:sp>
        <p:nvSpPr>
          <p:cNvPr id="2" name="TextBox 1"/>
          <p:cNvSpPr txBox="1"/>
          <p:nvPr/>
        </p:nvSpPr>
        <p:spPr>
          <a:xfrm>
            <a:off x="8903518" y="595654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bg1"/>
                </a:solidFill>
                <a:latin typeface="DX경필명조B" pitchFamily="2" charset="-127"/>
                <a:ea typeface="DX경필명조B" pitchFamily="2" charset="-127"/>
              </a:rPr>
              <a:t>보호 및 지원 고용 </a:t>
            </a:r>
            <a:endParaRPr lang="en-US" altLang="ko-KR" sz="1200" dirty="0">
              <a:solidFill>
                <a:schemeClr val="bg1"/>
              </a:solidFill>
              <a:latin typeface="DX경필명조B" pitchFamily="2" charset="-127"/>
              <a:ea typeface="DX경필명조B" pitchFamily="2" charset="-127"/>
            </a:endParaRPr>
          </a:p>
          <a:p>
            <a:pPr algn="r"/>
            <a:r>
              <a:rPr lang="ko-KR" altLang="en-US" sz="1200" dirty="0">
                <a:solidFill>
                  <a:schemeClr val="bg1"/>
                </a:solidFill>
                <a:latin typeface="DX경필명조B" pitchFamily="2" charset="-127"/>
                <a:ea typeface="DX경필명조B" pitchFamily="2" charset="-127"/>
              </a:rPr>
              <a:t>사례 분석</a:t>
            </a:r>
            <a:endParaRPr lang="en-US" altLang="ko-KR" sz="1200" dirty="0">
              <a:solidFill>
                <a:schemeClr val="bg1"/>
              </a:solidFill>
              <a:latin typeface="DX경필명조B" pitchFamily="2" charset="-127"/>
              <a:ea typeface="DX경필명조B" pitchFamily="2" charset="-127"/>
            </a:endParaRPr>
          </a:p>
          <a:p>
            <a:pPr algn="r"/>
            <a:r>
              <a:rPr lang="en-US" altLang="ko-KR" sz="1200" dirty="0">
                <a:solidFill>
                  <a:schemeClr val="bg1"/>
                </a:solidFill>
                <a:latin typeface="DX경필명조B" pitchFamily="2" charset="-127"/>
                <a:ea typeface="DX경필명조B" pitchFamily="2" charset="-127"/>
              </a:rPr>
              <a:t>201628010 </a:t>
            </a:r>
            <a:r>
              <a:rPr lang="ko-KR" altLang="en-US" sz="1200" dirty="0">
                <a:solidFill>
                  <a:schemeClr val="bg1"/>
                </a:solidFill>
                <a:latin typeface="DX경필명조B" pitchFamily="2" charset="-127"/>
                <a:ea typeface="DX경필명조B" pitchFamily="2" charset="-127"/>
              </a:rPr>
              <a:t>문민희 </a:t>
            </a:r>
            <a:r>
              <a:rPr lang="en-US" altLang="ko-KR" sz="1200" dirty="0">
                <a:solidFill>
                  <a:schemeClr val="bg1"/>
                </a:solidFill>
                <a:latin typeface="DX경필명조B" pitchFamily="2" charset="-127"/>
                <a:ea typeface="DX경필명조B" pitchFamily="2" charset="-127"/>
              </a:rPr>
              <a:t>201628011 </a:t>
            </a:r>
            <a:r>
              <a:rPr lang="ko-KR" altLang="en-US" sz="1200" dirty="0">
                <a:solidFill>
                  <a:schemeClr val="bg1"/>
                </a:solidFill>
                <a:latin typeface="DX경필명조B" pitchFamily="2" charset="-127"/>
                <a:ea typeface="DX경필명조B" pitchFamily="2" charset="-127"/>
              </a:rPr>
              <a:t>정훈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71243" y="1556749"/>
            <a:ext cx="2616051" cy="2205425"/>
          </a:xfrm>
          <a:prstGeom prst="rect">
            <a:avLst/>
          </a:prstGeom>
          <a:noFill/>
        </p:spPr>
        <p:txBody>
          <a:bodyPr wrap="square" lIns="111456" tIns="55728" rIns="111456" bIns="55728" rtlCol="0" anchor="ctr" anchorCtr="0">
            <a:spAutoFit/>
          </a:bodyPr>
          <a:lstStyle/>
          <a:p>
            <a:r>
              <a:rPr lang="en-US" altLang="ko-KR" sz="3400" b="1" dirty="0">
                <a:solidFill>
                  <a:schemeClr val="bg1"/>
                </a:solidFill>
                <a:latin typeface="DX경필명조B" pitchFamily="2" charset="-127"/>
                <a:ea typeface="DX경필명조B" pitchFamily="2" charset="-127"/>
              </a:rPr>
              <a:t>HANWHA</a:t>
            </a:r>
          </a:p>
          <a:p>
            <a:r>
              <a:rPr lang="en-US" altLang="ko-KR" sz="3400" b="1" dirty="0">
                <a:solidFill>
                  <a:schemeClr val="bg1"/>
                </a:solidFill>
                <a:latin typeface="DX경필명조B" pitchFamily="2" charset="-127"/>
                <a:ea typeface="DX경필명조B" pitchFamily="2" charset="-127"/>
              </a:rPr>
              <a:t>HOTELS</a:t>
            </a:r>
          </a:p>
          <a:p>
            <a:r>
              <a:rPr lang="en-US" altLang="ko-KR" sz="3400" b="1" dirty="0">
                <a:solidFill>
                  <a:schemeClr val="bg1"/>
                </a:solidFill>
                <a:latin typeface="DX경필명조B" pitchFamily="2" charset="-127"/>
                <a:ea typeface="DX경필명조B" pitchFamily="2" charset="-127"/>
              </a:rPr>
              <a:t>AND</a:t>
            </a:r>
          </a:p>
          <a:p>
            <a:r>
              <a:rPr lang="en-US" altLang="ko-KR" sz="3400" b="1" dirty="0">
                <a:solidFill>
                  <a:schemeClr val="bg1"/>
                </a:solidFill>
                <a:latin typeface="DX경필명조B" pitchFamily="2" charset="-127"/>
                <a:ea typeface="DX경필명조B" pitchFamily="2" charset="-127"/>
              </a:rPr>
              <a:t>RESORTS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-1" b="-27022"/>
          <a:stretch/>
        </p:blipFill>
        <p:spPr bwMode="auto">
          <a:xfrm>
            <a:off x="10904220" y="259368"/>
            <a:ext cx="1095641" cy="50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90" y="259368"/>
            <a:ext cx="391723" cy="36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00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101479" y="548807"/>
            <a:ext cx="11073003" cy="6310781"/>
            <a:chOff x="-32020" y="-63051"/>
            <a:chExt cx="12291415" cy="7262604"/>
          </a:xfrm>
        </p:grpSpPr>
        <p:pic>
          <p:nvPicPr>
            <p:cNvPr id="30" name="그림 29" descr="화면 캡처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7" r="3305" b="52360"/>
            <a:stretch/>
          </p:blipFill>
          <p:spPr>
            <a:xfrm>
              <a:off x="-32020" y="-63051"/>
              <a:ext cx="11902285" cy="3505377"/>
            </a:xfrm>
            <a:prstGeom prst="rect">
              <a:avLst/>
            </a:prstGeom>
          </p:spPr>
        </p:pic>
        <p:pic>
          <p:nvPicPr>
            <p:cNvPr id="31" name="그림 30" descr="화면 캡처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" b="50000"/>
            <a:stretch/>
          </p:blipFill>
          <p:spPr>
            <a:xfrm>
              <a:off x="-32020" y="3367488"/>
              <a:ext cx="12291415" cy="3832065"/>
            </a:xfrm>
            <a:prstGeom prst="rect">
              <a:avLst/>
            </a:prstGeom>
          </p:spPr>
        </p:pic>
      </p:grpSp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911305" y="-857"/>
            <a:ext cx="2879645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latin typeface="DX신문명조_TT" pitchFamily="18" charset="-127"/>
              <a:ea typeface="DX신문명조_T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2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"/>
            <a:ext cx="12190413" cy="6860445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911305" y="-857"/>
            <a:ext cx="2879645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latin typeface="DX신문명조_TT" pitchFamily="18" charset="-127"/>
              <a:ea typeface="DX신문명조_T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703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911305" y="555653"/>
            <a:ext cx="11279108" cy="6303935"/>
            <a:chOff x="-1629443" y="370550"/>
            <a:chExt cx="12541510" cy="3670219"/>
          </a:xfrm>
        </p:grpSpPr>
        <p:pic>
          <p:nvPicPr>
            <p:cNvPr id="20" name="그림 19" descr="화면 캡처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9" b="92817"/>
            <a:stretch/>
          </p:blipFill>
          <p:spPr>
            <a:xfrm>
              <a:off x="-1627855" y="370550"/>
              <a:ext cx="12539922" cy="344523"/>
            </a:xfrm>
            <a:prstGeom prst="rect">
              <a:avLst/>
            </a:prstGeom>
          </p:spPr>
        </p:pic>
        <p:pic>
          <p:nvPicPr>
            <p:cNvPr id="24" name="그림 23" descr="화면 캡처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79"/>
            <a:stretch/>
          </p:blipFill>
          <p:spPr>
            <a:xfrm>
              <a:off x="-1629443" y="685800"/>
              <a:ext cx="12539922" cy="3354969"/>
            </a:xfrm>
            <a:prstGeom prst="rect">
              <a:avLst/>
            </a:prstGeom>
          </p:spPr>
        </p:pic>
      </p:grpSp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911305" y="-857"/>
            <a:ext cx="2879645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latin typeface="DX신문명조_TT" pitchFamily="18" charset="-127"/>
              <a:ea typeface="DX신문명조_T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509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5" y="1588"/>
            <a:ext cx="12202788" cy="6858000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911305" y="-857"/>
            <a:ext cx="2879645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latin typeface="DX신문명조_TT" pitchFamily="18" charset="-127"/>
              <a:ea typeface="DX신문명조_T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778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911305" y="542812"/>
            <a:ext cx="11279108" cy="6316776"/>
            <a:chOff x="-5741142" y="1058786"/>
            <a:chExt cx="12202788" cy="6275071"/>
          </a:xfrm>
        </p:grpSpPr>
        <p:pic>
          <p:nvPicPr>
            <p:cNvPr id="24" name="그림 23" descr="화면 캡처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819"/>
            <a:stretch/>
          </p:blipFill>
          <p:spPr>
            <a:xfrm>
              <a:off x="-5741142" y="1058786"/>
              <a:ext cx="12202788" cy="492453"/>
            </a:xfrm>
            <a:prstGeom prst="rect">
              <a:avLst/>
            </a:prstGeom>
          </p:spPr>
        </p:pic>
        <p:pic>
          <p:nvPicPr>
            <p:cNvPr id="31" name="그림 30" descr="화면 캡처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41142" y="1518919"/>
              <a:ext cx="12202788" cy="5814938"/>
            </a:xfrm>
            <a:prstGeom prst="rect">
              <a:avLst/>
            </a:prstGeom>
          </p:spPr>
        </p:pic>
      </p:grpSp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911305" y="-857"/>
            <a:ext cx="2879645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latin typeface="DX신문명조_TT" pitchFamily="18" charset="-127"/>
              <a:ea typeface="DX신문명조_T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2640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더 플라자 호텔 루비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97" y="1051225"/>
            <a:ext cx="5206814" cy="4977767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42" name="직사각형 41"/>
          <p:cNvSpPr/>
          <p:nvPr/>
        </p:nvSpPr>
        <p:spPr>
          <a:xfrm>
            <a:off x="3769272" y="-857"/>
            <a:ext cx="2867683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5771" y="-2182149"/>
            <a:ext cx="71287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왜 이익창출이 추진배경과 목표가 아니냐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당연히 회사는 이익을 창출하는 것이 본 목표지만</a:t>
            </a:r>
            <a:r>
              <a:rPr lang="en-US" altLang="ko-KR" dirty="0"/>
              <a:t>, </a:t>
            </a:r>
            <a:r>
              <a:rPr lang="ko-KR" altLang="en-US" dirty="0"/>
              <a:t>우리가 이 사례분석을 하는 이유는 장애인 고용을 포함해 얼마나 회사에서 장애인을 위해 고용을 했는가에 대한 사례를 분석하는 것이기 때문에</a:t>
            </a:r>
            <a:r>
              <a:rPr lang="en-US" altLang="ko-KR" dirty="0"/>
              <a:t>, </a:t>
            </a:r>
            <a:r>
              <a:rPr lang="ko-KR" altLang="en-US" dirty="0"/>
              <a:t>그 부분은 생략했다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0" name="TextBox 1"/>
          <p:cNvSpPr txBox="1"/>
          <p:nvPr/>
        </p:nvSpPr>
        <p:spPr>
          <a:xfrm>
            <a:off x="6636955" y="1060492"/>
            <a:ext cx="55047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81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562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1843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9124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86405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686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0968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8249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추진 배경 </a:t>
            </a: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그룹의 경영 철학인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‘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함께 더 멀리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’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를 실천하고자 장애인 일자리 창출에 힘을 쏟기 시작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 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 smtClean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특급 호텔 업계 최초로 한국장애인고용공단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,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서울시 등과 업무협약을 맺음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 smtClean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장애인 희망 프로젝트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‘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장애인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, </a:t>
            </a:r>
            <a:r>
              <a:rPr lang="ko-KR" altLang="en-US" dirty="0" err="1">
                <a:latin typeface="KoPub돋움체 Light" pitchFamily="18" charset="-127"/>
                <a:ea typeface="KoPub돋움체 Light" pitchFamily="18" charset="-127"/>
              </a:rPr>
              <a:t>호텔리어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 되다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’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를 실시해 더 발전하고자 함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419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35266" y="1053530"/>
            <a:ext cx="531120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주요 목표 </a:t>
            </a:r>
            <a:endParaRPr lang="en-US" altLang="ko-KR" dirty="0" smtClean="0">
              <a:latin typeface="KoPub돋움체 Light" pitchFamily="18" charset="-127"/>
              <a:ea typeface="KoPub돋움체 Light" pitchFamily="18" charset="-127"/>
            </a:endParaRPr>
          </a:p>
          <a:p>
            <a:endParaRPr lang="en-US" altLang="ko-KR" dirty="0" smtClean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 smtClean="0">
                <a:latin typeface="KoPub돋움체 Light" pitchFamily="18" charset="-127"/>
                <a:ea typeface="KoPub돋움체 Light" pitchFamily="18" charset="-127"/>
              </a:rPr>
              <a:t>장애인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직원의 활동을 적극적으로 알려 장애인과 비장애인 직원 간의 소통을 통해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‘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한화인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(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人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)’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으로 하나가 되고자 함</a:t>
            </a:r>
            <a:r>
              <a:rPr lang="en-US" altLang="ko-KR" dirty="0" smtClean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더불어 함께하는 사회를 만들기 위해 노력하는 모범 기업으로서 한 단계 거듭 나길 기대함</a:t>
            </a:r>
            <a:r>
              <a:rPr lang="en-US" altLang="ko-KR" dirty="0" smtClean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한국장애인고용공단과 지속적으로 협력해 장애인에게 더 나은 취업 환경을 제공하고자 함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  <a:endParaRPr lang="ko-KR" altLang="en-US" dirty="0"/>
          </a:p>
        </p:txBody>
      </p:sp>
      <p:pic>
        <p:nvPicPr>
          <p:cNvPr id="26" name="Picture 4" descr="더 플라자 호텔 루비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97" y="1051225"/>
            <a:ext cx="5206814" cy="4977767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42" name="직사각형 41"/>
          <p:cNvSpPr/>
          <p:nvPr/>
        </p:nvSpPr>
        <p:spPr>
          <a:xfrm>
            <a:off x="3769272" y="-857"/>
            <a:ext cx="2867683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5771" y="-2182149"/>
            <a:ext cx="71287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왜 이익창출이 추진배경과 목표가 아니냐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당연히 회사는 이익을 창출하는 것이 본 목표지만</a:t>
            </a:r>
            <a:r>
              <a:rPr lang="en-US" altLang="ko-KR" dirty="0"/>
              <a:t>, </a:t>
            </a:r>
            <a:r>
              <a:rPr lang="ko-KR" altLang="en-US" dirty="0"/>
              <a:t>우리가 이 사례분석을 하는 이유는 장애인 고용을 포함해 얼마나 회사에서 장애인을 위해 고용을 했는가에 대한 사례를 분석하는 것이기 때문에</a:t>
            </a:r>
            <a:r>
              <a:rPr lang="en-US" altLang="ko-KR" dirty="0"/>
              <a:t>, </a:t>
            </a:r>
            <a:r>
              <a:rPr lang="ko-KR" altLang="en-US" dirty="0"/>
              <a:t>그 부분은 생략했다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63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44" name="직사각형 43"/>
          <p:cNvSpPr/>
          <p:nvPr/>
        </p:nvSpPr>
        <p:spPr>
          <a:xfrm>
            <a:off x="6609664" y="-858"/>
            <a:ext cx="2867683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97" y="1063074"/>
            <a:ext cx="5188441" cy="4965918"/>
          </a:xfrm>
          <a:prstGeom prst="round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631125" y="-1267818"/>
            <a:ext cx="5969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회사에서 어떤 사업을 하는가</a:t>
            </a:r>
          </a:p>
          <a:p>
            <a:r>
              <a:rPr lang="en-US" altLang="ko-KR" dirty="0"/>
              <a:t>2. </a:t>
            </a:r>
            <a:r>
              <a:rPr lang="ko-KR" altLang="en-US" dirty="0"/>
              <a:t>장애인고용을 위해 어떤 일을 하는가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6599262" y="1069471"/>
            <a:ext cx="6300700" cy="4827758"/>
            <a:chOff x="6599262" y="1069471"/>
            <a:chExt cx="6300700" cy="4827758"/>
          </a:xfrm>
        </p:grpSpPr>
        <p:sp>
          <p:nvSpPr>
            <p:cNvPr id="4" name="TextBox 3"/>
            <p:cNvSpPr txBox="1"/>
            <p:nvPr/>
          </p:nvSpPr>
          <p:spPr>
            <a:xfrm>
              <a:off x="6599262" y="1271158"/>
              <a:ext cx="5591151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dirty="0">
                <a:latin typeface="KoPub돋움체 Light" pitchFamily="18" charset="-127"/>
                <a:ea typeface="KoPub돋움체 Light" pitchFamily="18" charset="-127"/>
              </a:endParaRPr>
            </a:p>
            <a:p>
              <a:pPr marL="457200" indent="-457200">
                <a:buFont typeface="+mj-ea"/>
                <a:buAutoNum type="circleNumDbPlain"/>
              </a:pPr>
              <a:r>
                <a:rPr lang="ko-KR" altLang="en-US" dirty="0">
                  <a:latin typeface="KoPub돋움체 Light" pitchFamily="18" charset="-127"/>
                  <a:ea typeface="KoPub돋움체 Light" pitchFamily="18" charset="-127"/>
                </a:rPr>
                <a:t>한문화재 </a:t>
              </a:r>
              <a:r>
                <a:rPr lang="ko-KR" altLang="en-US" dirty="0" err="1">
                  <a:latin typeface="KoPub돋움체 Light" pitchFamily="18" charset="-127"/>
                  <a:ea typeface="KoPub돋움체 Light" pitchFamily="18" charset="-127"/>
                </a:rPr>
                <a:t>한지킴이</a:t>
              </a:r>
              <a:r>
                <a:rPr lang="ko-KR" altLang="en-US" dirty="0">
                  <a:latin typeface="KoPub돋움체 Light" pitchFamily="18" charset="-127"/>
                  <a:ea typeface="KoPub돋움체 Light" pitchFamily="18" charset="-127"/>
                </a:rPr>
                <a:t> 운동</a:t>
              </a:r>
              <a:r>
                <a:rPr lang="en-US" altLang="ko-KR" dirty="0">
                  <a:latin typeface="KoPub돋움체 Light" pitchFamily="18" charset="-127"/>
                  <a:ea typeface="KoPub돋움체 Light" pitchFamily="18" charset="-127"/>
                </a:rPr>
                <a:t/>
              </a:r>
              <a:br>
                <a:rPr lang="en-US" altLang="ko-KR" dirty="0">
                  <a:latin typeface="KoPub돋움체 Light" pitchFamily="18" charset="-127"/>
                  <a:ea typeface="KoPub돋움체 Light" pitchFamily="18" charset="-127"/>
                </a:rPr>
              </a:br>
              <a:r>
                <a:rPr lang="ko-KR" altLang="en-US" dirty="0">
                  <a:latin typeface="KoPub돋움체 Light" pitchFamily="18" charset="-127"/>
                  <a:ea typeface="KoPub돋움체 Light" pitchFamily="18" charset="-127"/>
                </a:rPr>
                <a:t>문화재를 한화호텔</a:t>
              </a:r>
              <a:r>
                <a:rPr lang="en-US" altLang="ko-KR" dirty="0">
                  <a:latin typeface="KoPub돋움체 Light" pitchFamily="18" charset="-127"/>
                  <a:ea typeface="KoPub돋움체 Light" pitchFamily="18" charset="-127"/>
                </a:rPr>
                <a:t>&amp;</a:t>
              </a:r>
              <a:r>
                <a:rPr lang="ko-KR" altLang="en-US" dirty="0" err="1">
                  <a:latin typeface="KoPub돋움체 Light" pitchFamily="18" charset="-127"/>
                  <a:ea typeface="KoPub돋움체 Light" pitchFamily="18" charset="-127"/>
                </a:rPr>
                <a:t>리조트㈜임직원</a:t>
              </a:r>
              <a:r>
                <a:rPr lang="ko-KR" altLang="en-US" dirty="0">
                  <a:latin typeface="KoPub돋움체 Light" pitchFamily="18" charset="-127"/>
                  <a:ea typeface="KoPub돋움체 Light" pitchFamily="18" charset="-127"/>
                </a:rPr>
                <a:t> 및 시민의 자발적인 참여로 가꾸고 지켜나가는 운동</a:t>
              </a:r>
              <a:endParaRPr lang="en-US" altLang="ko-KR" dirty="0">
                <a:latin typeface="KoPub돋움체 Light" pitchFamily="18" charset="-127"/>
                <a:ea typeface="KoPub돋움체 Light" pitchFamily="18" charset="-127"/>
              </a:endParaRPr>
            </a:p>
          </p:txBody>
        </p:sp>
        <p:sp>
          <p:nvSpPr>
            <p:cNvPr id="7" name="TextBox 6">
              <a:hlinkClick r:id="rId3" action="ppaction://hlinksldjump"/>
            </p:cNvPr>
            <p:cNvSpPr txBox="1"/>
            <p:nvPr/>
          </p:nvSpPr>
          <p:spPr>
            <a:xfrm>
              <a:off x="6639325" y="1069471"/>
              <a:ext cx="24482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KoPub돋움체 Light" pitchFamily="18" charset="-127"/>
                  <a:ea typeface="KoPub돋움체 Light" pitchFamily="18" charset="-127"/>
                </a:rPr>
                <a:t>특화 사업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09664" y="3034038"/>
              <a:ext cx="503015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ea"/>
                <a:buAutoNum type="circleNumDbPlain" startAt="2"/>
              </a:pPr>
              <a:r>
                <a:rPr lang="ko-KR" altLang="en-US" dirty="0">
                  <a:latin typeface="KoPub돋움체 Light" pitchFamily="18" charset="-127"/>
                  <a:ea typeface="KoPub돋움체 Light" pitchFamily="18" charset="-127"/>
                </a:rPr>
                <a:t>청소년 </a:t>
              </a:r>
              <a:r>
                <a:rPr lang="ko-KR" altLang="en-US" dirty="0" err="1">
                  <a:latin typeface="KoPub돋움체 Light" pitchFamily="18" charset="-127"/>
                  <a:ea typeface="KoPub돋움체 Light" pitchFamily="18" charset="-127"/>
                </a:rPr>
                <a:t>내꿈</a:t>
              </a:r>
              <a:r>
                <a:rPr lang="ko-KR" altLang="en-US" dirty="0">
                  <a:latin typeface="KoPub돋움체 Light" pitchFamily="18" charset="-127"/>
                  <a:ea typeface="KoPub돋움체 Light" pitchFamily="18" charset="-127"/>
                </a:rPr>
                <a:t> 찾기 </a:t>
              </a:r>
              <a:r>
                <a:rPr lang="en-US" altLang="ko-KR" dirty="0">
                  <a:latin typeface="KoPub돋움체 Light" pitchFamily="18" charset="-127"/>
                  <a:ea typeface="KoPub돋움체 Light" pitchFamily="18" charset="-127"/>
                </a:rPr>
                <a:t>‘</a:t>
              </a:r>
              <a:r>
                <a:rPr lang="ko-KR" altLang="en-US" dirty="0" err="1">
                  <a:latin typeface="KoPub돋움체 Light" pitchFamily="18" charset="-127"/>
                  <a:ea typeface="KoPub돋움체 Light" pitchFamily="18" charset="-127"/>
                </a:rPr>
                <a:t>의지나눔</a:t>
              </a:r>
              <a:r>
                <a:rPr lang="en-US" altLang="ko-KR" dirty="0">
                  <a:latin typeface="KoPub돋움체 Light" pitchFamily="18" charset="-127"/>
                  <a:ea typeface="KoPub돋움체 Light" pitchFamily="18" charset="-127"/>
                </a:rPr>
                <a:t>’ </a:t>
              </a:r>
              <a:r>
                <a:rPr lang="en-US" altLang="ko-KR" dirty="0" err="1">
                  <a:latin typeface="KoPub돋움체 Light" pitchFamily="18" charset="-127"/>
                  <a:ea typeface="KoPub돋움체 Light" pitchFamily="18" charset="-127"/>
                </a:rPr>
                <a:t>Sharewill</a:t>
              </a:r>
              <a:r>
                <a:rPr lang="en-US" altLang="ko-KR" dirty="0">
                  <a:latin typeface="KoPub돋움체 Light" pitchFamily="18" charset="-127"/>
                  <a:ea typeface="KoPub돋움체 Light" pitchFamily="18" charset="-127"/>
                </a:rPr>
                <a:t> </a:t>
              </a:r>
              <a:r>
                <a:rPr lang="ko-KR" altLang="en-US" dirty="0">
                  <a:latin typeface="KoPub돋움체 Light" pitchFamily="18" charset="-127"/>
                  <a:ea typeface="KoPub돋움체 Light" pitchFamily="18" charset="-127"/>
                </a:rPr>
                <a:t>경험의 폭이 제한된 인적 소외계층 아이들에게 직무경험 제공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09664" y="4450679"/>
              <a:ext cx="629029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ea"/>
                <a:buAutoNum type="circleNumDbPlain" startAt="3"/>
              </a:pPr>
              <a:r>
                <a:rPr lang="ko-KR" altLang="en-US" dirty="0">
                  <a:latin typeface="KoPub돋움체 Light" pitchFamily="18" charset="-127"/>
                  <a:ea typeface="KoPub돋움체 Light" pitchFamily="18" charset="-127"/>
                </a:rPr>
                <a:t>건강한 우리가족 행복한 나눔 캠페인</a:t>
              </a:r>
              <a:r>
                <a:rPr lang="en-US" altLang="ko-KR" dirty="0">
                  <a:latin typeface="KoPub돋움체 Light" pitchFamily="18" charset="-127"/>
                  <a:ea typeface="KoPub돋움체 Light" pitchFamily="18" charset="-127"/>
                </a:rPr>
                <a:t/>
              </a:r>
              <a:br>
                <a:rPr lang="en-US" altLang="ko-KR" dirty="0">
                  <a:latin typeface="KoPub돋움체 Light" pitchFamily="18" charset="-127"/>
                  <a:ea typeface="KoPub돋움체 Light" pitchFamily="18" charset="-127"/>
                </a:rPr>
              </a:br>
              <a:r>
                <a:rPr lang="ko-KR" altLang="en-US" dirty="0">
                  <a:latin typeface="KoPub돋움체 Light" pitchFamily="18" charset="-127"/>
                  <a:ea typeface="KoPub돋움체 Light" pitchFamily="18" charset="-127"/>
                </a:rPr>
                <a:t>전문성을 살린 건강식을 소외계층에게</a:t>
              </a:r>
              <a:r>
                <a:rPr lang="en-US" altLang="ko-KR" dirty="0">
                  <a:latin typeface="KoPub돋움체 Light" pitchFamily="18" charset="-127"/>
                  <a:ea typeface="KoPub돋움체 Light" pitchFamily="18" charset="-127"/>
                </a:rPr>
                <a:t/>
              </a:r>
              <a:br>
                <a:rPr lang="en-US" altLang="ko-KR" dirty="0">
                  <a:latin typeface="KoPub돋움체 Light" pitchFamily="18" charset="-127"/>
                  <a:ea typeface="KoPub돋움체 Light" pitchFamily="18" charset="-127"/>
                </a:rPr>
              </a:br>
              <a:r>
                <a:rPr lang="ko-KR" altLang="en-US" dirty="0">
                  <a:latin typeface="KoPub돋움체 Light" pitchFamily="18" charset="-127"/>
                  <a:ea typeface="KoPub돋움체 Light" pitchFamily="18" charset="-127"/>
                </a:rPr>
                <a:t>지원함으로 건강 </a:t>
              </a:r>
              <a:r>
                <a:rPr lang="ko-KR" altLang="en-US" dirty="0" err="1">
                  <a:latin typeface="KoPub돋움체 Light" pitchFamily="18" charset="-127"/>
                  <a:ea typeface="KoPub돋움체 Light" pitchFamily="18" charset="-127"/>
                </a:rPr>
                <a:t>웰빙을</a:t>
              </a:r>
              <a:r>
                <a:rPr lang="ko-KR" altLang="en-US" dirty="0">
                  <a:latin typeface="KoPub돋움체 Light" pitchFamily="18" charset="-127"/>
                  <a:ea typeface="KoPub돋움체 Light" pitchFamily="18" charset="-127"/>
                </a:rPr>
                <a:t> 위한 복지사업</a:t>
              </a:r>
              <a:r>
                <a:rPr lang="en-US" altLang="ko-KR" dirty="0">
                  <a:latin typeface="KoPub돋움체 Light" pitchFamily="18" charset="-127"/>
                  <a:ea typeface="KoPub돋움체 Light" pitchFamily="18" charset="-127"/>
                </a:rPr>
                <a:t/>
              </a:r>
              <a:br>
                <a:rPr lang="en-US" altLang="ko-KR" dirty="0">
                  <a:latin typeface="KoPub돋움체 Light" pitchFamily="18" charset="-127"/>
                  <a:ea typeface="KoPub돋움체 Light" pitchFamily="18" charset="-127"/>
                </a:rPr>
              </a:br>
              <a:r>
                <a:rPr lang="ko-KR" altLang="en-US" dirty="0">
                  <a:latin typeface="KoPub돋움체 Light" pitchFamily="18" charset="-127"/>
                  <a:ea typeface="KoPub돋움체 Light" pitchFamily="18" charset="-127"/>
                </a:rPr>
                <a:t>을 지원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0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42" y="436147"/>
            <a:ext cx="11432971" cy="642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직선 연결선 2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6609664" y="-858"/>
            <a:ext cx="2867683" cy="543669"/>
            <a:chOff x="6609664" y="-858"/>
            <a:chExt cx="2867683" cy="543669"/>
          </a:xfrm>
        </p:grpSpPr>
        <p:sp>
          <p:nvSpPr>
            <p:cNvPr id="10" name="직사각형 9"/>
            <p:cNvSpPr/>
            <p:nvPr/>
          </p:nvSpPr>
          <p:spPr>
            <a:xfrm>
              <a:off x="6609664" y="-858"/>
              <a:ext cx="2867683" cy="543669"/>
            </a:xfrm>
            <a:prstGeom prst="rect">
              <a:avLst/>
            </a:prstGeom>
            <a:solidFill>
              <a:srgbClr val="272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1456" tIns="55728" rIns="111456" bIns="55728" rtlCol="0" anchor="ctr"/>
            <a:lstStyle/>
            <a:p>
              <a:pPr algn="ctr"/>
              <a:endParaRPr lang="en-US" altLang="ko-KR" sz="9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</p:txBody>
        </p:sp>
        <p:sp>
          <p:nvSpPr>
            <p:cNvPr id="12" name="TextBox 11">
              <a:hlinkClick r:id="rId3" action="ppaction://hlinksldjump"/>
            </p:cNvPr>
            <p:cNvSpPr txBox="1"/>
            <p:nvPr/>
          </p:nvSpPr>
          <p:spPr>
            <a:xfrm>
              <a:off x="6783365" y="78243"/>
              <a:ext cx="25202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chemeClr val="bg1"/>
                  </a:solidFill>
                  <a:latin typeface="DX신문명조_TT" pitchFamily="18" charset="-127"/>
                  <a:ea typeface="DX신문명조_TT" pitchFamily="18" charset="-127"/>
                </a:rPr>
                <a:t>주요내용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sp>
        <p:nvSpPr>
          <p:cNvPr id="16" name="직각 삼각형 15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0922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44" name="직사각형 43"/>
          <p:cNvSpPr/>
          <p:nvPr/>
        </p:nvSpPr>
        <p:spPr>
          <a:xfrm>
            <a:off x="6609664" y="-858"/>
            <a:ext cx="2867683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97" y="1063074"/>
            <a:ext cx="5188441" cy="4965918"/>
          </a:xfrm>
          <a:prstGeom prst="round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그림 18" descr="화면 캡처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8442" y="2695226"/>
            <a:ext cx="8308953" cy="4274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0517" y="1405437"/>
            <a:ext cx="521426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ko-KR" altLang="en-US" dirty="0" smtClean="0">
                <a:latin typeface="KoPub돋움체 Light" pitchFamily="18" charset="-127"/>
                <a:ea typeface="KoPub돋움체 Light" pitchFamily="18" charset="-127"/>
              </a:rPr>
              <a:t>한국장애인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고용공단과 협약 이후 직무 개발을 통해 호텔 내 사무직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,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주방 보조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,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호텔 객실 서비스 직무 등에 장애인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35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명을 채용함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직무역량 강화를 위한 맞춤훈련을 진행해 중증장애인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3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명을 포함한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7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명의 장애인 </a:t>
            </a:r>
            <a:r>
              <a:rPr lang="ko-KR" altLang="en-US" dirty="0" err="1">
                <a:latin typeface="KoPub돋움체 Light" pitchFamily="18" charset="-127"/>
                <a:ea typeface="KoPub돋움체 Light" pitchFamily="18" charset="-127"/>
              </a:rPr>
              <a:t>호텔리어를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 채용함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현재 근무 중인 장애인 직원의 장애 유형은 지체장애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,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시각장애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,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정신장애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,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청각장애 등 다양하며 이중 중증장애인과 여성장애인 비율이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35~40%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에 이른다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  <a:endParaRPr lang="ko-KR" altLang="en-US" dirty="0">
              <a:latin typeface="KoPub돋움체 Light" pitchFamily="18" charset="-127"/>
              <a:ea typeface="KoPub돋움체 Light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9325" y="1054691"/>
            <a:ext cx="50765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장애인 고용</a:t>
            </a:r>
          </a:p>
        </p:txBody>
      </p:sp>
    </p:spTree>
    <p:extLst>
      <p:ext uri="{BB962C8B-B14F-4D97-AF65-F5344CB8AC3E}">
        <p14:creationId xmlns:p14="http://schemas.microsoft.com/office/powerpoint/2010/main" val="2796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8678"/>
            <a:ext cx="12190413" cy="478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0239" y="2914417"/>
            <a:ext cx="4443454" cy="989708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ko-KR" altLang="en-US" sz="57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목차</a:t>
            </a:r>
            <a:endParaRPr lang="en-US" altLang="ko-KR" sz="5700" b="1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/>
              </a:solidFill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-580961" y="6699047"/>
            <a:ext cx="13352338" cy="16513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1120877" y="3942735"/>
            <a:ext cx="1074665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57785" y="4088791"/>
            <a:ext cx="806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DX신문명조_TT" pitchFamily="18" charset="-127"/>
                <a:ea typeface="DX신문명조_TT" pitchFamily="18" charset="-127"/>
              </a:rPr>
              <a:t>01</a:t>
            </a:r>
            <a:endParaRPr lang="ko-KR" altLang="en-US" dirty="0"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61098" y="4085759"/>
            <a:ext cx="806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DX신문명조_TT" pitchFamily="18" charset="-127"/>
                <a:ea typeface="DX신문명조_TT" pitchFamily="18" charset="-127"/>
              </a:rPr>
              <a:t>02</a:t>
            </a:r>
            <a:endParaRPr lang="ko-KR" altLang="en-US" dirty="0"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59502" y="4088791"/>
            <a:ext cx="806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DX신문명조_TT" pitchFamily="18" charset="-127"/>
                <a:ea typeface="DX신문명조_TT" pitchFamily="18" charset="-127"/>
              </a:rPr>
              <a:t>04</a:t>
            </a:r>
            <a:endParaRPr lang="ko-KR" altLang="en-US" dirty="0"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661098" y="4530796"/>
            <a:ext cx="219429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700" dirty="0">
                <a:latin typeface="DX신문명조_TT" pitchFamily="18" charset="-127"/>
                <a:ea typeface="DX신문명조_TT" pitchFamily="18" charset="-127"/>
              </a:rPr>
              <a:t>사례 분석</a:t>
            </a:r>
            <a:endParaRPr lang="en-US" altLang="ko-KR" sz="1700" dirty="0">
              <a:latin typeface="DX신문명조_TT" pitchFamily="18" charset="-127"/>
              <a:ea typeface="DX신문명조_TT" pitchFamily="18" charset="-127"/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sz="1600" dirty="0">
                <a:latin typeface="DX신문명조_TT" pitchFamily="18" charset="-127"/>
                <a:ea typeface="DX신문명조_TT" pitchFamily="18" charset="-127"/>
              </a:rPr>
              <a:t>장점 </a:t>
            </a:r>
            <a:r>
              <a:rPr lang="en-US" altLang="ko-KR" sz="1600" dirty="0">
                <a:latin typeface="DX신문명조_TT" pitchFamily="18" charset="-127"/>
                <a:ea typeface="DX신문명조_TT" pitchFamily="18" charset="-127"/>
              </a:rPr>
              <a:t>3</a:t>
            </a:r>
            <a:r>
              <a:rPr lang="ko-KR" altLang="en-US" sz="1600" dirty="0">
                <a:latin typeface="DX신문명조_TT" pitchFamily="18" charset="-127"/>
                <a:ea typeface="DX신문명조_TT" pitchFamily="18" charset="-127"/>
              </a:rPr>
              <a:t>가지</a:t>
            </a:r>
            <a:endParaRPr lang="en-US" altLang="ko-KR" sz="1600" dirty="0">
              <a:latin typeface="DX신문명조_TT" pitchFamily="18" charset="-127"/>
              <a:ea typeface="DX신문명조_TT" pitchFamily="18" charset="-127"/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sz="1600" dirty="0">
                <a:latin typeface="DX신문명조_TT" pitchFamily="18" charset="-127"/>
                <a:ea typeface="DX신문명조_TT" pitchFamily="18" charset="-127"/>
              </a:rPr>
              <a:t>단점 </a:t>
            </a:r>
            <a:r>
              <a:rPr lang="en-US" altLang="ko-KR" sz="1600" dirty="0">
                <a:latin typeface="DX신문명조_TT" pitchFamily="18" charset="-127"/>
                <a:ea typeface="DX신문명조_TT" pitchFamily="18" charset="-127"/>
              </a:rPr>
              <a:t>3</a:t>
            </a:r>
            <a:r>
              <a:rPr lang="ko-KR" altLang="en-US" sz="1600" dirty="0">
                <a:latin typeface="DX신문명조_TT" pitchFamily="18" charset="-127"/>
                <a:ea typeface="DX신문명조_TT" pitchFamily="18" charset="-127"/>
              </a:rPr>
              <a:t>가지</a:t>
            </a:r>
          </a:p>
          <a:p>
            <a:pPr marL="342900" indent="-342900">
              <a:buFont typeface="+mj-ea"/>
              <a:buAutoNum type="circleNumDbPlain"/>
            </a:pPr>
            <a:r>
              <a:rPr lang="ko-KR" altLang="en-US" sz="1600" dirty="0">
                <a:latin typeface="DX신문명조_TT" pitchFamily="18" charset="-127"/>
                <a:ea typeface="DX신문명조_TT" pitchFamily="18" charset="-127"/>
              </a:rPr>
              <a:t>우리 팀이 </a:t>
            </a:r>
            <a:endParaRPr lang="en-US" altLang="ko-KR" sz="1600" dirty="0">
              <a:latin typeface="DX신문명조_TT" pitchFamily="18" charset="-127"/>
              <a:ea typeface="DX신문명조_TT" pitchFamily="18" charset="-127"/>
            </a:endParaRPr>
          </a:p>
          <a:p>
            <a:r>
              <a:rPr lang="en-US" altLang="ko-KR" sz="1600" dirty="0">
                <a:latin typeface="DX신문명조_TT" pitchFamily="18" charset="-127"/>
                <a:ea typeface="DX신문명조_TT" pitchFamily="18" charset="-127"/>
              </a:rPr>
              <a:t>     </a:t>
            </a:r>
            <a:r>
              <a:rPr lang="ko-KR" altLang="en-US" sz="1600" dirty="0">
                <a:latin typeface="DX신문명조_TT" pitchFamily="18" charset="-127"/>
                <a:ea typeface="DX신문명조_TT" pitchFamily="18" charset="-127"/>
              </a:rPr>
              <a:t>개입했다면 </a:t>
            </a:r>
            <a:r>
              <a:rPr lang="en-US" altLang="ko-KR" sz="1600" dirty="0">
                <a:latin typeface="DX신문명조_TT" pitchFamily="18" charset="-127"/>
                <a:ea typeface="DX신문명조_TT" pitchFamily="18" charset="-127"/>
              </a:rPr>
              <a:t>3</a:t>
            </a:r>
            <a:r>
              <a:rPr lang="ko-KR" altLang="en-US" sz="1600" dirty="0">
                <a:latin typeface="DX신문명조_TT" pitchFamily="18" charset="-127"/>
                <a:ea typeface="DX신문명조_TT" pitchFamily="18" charset="-127"/>
              </a:rPr>
              <a:t>가지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853050" y="4541645"/>
            <a:ext cx="2148156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700" dirty="0">
                <a:latin typeface="DX신문명조_TT" pitchFamily="18" charset="-127"/>
                <a:ea typeface="DX신문명조_TT" pitchFamily="18" charset="-127"/>
              </a:rPr>
              <a:t>사례 개요</a:t>
            </a:r>
            <a:endParaRPr lang="en-US" altLang="ko-KR" sz="1700" dirty="0">
              <a:latin typeface="DX신문명조_TT" pitchFamily="18" charset="-127"/>
              <a:ea typeface="DX신문명조_TT" pitchFamily="18" charset="-127"/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sz="1600" dirty="0"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16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1600" dirty="0"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1600" dirty="0"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1600" dirty="0">
                <a:latin typeface="DX신문명조_TT" pitchFamily="18" charset="-127"/>
                <a:ea typeface="DX신문명조_TT" pitchFamily="18" charset="-127"/>
              </a:rPr>
              <a:t>소개</a:t>
            </a:r>
            <a:endParaRPr lang="en-US" altLang="ko-KR" sz="1600" dirty="0">
              <a:latin typeface="DX신문명조_TT" pitchFamily="18" charset="-127"/>
              <a:ea typeface="DX신문명조_TT" pitchFamily="18" charset="-127"/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sz="1600" dirty="0">
                <a:latin typeface="DX신문명조_TT" pitchFamily="18" charset="-127"/>
                <a:ea typeface="DX신문명조_TT" pitchFamily="18" charset="-127"/>
              </a:rPr>
              <a:t>추진배경 및 </a:t>
            </a:r>
            <a:r>
              <a:rPr lang="en-US" altLang="ko-KR" sz="1600" dirty="0">
                <a:latin typeface="DX신문명조_TT" pitchFamily="18" charset="-127"/>
                <a:ea typeface="DX신문명조_TT" pitchFamily="18" charset="-127"/>
              </a:rPr>
              <a:t/>
            </a:r>
            <a:br>
              <a:rPr lang="en-US" altLang="ko-KR" sz="1600" dirty="0">
                <a:latin typeface="DX신문명조_TT" pitchFamily="18" charset="-127"/>
                <a:ea typeface="DX신문명조_TT" pitchFamily="18" charset="-127"/>
              </a:rPr>
            </a:br>
            <a:r>
              <a:rPr lang="ko-KR" altLang="en-US" sz="1600" dirty="0">
                <a:latin typeface="DX신문명조_TT" pitchFamily="18" charset="-127"/>
                <a:ea typeface="DX신문명조_TT" pitchFamily="18" charset="-127"/>
              </a:rPr>
              <a:t>주요목표</a:t>
            </a:r>
            <a:endParaRPr lang="en-US" altLang="ko-KR" sz="1600" dirty="0">
              <a:latin typeface="DX신문명조_TT" pitchFamily="18" charset="-127"/>
              <a:ea typeface="DX신문명조_TT" pitchFamily="18" charset="-127"/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sz="1600" dirty="0">
                <a:latin typeface="DX신문명조_TT" pitchFamily="18" charset="-127"/>
                <a:ea typeface="DX신문명조_TT" pitchFamily="18" charset="-127"/>
              </a:rPr>
              <a:t>주요내용</a:t>
            </a:r>
            <a:endParaRPr lang="en-US" altLang="ko-KR" sz="1600" dirty="0">
              <a:latin typeface="DX신문명조_TT" pitchFamily="18" charset="-127"/>
              <a:ea typeface="DX신문명조_TT" pitchFamily="18" charset="-127"/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sz="16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16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16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1600" dirty="0">
                <a:latin typeface="DX신문명조_TT" pitchFamily="18" charset="-127"/>
                <a:ea typeface="DX신문명조_TT" pitchFamily="18" charset="-127"/>
              </a:rPr>
              <a:t>)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8759502" y="4539706"/>
            <a:ext cx="169187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700" dirty="0">
                <a:latin typeface="DX신문명조_TT" pitchFamily="18" charset="-127"/>
                <a:ea typeface="DX신문명조_TT" pitchFamily="18" charset="-127"/>
              </a:rPr>
              <a:t>Q&amp;A</a:t>
            </a:r>
            <a:endParaRPr lang="ko-KR" altLang="en-US" sz="1700" dirty="0"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06880" y="4085409"/>
            <a:ext cx="806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DX신문명조_TT" pitchFamily="18" charset="-127"/>
                <a:ea typeface="DX신문명조_TT" pitchFamily="18" charset="-127"/>
              </a:rPr>
              <a:t>03</a:t>
            </a:r>
            <a:endParaRPr lang="ko-KR" altLang="en-US" dirty="0"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206880" y="4530795"/>
            <a:ext cx="189303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700" dirty="0">
                <a:latin typeface="DX신문명조_TT" pitchFamily="18" charset="-127"/>
                <a:ea typeface="DX신문명조_TT" pitchFamily="18" charset="-127"/>
              </a:rPr>
              <a:t>팀원의 역할분담</a:t>
            </a:r>
            <a:endParaRPr lang="en-US" altLang="ko-KR" sz="1700" dirty="0"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2" name="AutoShape 2" descr="호텔, 호텔 객실, 장식, 긴장, 기분, 룸, 침대, 더블 침대, 관광, 여성의 내실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4" descr="호텔, 호텔 객실, 장식, 긴장, 기분, 룸, 침대, 더블 침대, 관광, 여성의 내실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6" descr="호텔, 호텔 객실, 장식, 긴장, 기분, 룸, 침대, 더블 침대, 관광, 여성의 내실"/>
          <p:cNvSpPr>
            <a:spLocks noChangeAspect="1" noChangeArrowheads="1"/>
          </p:cNvSpPr>
          <p:nvPr/>
        </p:nvSpPr>
        <p:spPr bwMode="auto">
          <a:xfrm>
            <a:off x="4730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7" name="직선 연결선 6"/>
          <p:cNvCxnSpPr/>
          <p:nvPr/>
        </p:nvCxnSpPr>
        <p:spPr>
          <a:xfrm>
            <a:off x="3370346" y="4273457"/>
            <a:ext cx="0" cy="18532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6033940" y="4206383"/>
            <a:ext cx="0" cy="18532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8482212" y="4262764"/>
            <a:ext cx="0" cy="18532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14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9303645" y="-1714"/>
            <a:ext cx="2886768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solidFill>
                <a:schemeClr val="bg1"/>
              </a:solidFill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97" y="1053066"/>
            <a:ext cx="5188441" cy="4975925"/>
          </a:xfrm>
          <a:prstGeom prst="round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15602" y="1881617"/>
            <a:ext cx="557481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국내 최초로 장애인 </a:t>
            </a:r>
            <a:r>
              <a:rPr lang="ko-KR" altLang="en-US" dirty="0" err="1">
                <a:latin typeface="KoPub돋움체 Light" pitchFamily="18" charset="-127"/>
                <a:ea typeface="KoPub돋움체 Light" pitchFamily="18" charset="-127"/>
              </a:rPr>
              <a:t>호텔리어를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 양성함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 smtClean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‘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중증장애인도 호텔 취업이 가능하다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’</a:t>
            </a:r>
            <a:br>
              <a:rPr lang="en-US" altLang="ko-KR" dirty="0">
                <a:latin typeface="KoPub돋움체 Light" pitchFamily="18" charset="-127"/>
                <a:ea typeface="KoPub돋움체 Light" pitchFamily="18" charset="-127"/>
              </a:rPr>
            </a:b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라는 가능성을 제시함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 smtClean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사업 범주 내 각 분야로 장애인 직무를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/>
            </a:r>
            <a:br>
              <a:rPr lang="en-US" altLang="ko-KR" dirty="0">
                <a:latin typeface="KoPub돋움체 Light" pitchFamily="18" charset="-127"/>
                <a:ea typeface="KoPub돋움체 Light" pitchFamily="18" charset="-127"/>
              </a:rPr>
            </a:b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확대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 ·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개발함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026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99262" y="1629006"/>
            <a:ext cx="55807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 startAt="4"/>
            </a:pP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2012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년 특급 호텔 업계 최초로 한국장애인고용공단과 업무 협약을 맺고 장애인 고용에 나섬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 startAt="4"/>
            </a:pPr>
            <a:endParaRPr lang="en-US" altLang="ko-KR" dirty="0" smtClean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 startAt="4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 startAt="4"/>
            </a:pP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2015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년 </a:t>
            </a:r>
            <a:r>
              <a:rPr lang="ko-KR" altLang="en-US" dirty="0" err="1">
                <a:latin typeface="KoPub돋움체 Light" pitchFamily="18" charset="-127"/>
                <a:ea typeface="KoPub돋움체 Light" pitchFamily="18" charset="-127"/>
              </a:rPr>
              <a:t>트루컴퍼니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 금상과 장애인고용 우수사업주 선정을 받음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 startAt="4"/>
            </a:pPr>
            <a:endParaRPr lang="en-US" altLang="ko-KR" dirty="0" smtClean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 startAt="4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 startAt="4"/>
            </a:pP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2016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년 장애인고용촉진 유공자 정부 포상을 연이어 수상함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 startAt="4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 startAt="4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 startAt="4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 startAt="4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 startAt="4"/>
            </a:pPr>
            <a:endParaRPr lang="ko-KR" altLang="en-US" dirty="0">
              <a:latin typeface="KoPub돋움체 Light" pitchFamily="18" charset="-127"/>
              <a:ea typeface="KoPub돋움체 Light" pitchFamily="18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9303645" y="-1714"/>
            <a:ext cx="2886768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solidFill>
                <a:schemeClr val="bg1"/>
              </a:solidFill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97" y="1053066"/>
            <a:ext cx="5188441" cy="4975925"/>
          </a:xfrm>
          <a:prstGeom prst="round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05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662484" y="5837273"/>
            <a:ext cx="806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02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0410966" y="4944937"/>
            <a:ext cx="169187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700" dirty="0">
                <a:solidFill>
                  <a:schemeClr val="bg1"/>
                </a:solidFill>
              </a:rPr>
              <a:t>Q&amp;A</a:t>
            </a:r>
            <a:endParaRPr lang="ko-KR" altLang="en-US" sz="1700" dirty="0">
              <a:solidFill>
                <a:schemeClr val="bg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911674" y="5209094"/>
            <a:ext cx="18930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</a:rPr>
              <a:t>팀원의 역할분담</a:t>
            </a:r>
            <a:endParaRPr lang="en-US" altLang="ko-KR" sz="1400" dirty="0">
              <a:solidFill>
                <a:schemeClr val="bg1"/>
              </a:solidFill>
            </a:endParaRPr>
          </a:p>
        </p:txBody>
      </p:sp>
      <p:sp>
        <p:nvSpPr>
          <p:cNvPr id="2" name="AutoShape 2" descr="호텔, 호텔 객실, 장식, 긴장, 기분, 룸, 침대, 더블 침대, 관광, 여성의 내실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4" descr="호텔, 호텔 객실, 장식, 긴장, 기분, 룸, 침대, 더블 침대, 관광, 여성의 내실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6" descr="호텔, 호텔 객실, 장식, 긴장, 기분, 룸, 침대, 더블 침대, 관광, 여성의 내실"/>
          <p:cNvSpPr>
            <a:spLocks noChangeAspect="1" noChangeArrowheads="1"/>
          </p:cNvSpPr>
          <p:nvPr/>
        </p:nvSpPr>
        <p:spPr bwMode="auto">
          <a:xfrm>
            <a:off x="4730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189830" y="5047459"/>
            <a:ext cx="110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dirty="0">
                <a:solidFill>
                  <a:schemeClr val="bg1"/>
                </a:solidFill>
              </a:rPr>
              <a:t>사례분석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21" y="-313530"/>
            <a:ext cx="12344334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6547" y="2344913"/>
            <a:ext cx="322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사례 분석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1695434" y="1557586"/>
            <a:ext cx="4104456" cy="228254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141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2231016" y="0"/>
            <a:ext cx="2867683" cy="548807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anchor="ctr"/>
          <a:lstStyle/>
          <a:p>
            <a:pPr algn="ctr">
              <a:defRPr lang="ko-KR" altLang="en-US"/>
            </a:pPr>
            <a:endParaRPr lang="en-US" altLang="ko-KR" sz="900">
              <a:ln w="9525"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-12375" y="1341080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anchor="ctr"/>
          <a:lstStyle/>
          <a:p>
            <a:pPr algn="ctr">
              <a:defRPr lang="ko-KR" altLang="en-US"/>
            </a:pPr>
            <a:endParaRPr lang="ko-KR" altLang="en-US">
              <a:latin typeface="+mn-ea"/>
            </a:endParaRPr>
          </a:p>
        </p:txBody>
      </p:sp>
      <p:sp>
        <p:nvSpPr>
          <p:cNvPr id="10" name="직각 삼각형 9"/>
          <p:cNvSpPr/>
          <p:nvPr/>
        </p:nvSpPr>
        <p:spPr>
          <a:xfrm rot="5400000">
            <a:off x="950393" y="1653251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anchor="ctr"/>
          <a:lstStyle/>
          <a:p>
            <a:pPr algn="ctr">
              <a:defRPr lang="ko-KR" altLang="en-US"/>
            </a:pPr>
            <a:endParaRPr lang="ko-KR" altLang="en-US"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>
            <a:spAutoFit/>
          </a:bodyPr>
          <a:lstStyle/>
          <a:p>
            <a:pPr lvl="0">
              <a:defRPr lang="ko-KR" altLang="en-US"/>
            </a:pPr>
            <a:r>
              <a:rPr lang="en-US" altLang="ko-KR" sz="2000">
                <a:ln w="9525"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  <a:endParaRPr lang="en-US" altLang="ko-KR" sz="2000">
              <a:solidFill>
                <a:schemeClr val="bg1">
                  <a:lumMod val="85000"/>
                </a:schemeClr>
              </a:solidFill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>
            <a:spAutoFit/>
          </a:bodyPr>
          <a:lstStyle/>
          <a:p>
            <a:pPr lvl="0">
              <a:defRPr lang="ko-KR" altLang="en-US"/>
            </a:pPr>
            <a:r>
              <a:rPr lang="en-US" altLang="ko-KR" sz="2000">
                <a:ln w="9525"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  <a:endParaRPr lang="en-US" altLang="ko-KR" sz="2000">
              <a:solidFill>
                <a:schemeClr val="bg1">
                  <a:lumMod val="85000"/>
                </a:schemeClr>
              </a:solidFill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>
            <a:spAutoFit/>
          </a:bodyPr>
          <a:lstStyle/>
          <a:p>
            <a:pPr lvl="0">
              <a:defRPr lang="ko-KR" altLang="en-US"/>
            </a:pPr>
            <a:r>
              <a:rPr lang="en-US" altLang="ko-KR" sz="2000">
                <a:ln w="9525"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  <a:endParaRPr lang="en-US" altLang="ko-KR" sz="2000">
              <a:solidFill>
                <a:schemeClr val="bg1">
                  <a:lumMod val="85000"/>
                </a:schemeClr>
              </a:solidFill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>
            <a:spAutoFit/>
          </a:bodyPr>
          <a:lstStyle/>
          <a:p>
            <a:pPr lvl="0">
              <a:defRPr lang="ko-KR" altLang="en-US"/>
            </a:pPr>
            <a:r>
              <a:rPr lang="en-US" altLang="ko-KR" sz="2000">
                <a:ln w="9525"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  <a:endParaRPr lang="en-US" altLang="ko-KR" sz="2000">
              <a:solidFill>
                <a:schemeClr val="bg1">
                  <a:lumMod val="75000"/>
                </a:schemeClr>
              </a:solidFill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04718" y="68801"/>
            <a:ext cx="2520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장점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58729" y="68801"/>
            <a:ext cx="2520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2000">
                <a:latin typeface="DX신문명조_TT" pitchFamily="18" charset="-127"/>
                <a:ea typeface="DX신문명조_TT" pitchFamily="18" charset="-127"/>
              </a:rPr>
              <a:t>단점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79009" y="72859"/>
            <a:ext cx="2520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2000">
                <a:latin typeface="DX신문명조_TT" pitchFamily="18" charset="-127"/>
                <a:ea typeface="DX신문명조_TT" pitchFamily="18" charset="-127"/>
              </a:rPr>
              <a:t>팀 개입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4718" y="1593590"/>
            <a:ext cx="1710268" cy="79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024" name="TextBox 1023"/>
          <p:cNvSpPr txBox="1"/>
          <p:nvPr/>
        </p:nvSpPr>
        <p:spPr>
          <a:xfrm>
            <a:off x="6580516" y="1701602"/>
            <a:ext cx="558215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국내	최초로 발달장애인 및 지적 장애인을 호텔 직무에  정규직으로 채용함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 smtClean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상시 면담을 통해 장애인 직원의 고충을 해결하고 경사로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·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자동문 등의 편의시설을 갖춤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 smtClean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장애유형에 맞게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1:1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교육을 거쳐 실무에 배치된다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 		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97" y="1063879"/>
            <a:ext cx="5188441" cy="4965112"/>
          </a:xfrm>
          <a:prstGeom prst="round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81" y="1092752"/>
            <a:ext cx="5184757" cy="4936240"/>
          </a:xfrm>
          <a:prstGeom prst="round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직사각형 25"/>
          <p:cNvSpPr/>
          <p:nvPr/>
        </p:nvSpPr>
        <p:spPr>
          <a:xfrm>
            <a:off x="4785027" y="-5548"/>
            <a:ext cx="2867683" cy="548807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-12375" y="1341080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0" name="직각 삼각형 9"/>
          <p:cNvSpPr/>
          <p:nvPr/>
        </p:nvSpPr>
        <p:spPr>
          <a:xfrm rot="5400000">
            <a:off x="950393" y="1653251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04718" y="68801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장점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58729" y="68801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단점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79009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팀 개입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45399" y="1289880"/>
            <a:ext cx="563676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정기적인 객실 리모델링 등 투자비용이 만만치 않게 발생해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호텔사업 적자가 심함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 smtClean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직무 중심의 인사제도와 승진 및 보상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/>
            </a:r>
            <a:br>
              <a:rPr lang="en-US" altLang="ko-KR" dirty="0">
                <a:latin typeface="KoPub돋움체 Light" pitchFamily="18" charset="-127"/>
                <a:ea typeface="KoPub돋움체 Light" pitchFamily="18" charset="-127"/>
              </a:rPr>
            </a:b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구조체계로 불리함을 겪을 것임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 smtClean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홈페이지가 너무 미적감각을 살리는 것에만 몰두해 보기가 불편하게 되어있다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  <a:br>
              <a:rPr lang="en-US" altLang="ko-KR" dirty="0">
                <a:latin typeface="KoPub돋움체 Light" pitchFamily="18" charset="-127"/>
                <a:ea typeface="KoPub돋움체 Light" pitchFamily="18" charset="-127"/>
              </a:rPr>
            </a:b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(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시각장애인용 음성서비스나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,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글씨확대기 등이 없음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)</a:t>
            </a:r>
            <a:br>
              <a:rPr lang="en-US" altLang="ko-KR" dirty="0">
                <a:latin typeface="KoPub돋움체 Light" pitchFamily="18" charset="-127"/>
                <a:ea typeface="KoPub돋움체 Light" pitchFamily="18" charset="-127"/>
              </a:rPr>
            </a:b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5226" y="4066645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잉크 7"/>
              <p14:cNvContentPartPr/>
              <p14:nvPr/>
            </p14:nvContentPartPr>
            <p14:xfrm>
              <a:off x="4128480" y="1263960"/>
              <a:ext cx="438480" cy="25920"/>
            </p14:xfrm>
          </p:contentPart>
        </mc:Choice>
        <mc:Fallback xmlns="">
          <p:pic>
            <p:nvPicPr>
              <p:cNvPr id="8" name="잉크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12640" y="1200600"/>
                <a:ext cx="470160" cy="15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992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 descr="화면 캡처">
            <a:extLst>
              <a:ext uri="{FF2B5EF4-FFF2-40B4-BE49-F238E27FC236}">
                <a16:creationId xmlns="" xmlns:a16="http://schemas.microsoft.com/office/drawing/2014/main" id="{5AADC2C4-BFC7-40A0-A8ED-C69AEB07B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3" y="548807"/>
            <a:ext cx="11292017" cy="6363800"/>
          </a:xfrm>
          <a:prstGeom prst="rect">
            <a:avLst/>
          </a:prstGeom>
        </p:spPr>
      </p:pic>
      <p:sp>
        <p:nvSpPr>
          <p:cNvPr id="26" name="직사각형 25"/>
          <p:cNvSpPr/>
          <p:nvPr/>
        </p:nvSpPr>
        <p:spPr>
          <a:xfrm>
            <a:off x="4785027" y="-5548"/>
            <a:ext cx="2867683" cy="548807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-12375" y="1341080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0" name="직각 삼각형 9"/>
          <p:cNvSpPr/>
          <p:nvPr/>
        </p:nvSpPr>
        <p:spPr>
          <a:xfrm rot="5400000">
            <a:off x="950393" y="1653251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04718" y="68801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장점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58729" y="68801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단점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79009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팀 개입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5226" y="4066645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2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81" y="1092752"/>
            <a:ext cx="5184757" cy="4936240"/>
          </a:xfrm>
          <a:prstGeom prst="round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직사각형 25"/>
          <p:cNvSpPr/>
          <p:nvPr/>
        </p:nvSpPr>
        <p:spPr>
          <a:xfrm>
            <a:off x="4785027" y="-5548"/>
            <a:ext cx="2867683" cy="548807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-12375" y="1341080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0" name="직각 삼각형 9"/>
          <p:cNvSpPr/>
          <p:nvPr/>
        </p:nvSpPr>
        <p:spPr>
          <a:xfrm rot="5400000">
            <a:off x="950393" y="1653251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04718" y="68801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장점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58729" y="68801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단점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79009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팀 개입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45399" y="1289880"/>
            <a:ext cx="563676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정기적인 객실 리모델링 등 투자비용이 만만치 않게 발생해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호텔사업 적자가 심함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 smtClean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직무 중심의 인사제도와 승진 및 보상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/>
            </a:r>
            <a:br>
              <a:rPr lang="en-US" altLang="ko-KR" dirty="0">
                <a:latin typeface="KoPub돋움체 Light" pitchFamily="18" charset="-127"/>
                <a:ea typeface="KoPub돋움체 Light" pitchFamily="18" charset="-127"/>
              </a:rPr>
            </a:b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구조체계로 불리함을 겪을 것임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 smtClean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홈페이지가 너무 미적감각을 살리는 것에만 몰두해 보기가 불편하게 되어있다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  <a:br>
              <a:rPr lang="en-US" altLang="ko-KR" dirty="0">
                <a:latin typeface="KoPub돋움체 Light" pitchFamily="18" charset="-127"/>
                <a:ea typeface="KoPub돋움체 Light" pitchFamily="18" charset="-127"/>
              </a:rPr>
            </a:b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(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시각장애인용 음성서비스나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,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글씨확대기 등이 없음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)</a:t>
            </a:r>
            <a:br>
              <a:rPr lang="en-US" altLang="ko-KR" dirty="0">
                <a:latin typeface="KoPub돋움체 Light" pitchFamily="18" charset="-127"/>
                <a:ea typeface="KoPub돋움체 Light" pitchFamily="18" charset="-127"/>
              </a:rPr>
            </a:b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5226" y="4066645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81" y="861335"/>
            <a:ext cx="10630973" cy="535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잉크 7"/>
              <p14:cNvContentPartPr/>
              <p14:nvPr/>
            </p14:nvContentPartPr>
            <p14:xfrm>
              <a:off x="4128480" y="1263960"/>
              <a:ext cx="438480" cy="25920"/>
            </p14:xfrm>
          </p:contentPart>
        </mc:Choice>
        <mc:Fallback xmlns="">
          <p:pic>
            <p:nvPicPr>
              <p:cNvPr id="8" name="잉크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12640" y="1200600"/>
                <a:ext cx="470160" cy="15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2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7305307" y="0"/>
            <a:ext cx="2867683" cy="548807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-12375" y="1341080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각 삼각형 9"/>
          <p:cNvSpPr/>
          <p:nvPr/>
        </p:nvSpPr>
        <p:spPr>
          <a:xfrm rot="5400000">
            <a:off x="950393" y="1653251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04718" y="68801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장점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58729" y="68801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단점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79009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팀 개입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42238" y="621482"/>
            <a:ext cx="525658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직무 중심의 인사제도와 승진 및 보상 구조체계를 장애인과 비장애인의 승진 매뉴얼에 구별을 둬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,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서로의 이익이 보장되는 방식으로 바꾼다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 smtClean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홈페이지를 비장애인과 장애인 모두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/>
            </a:r>
            <a:br>
              <a:rPr lang="en-US" altLang="ko-KR" dirty="0">
                <a:latin typeface="KoPub돋움체 Light" pitchFamily="18" charset="-127"/>
                <a:ea typeface="KoPub돋움체 Light" pitchFamily="18" charset="-127"/>
              </a:rPr>
            </a:b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편하게 사용할 수 있도록 개편한다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</a:p>
          <a:p>
            <a:pPr marL="457200" indent="-457200">
              <a:buFont typeface="+mj-ea"/>
              <a:buAutoNum type="circleNumDbPlain"/>
            </a:pPr>
            <a:endParaRPr lang="en-US" altLang="ko-KR" dirty="0" smtClean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호텔 내부에 이벤트형식으로 장애인식개선프로그램을 만들어 고객들이 직접 참여하게 함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.</a:t>
            </a:r>
            <a:endParaRPr lang="ko-KR" altLang="en-US" dirty="0">
              <a:latin typeface="KoPub돋움체 Light" pitchFamily="18" charset="-127"/>
              <a:ea typeface="KoPub돋움체 Light" pitchFamily="18" charset="-127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81" y="1092752"/>
            <a:ext cx="5184757" cy="4936240"/>
          </a:xfrm>
          <a:prstGeom prst="round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8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662484" y="5837273"/>
            <a:ext cx="806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02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0410966" y="4944937"/>
            <a:ext cx="169187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700" dirty="0">
                <a:solidFill>
                  <a:schemeClr val="bg1"/>
                </a:solidFill>
              </a:rPr>
              <a:t>Q&amp;A</a:t>
            </a:r>
            <a:endParaRPr lang="ko-KR" altLang="en-US" sz="1700" dirty="0">
              <a:solidFill>
                <a:schemeClr val="bg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911674" y="5209094"/>
            <a:ext cx="18930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</a:rPr>
              <a:t>팀원의 역할분담</a:t>
            </a:r>
            <a:endParaRPr lang="en-US" altLang="ko-KR" sz="1400" dirty="0">
              <a:solidFill>
                <a:schemeClr val="bg1"/>
              </a:solidFill>
            </a:endParaRPr>
          </a:p>
        </p:txBody>
      </p:sp>
      <p:sp>
        <p:nvSpPr>
          <p:cNvPr id="2" name="AutoShape 2" descr="호텔, 호텔 객실, 장식, 긴장, 기분, 룸, 침대, 더블 침대, 관광, 여성의 내실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4" descr="호텔, 호텔 객실, 장식, 긴장, 기분, 룸, 침대, 더블 침대, 관광, 여성의 내실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6" descr="호텔, 호텔 객실, 장식, 긴장, 기분, 룸, 침대, 더블 침대, 관광, 여성의 내실"/>
          <p:cNvSpPr>
            <a:spLocks noChangeAspect="1" noChangeArrowheads="1"/>
          </p:cNvSpPr>
          <p:nvPr/>
        </p:nvSpPr>
        <p:spPr bwMode="auto">
          <a:xfrm>
            <a:off x="4730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189830" y="5047459"/>
            <a:ext cx="110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dirty="0">
                <a:solidFill>
                  <a:schemeClr val="bg1"/>
                </a:solidFill>
              </a:rPr>
              <a:t>사례분석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21" y="-313530"/>
            <a:ext cx="12344334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6547" y="2344913"/>
            <a:ext cx="322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역할 분담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1695434" y="1557586"/>
            <a:ext cx="4104456" cy="228254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141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4880284" y="0"/>
            <a:ext cx="2723624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-12375" y="1804767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각 삼각형 9"/>
          <p:cNvSpPr/>
          <p:nvPr/>
        </p:nvSpPr>
        <p:spPr>
          <a:xfrm rot="5400000">
            <a:off x="950393" y="211693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5207" y="4579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팀원 역할분담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79" y="3916240"/>
            <a:ext cx="1707369" cy="245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6"/>
          <a:stretch/>
        </p:blipFill>
        <p:spPr bwMode="auto">
          <a:xfrm>
            <a:off x="4885769" y="1100775"/>
            <a:ext cx="1707369" cy="245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타원형 설명선 2"/>
          <p:cNvSpPr/>
          <p:nvPr/>
        </p:nvSpPr>
        <p:spPr>
          <a:xfrm>
            <a:off x="7535487" y="1063220"/>
            <a:ext cx="2360302" cy="1694333"/>
          </a:xfrm>
          <a:prstGeom prst="wedgeEllipseCallout">
            <a:avLst>
              <a:gd name="adj1" fmla="val -77330"/>
              <a:gd name="adj2" fmla="val 231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PPT, </a:t>
            </a:r>
            <a:r>
              <a:rPr lang="ko-KR" altLang="en-US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발표</a:t>
            </a:r>
            <a:r>
              <a:rPr lang="en-US" altLang="ko-KR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,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자료수집</a:t>
            </a:r>
          </a:p>
        </p:txBody>
      </p:sp>
      <p:sp>
        <p:nvSpPr>
          <p:cNvPr id="16" name="타원형 설명선 15"/>
          <p:cNvSpPr/>
          <p:nvPr/>
        </p:nvSpPr>
        <p:spPr>
          <a:xfrm>
            <a:off x="7552422" y="3821573"/>
            <a:ext cx="2360302" cy="1694333"/>
          </a:xfrm>
          <a:prstGeom prst="wedgeEllipseCallout">
            <a:avLst>
              <a:gd name="adj1" fmla="val -77330"/>
              <a:gd name="adj2" fmla="val 231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발표</a:t>
            </a:r>
            <a:r>
              <a:rPr lang="en-US" altLang="ko-KR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, 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KoPub돋움체 Light" pitchFamily="18" charset="-127"/>
                <a:ea typeface="KoPub돋움체 Light" pitchFamily="18" charset="-127"/>
              </a:rPr>
              <a:t>자료수집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94927" y="1761400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201628010</a:t>
            </a:r>
          </a:p>
          <a:p>
            <a:pPr algn="ctr"/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문민희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94927" y="4668738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201628011</a:t>
            </a:r>
          </a:p>
          <a:p>
            <a:pPr algn="ctr"/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정훈</a:t>
            </a:r>
          </a:p>
        </p:txBody>
      </p:sp>
    </p:spTree>
    <p:extLst>
      <p:ext uri="{BB962C8B-B14F-4D97-AF65-F5344CB8AC3E}">
        <p14:creationId xmlns:p14="http://schemas.microsoft.com/office/powerpoint/2010/main" val="26003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662484" y="5837273"/>
            <a:ext cx="806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02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0410966" y="4944937"/>
            <a:ext cx="169187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700" dirty="0">
                <a:solidFill>
                  <a:schemeClr val="bg1"/>
                </a:solidFill>
              </a:rPr>
              <a:t>Q&amp;A</a:t>
            </a:r>
            <a:endParaRPr lang="ko-KR" altLang="en-US" sz="1700" dirty="0">
              <a:solidFill>
                <a:schemeClr val="bg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911674" y="5209094"/>
            <a:ext cx="18930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</a:rPr>
              <a:t>팀원의 역할분담</a:t>
            </a:r>
            <a:endParaRPr lang="en-US" altLang="ko-KR" sz="1400" dirty="0">
              <a:solidFill>
                <a:schemeClr val="bg1"/>
              </a:solidFill>
            </a:endParaRPr>
          </a:p>
        </p:txBody>
      </p:sp>
      <p:sp>
        <p:nvSpPr>
          <p:cNvPr id="2" name="AutoShape 2" descr="호텔, 호텔 객실, 장식, 긴장, 기분, 룸, 침대, 더블 침대, 관광, 여성의 내실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4" descr="호텔, 호텔 객실, 장식, 긴장, 기분, 룸, 침대, 더블 침대, 관광, 여성의 내실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6" descr="호텔, 호텔 객실, 장식, 긴장, 기분, 룸, 침대, 더블 침대, 관광, 여성의 내실"/>
          <p:cNvSpPr>
            <a:spLocks noChangeAspect="1" noChangeArrowheads="1"/>
          </p:cNvSpPr>
          <p:nvPr/>
        </p:nvSpPr>
        <p:spPr bwMode="auto">
          <a:xfrm>
            <a:off x="4730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189830" y="5047459"/>
            <a:ext cx="110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dirty="0">
                <a:solidFill>
                  <a:schemeClr val="bg1"/>
                </a:solidFill>
              </a:rPr>
              <a:t>사례분석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21" y="-313530"/>
            <a:ext cx="12344334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6547" y="2344913"/>
            <a:ext cx="322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사례 개요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1695434" y="1557586"/>
            <a:ext cx="4104456" cy="228254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737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662484" y="5837273"/>
            <a:ext cx="806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02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0410966" y="4944937"/>
            <a:ext cx="169187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700" dirty="0">
                <a:solidFill>
                  <a:schemeClr val="bg1"/>
                </a:solidFill>
              </a:rPr>
              <a:t>Q&amp;A</a:t>
            </a:r>
            <a:endParaRPr lang="ko-KR" altLang="en-US" sz="1700" dirty="0">
              <a:solidFill>
                <a:schemeClr val="bg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911674" y="5209094"/>
            <a:ext cx="18930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</a:rPr>
              <a:t>팀원의 역할분담</a:t>
            </a:r>
            <a:endParaRPr lang="en-US" altLang="ko-KR" sz="1400" dirty="0">
              <a:solidFill>
                <a:schemeClr val="bg1"/>
              </a:solidFill>
            </a:endParaRPr>
          </a:p>
        </p:txBody>
      </p:sp>
      <p:sp>
        <p:nvSpPr>
          <p:cNvPr id="2" name="AutoShape 2" descr="호텔, 호텔 객실, 장식, 긴장, 기분, 룸, 침대, 더블 침대, 관광, 여성의 내실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4" descr="호텔, 호텔 객실, 장식, 긴장, 기분, 룸, 침대, 더블 침대, 관광, 여성의 내실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6" descr="호텔, 호텔 객실, 장식, 긴장, 기분, 룸, 침대, 더블 침대, 관광, 여성의 내실"/>
          <p:cNvSpPr>
            <a:spLocks noChangeAspect="1" noChangeArrowheads="1"/>
          </p:cNvSpPr>
          <p:nvPr/>
        </p:nvSpPr>
        <p:spPr bwMode="auto">
          <a:xfrm>
            <a:off x="4730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189830" y="5047459"/>
            <a:ext cx="110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dirty="0">
                <a:solidFill>
                  <a:schemeClr val="bg1"/>
                </a:solidFill>
              </a:rPr>
              <a:t>사례분석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21" y="-313530"/>
            <a:ext cx="12344334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90832" y="2344913"/>
            <a:ext cx="322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Q&amp;A</a:t>
            </a:r>
            <a:endParaRPr lang="ko-KR" altLang="en-US" sz="4000" dirty="0">
              <a:solidFill>
                <a:schemeClr val="bg1"/>
              </a:solidFill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695434" y="1557586"/>
            <a:ext cx="4104456" cy="228254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141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66967" y="-5866"/>
            <a:ext cx="12257380" cy="6865454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878098" rtl="0" eaLnBrk="1" latinLnBrk="1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9049" algn="l" defTabSz="878098" rtl="0" eaLnBrk="1" latinLnBrk="1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78098" algn="l" defTabSz="878098" rtl="0" eaLnBrk="1" latinLnBrk="1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17147" algn="l" defTabSz="878098" rtl="0" eaLnBrk="1" latinLnBrk="1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56197" algn="l" defTabSz="878098" rtl="0" eaLnBrk="1" latinLnBrk="1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95246" algn="l" defTabSz="878098" rtl="0" eaLnBrk="1" latinLnBrk="1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34295" algn="l" defTabSz="878098" rtl="0" eaLnBrk="1" latinLnBrk="1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73344" algn="l" defTabSz="878098" rtl="0" eaLnBrk="1" latinLnBrk="1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12393" algn="l" defTabSz="878098" rtl="0" eaLnBrk="1" latinLnBrk="1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577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55" y="981"/>
            <a:ext cx="12489059" cy="685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직선 연결선 3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-12375" y="226903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각 삼각형 9"/>
          <p:cNvSpPr/>
          <p:nvPr/>
        </p:nvSpPr>
        <p:spPr>
          <a:xfrm rot="5400000">
            <a:off x="950393" y="2581207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u="sng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u="sng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u="sng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u="sng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4880284" y="0"/>
            <a:ext cx="2723624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15207" y="4579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Q&amp;A</a:t>
            </a:r>
            <a:endParaRPr lang="ko-KR" altLang="en-US" sz="2000" dirty="0">
              <a:solidFill>
                <a:schemeClr val="bg1"/>
              </a:solidFill>
              <a:latin typeface="DX신문명조_TT" pitchFamily="18" charset="-127"/>
              <a:ea typeface="DX신문명조_T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00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65"/>
            <a:ext cx="12211776" cy="686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싱가포르, 아시아, 여행, 도시의, 구조, 아름 다운, 건물, 마천루, 긴 노출, 도시, 디자인"/>
          <p:cNvSpPr>
            <a:spLocks noChangeAspect="1" noChangeArrowheads="1"/>
          </p:cNvSpPr>
          <p:nvPr/>
        </p:nvSpPr>
        <p:spPr bwMode="auto">
          <a:xfrm>
            <a:off x="224339" y="-144495"/>
            <a:ext cx="406347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11456" tIns="55728" rIns="111456" bIns="55728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직각 삼각형 3"/>
          <p:cNvSpPr/>
          <p:nvPr/>
        </p:nvSpPr>
        <p:spPr>
          <a:xfrm>
            <a:off x="-21363" y="1934197"/>
            <a:ext cx="7844536" cy="5621895"/>
          </a:xfrm>
          <a:prstGeom prst="rtTriangle">
            <a:avLst/>
          </a:prstGeom>
          <a:solidFill>
            <a:srgbClr val="44C893">
              <a:alpha val="40000"/>
            </a:srgbClr>
          </a:solidFill>
          <a:ln>
            <a:noFill/>
          </a:ln>
          <a:effectLst>
            <a:outerShdw blurRad="1270000" dist="50800" dir="5400000"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순서도: 판단 4"/>
          <p:cNvSpPr/>
          <p:nvPr/>
        </p:nvSpPr>
        <p:spPr>
          <a:xfrm>
            <a:off x="3608373" y="3789918"/>
            <a:ext cx="8910071" cy="6545002"/>
          </a:xfrm>
          <a:prstGeom prst="flowChartDecisi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r>
              <a:rPr lang="en-US" altLang="ko-KR" sz="1200" dirty="0"/>
              <a:t>           </a:t>
            </a:r>
          </a:p>
          <a:p>
            <a:r>
              <a:rPr lang="en-US" altLang="ko-KR" sz="1200" b="1" dirty="0"/>
              <a:t>         </a:t>
            </a:r>
          </a:p>
          <a:p>
            <a:r>
              <a:rPr lang="en-US" altLang="ko-KR" sz="1200" b="1" dirty="0"/>
              <a:t>                                          </a:t>
            </a:r>
          </a:p>
          <a:p>
            <a:endParaRPr lang="en-US" altLang="ko-KR" sz="1200" b="1" dirty="0"/>
          </a:p>
          <a:p>
            <a:r>
              <a:rPr lang="ko-KR" altLang="en-US" sz="1200" b="1" dirty="0"/>
              <a:t>                   </a:t>
            </a:r>
            <a:endParaRPr lang="en-US" altLang="ko-KR" dirty="0"/>
          </a:p>
          <a:p>
            <a:r>
              <a:rPr lang="ko-KR" altLang="en-US" sz="1200" b="1" dirty="0"/>
              <a:t>                                                                                        </a:t>
            </a:r>
            <a:endParaRPr lang="en-US" altLang="ko-KR" sz="1200" b="1" dirty="0"/>
          </a:p>
          <a:p>
            <a:r>
              <a:rPr lang="en-US" altLang="ko-KR" sz="1200" b="1" dirty="0"/>
              <a:t>                     </a:t>
            </a:r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endParaRPr lang="ko-KR" altLang="en-US" dirty="0"/>
          </a:p>
        </p:txBody>
      </p:sp>
      <p:sp>
        <p:nvSpPr>
          <p:cNvPr id="6" name="순서도: 판단 5"/>
          <p:cNvSpPr/>
          <p:nvPr/>
        </p:nvSpPr>
        <p:spPr>
          <a:xfrm>
            <a:off x="8063406" y="542478"/>
            <a:ext cx="8754964" cy="6494879"/>
          </a:xfrm>
          <a:prstGeom prst="flowChartDecisi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endParaRPr lang="en-US" altLang="ko-KR" sz="1200" b="1" dirty="0"/>
          </a:p>
        </p:txBody>
      </p:sp>
      <p:sp>
        <p:nvSpPr>
          <p:cNvPr id="11" name="직사각형 10"/>
          <p:cNvSpPr/>
          <p:nvPr/>
        </p:nvSpPr>
        <p:spPr>
          <a:xfrm>
            <a:off x="-21363" y="7941"/>
            <a:ext cx="12233140" cy="6851647"/>
          </a:xfrm>
          <a:prstGeom prst="rect">
            <a:avLst/>
          </a:prstGeom>
          <a:solidFill>
            <a:schemeClr val="tx1">
              <a:lumMod val="65000"/>
              <a:lumOff val="3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57281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14562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1843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29124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86405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43686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900968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458249" algn="l" defTabSz="1114562" rtl="0" eaLnBrk="1" latinLnBrk="1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577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-1" b="-27022"/>
          <a:stretch/>
        </p:blipFill>
        <p:spPr bwMode="auto">
          <a:xfrm>
            <a:off x="10904220" y="259368"/>
            <a:ext cx="1095641" cy="50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690" y="259368"/>
            <a:ext cx="391723" cy="36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79246" y="2781573"/>
            <a:ext cx="4223919" cy="712709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3900" b="1" dirty="0">
                <a:solidFill>
                  <a:schemeClr val="bg1"/>
                </a:solidFill>
                <a:latin typeface="DX경필명조B" pitchFamily="2" charset="-127"/>
                <a:ea typeface="DX경필명조B" pitchFamily="2" charset="-12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687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97" y="1051225"/>
            <a:ext cx="5206814" cy="4977767"/>
          </a:xfrm>
          <a:prstGeom prst="round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911305" y="-857"/>
            <a:ext cx="2879645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6685696" y="1341077"/>
            <a:ext cx="68244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81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4562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1843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9124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86405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686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0968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8249" algn="l" defTabSz="1114562" rtl="0" eaLnBrk="1" latinLnBrk="1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회사명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: </a:t>
            </a:r>
          </a:p>
          <a:p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설립일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: 1979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년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3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월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20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일 창립</a:t>
            </a: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주소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: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서울특별시 영등포구 </a:t>
            </a: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          63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로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50(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여의도동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)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우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)07345</a:t>
            </a:r>
          </a:p>
          <a:p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대표이사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: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김영철</a:t>
            </a: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직원현황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: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전체 직원 수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6,153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명</a:t>
            </a:r>
          </a:p>
          <a:p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               전체 장애인 직원 수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144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명</a:t>
            </a:r>
          </a:p>
          <a:p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(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장애인고용률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3.36%, 2015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년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12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월 기준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)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119" y="1171092"/>
            <a:ext cx="17335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41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97" y="1051225"/>
            <a:ext cx="5206814" cy="4977767"/>
          </a:xfrm>
          <a:prstGeom prst="round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911305" y="-857"/>
            <a:ext cx="2879645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latin typeface="DX신문명조_TT" pitchFamily="18" charset="-127"/>
              <a:ea typeface="DX신문명조_TT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85696" y="1845613"/>
            <a:ext cx="576599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업종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: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숙박 및 음식점 업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(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관광숙박업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)</a:t>
            </a:r>
          </a:p>
          <a:p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재무현황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 (2012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년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~2014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년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3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년 평균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) </a:t>
            </a:r>
          </a:p>
          <a:p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  </a:t>
            </a: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  -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총 자산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 2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조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3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천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3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백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84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억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5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천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9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백 만원</a:t>
            </a: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  </a:t>
            </a: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  - 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총 매출액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 1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조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2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백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2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십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5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억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7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천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2</a:t>
            </a:r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백 만원 </a:t>
            </a:r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endParaRPr lang="en-US" altLang="ko-KR" dirty="0">
              <a:latin typeface="KoPub돋움체 Light" pitchFamily="18" charset="-127"/>
              <a:ea typeface="KoPub돋움체 Light" pitchFamily="18" charset="-127"/>
            </a:endParaRPr>
          </a:p>
          <a:p>
            <a:r>
              <a:rPr lang="ko-KR" altLang="en-US" dirty="0">
                <a:latin typeface="KoPub돋움체 Light" pitchFamily="18" charset="-127"/>
                <a:ea typeface="KoPub돋움체 Light" pitchFamily="18" charset="-127"/>
              </a:rPr>
              <a:t>사업분야 </a:t>
            </a:r>
            <a:r>
              <a:rPr lang="en-US" altLang="ko-KR" dirty="0">
                <a:latin typeface="KoPub돋움체 Light" pitchFamily="18" charset="-127"/>
                <a:ea typeface="KoPub돋움체 Light" pitchFamily="18" charset="-127"/>
              </a:rPr>
              <a:t>: Hotels, Resorts, Food Culture</a:t>
            </a:r>
          </a:p>
          <a:p>
            <a:endParaRPr lang="ko-KR" altLang="en-US" dirty="0">
              <a:latin typeface="KoPub돋움체 Light" pitchFamily="18" charset="-127"/>
              <a:ea typeface="KoPub돋움체 Light" pitchFamily="18" charset="-127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446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96"/>
            <a:ext cx="12190413" cy="6855301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911305" y="-857"/>
            <a:ext cx="2879645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latin typeface="DX신문명조_TT" pitchFamily="18" charset="-127"/>
              <a:ea typeface="DX신문명조_T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488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8" y="593257"/>
            <a:ext cx="11279106" cy="6266985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911305" y="-857"/>
            <a:ext cx="2879645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latin typeface="DX신문명조_TT" pitchFamily="18" charset="-127"/>
              <a:ea typeface="DX신문명조_T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31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35" y="551119"/>
            <a:ext cx="11289519" cy="6308469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911305" y="-857"/>
            <a:ext cx="2879645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latin typeface="DX신문명조_TT" pitchFamily="18" charset="-127"/>
              <a:ea typeface="DX신문명조_T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31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6" y="-63051"/>
            <a:ext cx="12202789" cy="7166103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>
            <a:off x="911305" y="-371153"/>
            <a:ext cx="0" cy="747420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923267" y="548807"/>
            <a:ext cx="12392781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-12375" y="886996"/>
            <a:ext cx="1112289" cy="343580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950393" y="1199168"/>
            <a:ext cx="81160" cy="14398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4712" y="882591"/>
            <a:ext cx="721723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21" y="1341079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3321" y="1819985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3321" y="2298891"/>
            <a:ext cx="600448" cy="420321"/>
          </a:xfrm>
          <a:prstGeom prst="rect">
            <a:avLst/>
          </a:prstGeom>
          <a:noFill/>
        </p:spPr>
        <p:txBody>
          <a:bodyPr wrap="square" lIns="111456" tIns="55728" rIns="111456" bIns="55728" rtlCol="0">
            <a:spAutoFit/>
          </a:bodyPr>
          <a:lstStyle/>
          <a:p>
            <a:r>
              <a:rPr lang="en-US" altLang="ko-KR" sz="20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DX신문명조_TT" pitchFamily="18" charset="-127"/>
                <a:ea typeface="DX신문명조_TT" pitchFamily="18" charset="-127"/>
              </a:rPr>
              <a:t>04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911305" y="-857"/>
            <a:ext cx="2879645" cy="543669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456" tIns="55728" rIns="111456" bIns="55728" rtlCol="0" anchor="ctr"/>
          <a:lstStyle/>
          <a:p>
            <a:pPr algn="ctr"/>
            <a:endParaRPr lang="en-US" altLang="ko-KR" sz="9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0670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회사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기관</a:t>
            </a:r>
            <a:r>
              <a:rPr lang="en-US" altLang="ko-KR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DX신문명조_TT" pitchFamily="18" charset="-127"/>
                <a:ea typeface="DX신문명조_TT" pitchFamily="18" charset="-127"/>
              </a:rPr>
              <a:t>소개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7204" y="7285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추진배경 및 목표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336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주요내용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03645" y="78243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성과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(</a:t>
            </a:r>
            <a:r>
              <a:rPr lang="ko-KR" altLang="en-US" sz="2000" dirty="0">
                <a:latin typeface="DX신문명조_TT" pitchFamily="18" charset="-127"/>
                <a:ea typeface="DX신문명조_TT" pitchFamily="18" charset="-127"/>
              </a:rPr>
              <a:t>효과</a:t>
            </a:r>
            <a:r>
              <a:rPr lang="en-US" altLang="ko-KR" sz="2000" dirty="0">
                <a:latin typeface="DX신문명조_TT" pitchFamily="18" charset="-127"/>
                <a:ea typeface="DX신문명조_TT" pitchFamily="18" charset="-127"/>
              </a:rPr>
              <a:t>)</a:t>
            </a:r>
            <a:endParaRPr lang="ko-KR" altLang="en-US" sz="2000" dirty="0">
              <a:latin typeface="DX신문명조_TT" pitchFamily="18" charset="-127"/>
              <a:ea typeface="DX신문명조_T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578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952</Words>
  <Application>Microsoft Office PowerPoint</Application>
  <PresentationFormat>사용자 지정</PresentationFormat>
  <Paragraphs>367</Paragraphs>
  <Slides>32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40" baseType="lpstr">
      <vt:lpstr>굴림</vt:lpstr>
      <vt:lpstr>Arial</vt:lpstr>
      <vt:lpstr>맑은 고딕</vt:lpstr>
      <vt:lpstr>HY동녘M</vt:lpstr>
      <vt:lpstr>DX경필명조B</vt:lpstr>
      <vt:lpstr>DX신문명조_TT</vt:lpstr>
      <vt:lpstr>KoPub돋움체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user1</dc:creator>
  <cp:lastModifiedBy>user1</cp:lastModifiedBy>
  <cp:revision>178</cp:revision>
  <dcterms:created xsi:type="dcterms:W3CDTF">2017-05-22T17:22:54Z</dcterms:created>
  <dcterms:modified xsi:type="dcterms:W3CDTF">2017-06-06T12:56:13Z</dcterms:modified>
  <cp:version>0906.0100.01</cp:version>
</cp:coreProperties>
</file>