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6" r:id="rId146"/>
    <p:sldId id="407" r:id="rId147"/>
    <p:sldId id="408" r:id="rId148"/>
    <p:sldId id="409" r:id="rId149"/>
    <p:sldId id="410" r:id="rId150"/>
    <p:sldId id="411" r:id="rId151"/>
    <p:sldId id="412" r:id="rId152"/>
    <p:sldId id="413" r:id="rId153"/>
    <p:sldId id="414" r:id="rId154"/>
    <p:sldId id="415" r:id="rId155"/>
    <p:sldId id="416" r:id="rId156"/>
    <p:sldId id="417" r:id="rId157"/>
    <p:sldId id="418" r:id="rId158"/>
    <p:sldId id="419" r:id="rId159"/>
    <p:sldId id="420" r:id="rId160"/>
    <p:sldId id="421" r:id="rId161"/>
    <p:sldId id="422" r:id="rId162"/>
    <p:sldId id="423" r:id="rId163"/>
    <p:sldId id="424" r:id="rId164"/>
    <p:sldId id="425" r:id="rId165"/>
    <p:sldId id="426" r:id="rId166"/>
    <p:sldId id="427" r:id="rId167"/>
    <p:sldId id="428" r:id="rId168"/>
    <p:sldId id="429" r:id="rId169"/>
    <p:sldId id="430" r:id="rId170"/>
    <p:sldId id="431" r:id="rId171"/>
    <p:sldId id="432" r:id="rId172"/>
    <p:sldId id="433" r:id="rId173"/>
    <p:sldId id="434" r:id="rId174"/>
    <p:sldId id="435" r:id="rId175"/>
    <p:sldId id="436" r:id="rId176"/>
    <p:sldId id="437" r:id="rId177"/>
    <p:sldId id="438" r:id="rId178"/>
    <p:sldId id="439" r:id="rId179"/>
    <p:sldId id="440" r:id="rId180"/>
    <p:sldId id="441" r:id="rId181"/>
    <p:sldId id="442" r:id="rId182"/>
    <p:sldId id="443" r:id="rId183"/>
    <p:sldId id="444" r:id="rId184"/>
    <p:sldId id="445" r:id="rId185"/>
    <p:sldId id="446" r:id="rId186"/>
    <p:sldId id="447" r:id="rId187"/>
    <p:sldId id="448" r:id="rId188"/>
    <p:sldId id="449" r:id="rId18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33253"/>
            <a:ext cx="539552" cy="7604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9512" y="44252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/>
                </a:solidFill>
              </a:rPr>
              <a:t>전주대학교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방사선학과</a:t>
            </a:r>
            <a:endParaRPr lang="ko-KR" altLang="en-US" sz="1400" b="1" dirty="0">
              <a:solidFill>
                <a:schemeClr val="accent5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51520" y="352029"/>
            <a:ext cx="8100000" cy="36000"/>
          </a:xfrm>
          <a:prstGeom prst="rect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77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4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86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38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68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34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86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5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40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5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0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A396-E32A-4094-9C6F-0D110FF0AE77}" type="datetimeFigureOut">
              <a:rPr lang="ko-KR" altLang="en-US" smtClean="0"/>
              <a:t>2014-12-14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8E0F-98B4-45D8-94A1-A76AB8926D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86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0&amp;where=idetail&amp;rev=17&amp;query=%EC%95%8C%ED%8C%8C%EB%B6%95%EA%B4%B4&amp;section=image&amp;sort=0&amp;res_fr=0&amp;res_to=0&amp;start=1&amp;img_id=ncc18_20_5016_2&amp;ie=utf8&amp;aq=0&amp;spq=0&amp;nx_search_query=%EC%95%8C%ED%8C%8C%EB%B6%95%EA%B4%B4&amp;nx_and_query=&amp;nx_sub_query=&amp;nx_search_hlquery=&amp;nx_search_fasquery=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0&amp;where=idetail&amp;rev=17&amp;query=%EC%95%8C%ED%8C%8C%EB%B6%95%EA%B4%B4&amp;section=image&amp;sort=0&amp;res_fr=0&amp;res_to=0&amp;start=1&amp;img_id=ncc18_20_5016_2&amp;ie=utf8&amp;aq=0&amp;spq=0&amp;nx_search_query=%EC%95%8C%ED%8C%8C%EB%B6%95%EA%B4%B4&amp;nx_and_query=&amp;nx_sub_query=&amp;nx_search_hlquery=&amp;nx_search_fasquery=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earch.naver.com/search.naver?sm=ext&amp;viewloc=1&amp;where=idetail&amp;rev=17&amp;query=%EB%B2%A0%ED%83%80%EB%B6%95%EA%B4%B4&amp;section=image&amp;sort=0&amp;res_fr=0&amp;res_to=0&amp;start=33&amp;ie=utf8&amp;img_id=ncc18_57_5281_3&amp;face=0&amp;color=0&amp;ccl=0&amp;viewtype=2&amp;aq=0&amp;spq=1&amp;nx_search_query=%EB%B2%A0%ED%83%80%EB%B6%95%EA%B4%B4&amp;nx_and_query=&amp;nx_sub_query=&amp;nx_search_hlquery=&amp;nx_search_fasquery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61.png"/><Relationship Id="rId4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earch.naver.com/search.naver?sm=ext&amp;viewloc=1&amp;where=idetail&amp;rev=17&amp;query=%EB%B2%A0%ED%83%80%EB%B6%95%EA%B4%B4&amp;section=image&amp;sort=0&amp;res_fr=0&amp;res_to=0&amp;start=33&amp;ie=utf8&amp;img_id=ncc18_57_5281_3&amp;face=0&amp;color=0&amp;ccl=0&amp;viewtype=2&amp;aq=0&amp;spq=1&amp;nx_search_query=%EB%B2%A0%ED%83%80%EB%B6%95%EA%B4%B4&amp;nx_and_query=&amp;nx_sub_query=&amp;nx_search_hlquery=&amp;nx_search_fasquery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chemeClr val="tx2"/>
                </a:solidFill>
              </a:rPr>
              <a:t>방사선물리</a:t>
            </a:r>
            <a:r>
              <a:rPr lang="ko-KR" altLang="en-US" sz="6000" b="1" dirty="0">
                <a:solidFill>
                  <a:schemeClr val="tx2"/>
                </a:solidFill>
              </a:rPr>
              <a:t>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B0F0"/>
                </a:solidFill>
              </a:rPr>
              <a:t>전주대학교 방사선학과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41277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실전문제풀이 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X-ray</a:t>
            </a:r>
            <a:r>
              <a:rPr lang="ko-KR" altLang="en-US" dirty="0"/>
              <a:t>의 성질이 </a:t>
            </a:r>
            <a:r>
              <a:rPr lang="ko-KR" altLang="en-US" dirty="0" smtClean="0"/>
              <a:t>아닌 것은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① 전자파</a:t>
            </a:r>
            <a:r>
              <a:rPr lang="en-US" altLang="ko-KR" sz="1600" dirty="0"/>
              <a:t>( </a:t>
            </a:r>
            <a:r>
              <a:rPr lang="ko-KR" altLang="en-US" sz="1600" dirty="0"/>
              <a:t>電磁波 </a:t>
            </a:r>
            <a:r>
              <a:rPr lang="en-US" altLang="ko-KR" sz="1600" dirty="0"/>
              <a:t>)</a:t>
            </a:r>
            <a:r>
              <a:rPr lang="ko-KR" altLang="en-US" sz="1600" dirty="0"/>
              <a:t>에 속하며 육안으로 볼 수 없다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② 빛과 동일한 속도로 직선으로 진행한다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③ 연속 </a:t>
            </a:r>
            <a:r>
              <a:rPr lang="en-US" altLang="ko-KR" sz="1600" dirty="0"/>
              <a:t>spectrum</a:t>
            </a:r>
            <a:r>
              <a:rPr lang="ko-KR" altLang="en-US" sz="1600" dirty="0"/>
              <a:t>과 선 </a:t>
            </a:r>
            <a:r>
              <a:rPr lang="en-US" altLang="ko-KR" sz="1600" dirty="0"/>
              <a:t>spectrum</a:t>
            </a:r>
            <a:r>
              <a:rPr lang="ko-KR" altLang="en-US" sz="1600" dirty="0"/>
              <a:t>으로 되어 있고 </a:t>
            </a:r>
            <a:r>
              <a:rPr lang="ko-KR" altLang="en-US" sz="1600" dirty="0" err="1"/>
              <a:t>투과력이</a:t>
            </a:r>
            <a:r>
              <a:rPr lang="ko-KR" altLang="en-US" sz="1600" dirty="0"/>
              <a:t> 강하다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④ 전하는 있으나 무게는 없고 전자장</a:t>
            </a:r>
            <a:r>
              <a:rPr lang="en-US" altLang="ko-KR" sz="1600" dirty="0">
                <a:solidFill>
                  <a:srgbClr val="FF0000"/>
                </a:solidFill>
              </a:rPr>
              <a:t>( </a:t>
            </a:r>
            <a:r>
              <a:rPr lang="ko-KR" altLang="en-US" sz="1600" dirty="0">
                <a:solidFill>
                  <a:srgbClr val="FF0000"/>
                </a:solidFill>
              </a:rPr>
              <a:t>電磁場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  <a:r>
              <a:rPr lang="ko-KR" altLang="en-US" sz="1600" dirty="0">
                <a:solidFill>
                  <a:srgbClr val="FF0000"/>
                </a:solidFill>
              </a:rPr>
              <a:t>의 영향을 </a:t>
            </a:r>
            <a:r>
              <a:rPr lang="ko-KR" altLang="en-US" sz="1600" dirty="0" smtClean="0">
                <a:solidFill>
                  <a:srgbClr val="FF0000"/>
                </a:solidFill>
              </a:rPr>
              <a:t>받지 않는다</a:t>
            </a:r>
            <a:endParaRPr lang="ko-KR" altLang="en-US" sz="1600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⑤ 전리작용과 형광작용이 있다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11560" y="3773618"/>
            <a:ext cx="8352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선은 저지</a:t>
            </a:r>
            <a:r>
              <a:rPr lang="en-US" altLang="ko-KR" sz="1400" dirty="0" smtClean="0">
                <a:solidFill>
                  <a:srgbClr val="0070C0"/>
                </a:solidFill>
              </a:rPr>
              <a:t> X </a:t>
            </a:r>
            <a:r>
              <a:rPr lang="ko-KR" altLang="en-US" sz="1400" dirty="0" smtClean="0">
                <a:solidFill>
                  <a:srgbClr val="0070C0"/>
                </a:solidFill>
              </a:rPr>
              <a:t>선</a:t>
            </a:r>
            <a:r>
              <a:rPr lang="en-US" altLang="ko-KR" sz="1400" dirty="0" smtClean="0">
                <a:solidFill>
                  <a:srgbClr val="0070C0"/>
                </a:solidFill>
              </a:rPr>
              <a:t>,</a:t>
            </a:r>
            <a:r>
              <a:rPr lang="ko-KR" altLang="en-US" sz="1400" dirty="0" smtClean="0">
                <a:solidFill>
                  <a:srgbClr val="0070C0"/>
                </a:solidFill>
              </a:rPr>
              <a:t> 백색</a:t>
            </a:r>
            <a:r>
              <a:rPr lang="en-US" altLang="ko-KR" sz="1400" dirty="0" smtClean="0">
                <a:solidFill>
                  <a:srgbClr val="0070C0"/>
                </a:solidFill>
              </a:rPr>
              <a:t> X </a:t>
            </a:r>
            <a:r>
              <a:rPr lang="ko-KR" altLang="en-US" sz="1400" dirty="0" smtClean="0">
                <a:solidFill>
                  <a:srgbClr val="0070C0"/>
                </a:solidFill>
              </a:rPr>
              <a:t>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제동방사선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연속</a:t>
            </a:r>
            <a:r>
              <a:rPr lang="en-US" altLang="ko-KR" sz="1400" dirty="0" smtClean="0">
                <a:solidFill>
                  <a:srgbClr val="0070C0"/>
                </a:solidFill>
              </a:rPr>
              <a:t> X</a:t>
            </a:r>
            <a:r>
              <a:rPr lang="ko-KR" altLang="en-US" sz="1400" dirty="0" smtClean="0">
                <a:solidFill>
                  <a:srgbClr val="0070C0"/>
                </a:solidFill>
              </a:rPr>
              <a:t>선 등으로 불리며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빛이라 하여 광자(光子)라 불린다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또한 전자기방사선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전자파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이라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선은 특성 </a:t>
            </a: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선과 연속</a:t>
            </a:r>
            <a:r>
              <a:rPr lang="en-US" altLang="ko-KR" sz="1400" dirty="0" smtClean="0">
                <a:solidFill>
                  <a:srgbClr val="0070C0"/>
                </a:solidFill>
              </a:rPr>
              <a:t> 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선으로 구별되며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특성</a:t>
            </a:r>
            <a:r>
              <a:rPr lang="en-US" altLang="ko-KR" sz="1400" dirty="0" smtClean="0">
                <a:solidFill>
                  <a:srgbClr val="0070C0"/>
                </a:solidFill>
              </a:rPr>
              <a:t> 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선은 단일에너지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선스펙트럼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전하가 없어 전기장 및 자기장에 영향을 받지 않고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투과력이</a:t>
            </a:r>
            <a:r>
              <a:rPr lang="ko-KR" altLang="en-US" sz="1400" dirty="0" smtClean="0">
                <a:solidFill>
                  <a:srgbClr val="0070C0"/>
                </a:solidFill>
              </a:rPr>
              <a:t> 강하며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직진한다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   </a:t>
            </a:r>
            <a:r>
              <a:rPr lang="ko-KR" altLang="en-US" sz="1400" dirty="0" smtClean="0">
                <a:solidFill>
                  <a:srgbClr val="0070C0"/>
                </a:solidFill>
              </a:rPr>
              <a:t>빛이기 때문에 질량도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하지만 전리작용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형광작용 등 입자의 성질을 가지고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이를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방사선의 이중성이라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즉 파의 형태이면서 입자의 성질을 가지고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6" name="Litebulb"/>
          <p:cNvSpPr>
            <a:spLocks noEditPoints="1" noChangeArrowheads="1"/>
          </p:cNvSpPr>
          <p:nvPr/>
        </p:nvSpPr>
        <p:spPr bwMode="auto">
          <a:xfrm>
            <a:off x="241042" y="355960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8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동위원소에서 같은 것은</a:t>
            </a:r>
            <a:r>
              <a:rPr lang="en-US" altLang="ko-KR" dirty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sz="1600" dirty="0"/>
              <a:t>가</a:t>
            </a:r>
            <a:r>
              <a:rPr lang="en-US" altLang="ko-KR" sz="1600" dirty="0"/>
              <a:t>. </a:t>
            </a:r>
            <a:r>
              <a:rPr lang="ko-KR" altLang="en-US" sz="1600" dirty="0"/>
              <a:t>원자번호        나</a:t>
            </a:r>
            <a:r>
              <a:rPr lang="en-US" altLang="ko-KR" sz="1600" dirty="0"/>
              <a:t>. </a:t>
            </a:r>
            <a:r>
              <a:rPr lang="ko-KR" altLang="en-US" sz="1600" dirty="0"/>
              <a:t>질량수          다</a:t>
            </a:r>
            <a:r>
              <a:rPr lang="en-US" altLang="ko-KR" sz="1600" dirty="0"/>
              <a:t>. </a:t>
            </a:r>
            <a:r>
              <a:rPr lang="ko-KR" altLang="en-US" sz="1600" dirty="0"/>
              <a:t>양성자수         라</a:t>
            </a:r>
            <a:r>
              <a:rPr lang="en-US" altLang="ko-KR" sz="1600" dirty="0"/>
              <a:t>. </a:t>
            </a:r>
            <a:r>
              <a:rPr lang="ko-KR" altLang="en-US" sz="1600" dirty="0"/>
              <a:t>중성자수</a:t>
            </a:r>
          </a:p>
          <a:p>
            <a:pPr fontAlgn="base">
              <a:lnSpc>
                <a:spcPct val="150000"/>
              </a:lnSpc>
            </a:pP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/>
              <a:t>가</a:t>
            </a:r>
            <a:r>
              <a:rPr lang="en-US" altLang="ko-KR" sz="1600" dirty="0"/>
              <a:t>, </a:t>
            </a:r>
            <a:r>
              <a:rPr lang="ko-KR" altLang="en-US" sz="1600" dirty="0"/>
              <a:t>나</a:t>
            </a:r>
            <a:r>
              <a:rPr lang="en-US" altLang="ko-KR" sz="1600" dirty="0"/>
              <a:t>, </a:t>
            </a:r>
            <a:r>
              <a:rPr lang="ko-KR" altLang="en-US" sz="1600" dirty="0"/>
              <a:t>다               </a:t>
            </a:r>
            <a:r>
              <a:rPr lang="ko-KR" altLang="en-US" sz="1600" dirty="0" smtClean="0"/>
              <a:t>          </a:t>
            </a:r>
            <a:r>
              <a:rPr lang="en-US" altLang="ko-KR" sz="1600" dirty="0">
                <a:solidFill>
                  <a:srgbClr val="FF0000"/>
                </a:solidFill>
              </a:rPr>
              <a:t>2) </a:t>
            </a:r>
            <a:r>
              <a:rPr lang="ko-KR" altLang="en-US" sz="1600" dirty="0">
                <a:solidFill>
                  <a:srgbClr val="FF0000"/>
                </a:solidFill>
              </a:rPr>
              <a:t>가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다                  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나</a:t>
            </a:r>
            <a:r>
              <a:rPr lang="en-US" altLang="ko-KR" sz="1600" dirty="0"/>
              <a:t>, </a:t>
            </a:r>
            <a:r>
              <a:rPr lang="ko-KR" altLang="en-US" sz="1600" dirty="0"/>
              <a:t>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4) </a:t>
            </a:r>
            <a:r>
              <a:rPr lang="ko-KR" altLang="en-US" sz="1600" dirty="0"/>
              <a:t>라                           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가</a:t>
            </a:r>
            <a:r>
              <a:rPr lang="en-US" altLang="ko-KR" sz="1600" dirty="0"/>
              <a:t>, </a:t>
            </a:r>
            <a:r>
              <a:rPr lang="ko-KR" altLang="en-US" sz="1600" dirty="0"/>
              <a:t>나</a:t>
            </a:r>
            <a:r>
              <a:rPr lang="en-US" altLang="ko-KR" sz="1600" dirty="0"/>
              <a:t>, </a:t>
            </a:r>
            <a:r>
              <a:rPr lang="ko-KR" altLang="en-US" sz="1600" dirty="0"/>
              <a:t>다</a:t>
            </a:r>
            <a:r>
              <a:rPr lang="en-US" altLang="ko-KR" sz="1600" dirty="0"/>
              <a:t>, </a:t>
            </a:r>
            <a:r>
              <a:rPr lang="ko-KR" altLang="en-US" sz="1600" dirty="0"/>
              <a:t>라</a:t>
            </a:r>
            <a:endParaRPr lang="en-US" altLang="ko-KR" sz="1200" dirty="0" smtClean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21297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0974"/>
            <a:ext cx="6265047" cy="31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99592" y="3213354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rgbClr val="0070C0"/>
                </a:solidFill>
              </a:rPr>
              <a:t>원자번호는 양성자의</a:t>
            </a:r>
            <a:r>
              <a:rPr lang="en-US" altLang="ko-KR" sz="1600" dirty="0" smtClean="0">
                <a:solidFill>
                  <a:srgbClr val="0070C0"/>
                </a:solidFill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</a:rPr>
              <a:t>수이다</a:t>
            </a:r>
            <a:r>
              <a:rPr lang="en-US" altLang="ko-KR" sz="1600" dirty="0" smtClean="0">
                <a:solidFill>
                  <a:srgbClr val="0070C0"/>
                </a:solidFill>
              </a:rPr>
              <a:t>.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핵력에</a:t>
            </a:r>
            <a:r>
              <a:rPr lang="ko-KR" altLang="en-US" dirty="0"/>
              <a:t> 관한 설명으로 올바른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1) 10</a:t>
            </a:r>
            <a:r>
              <a:rPr lang="en-US" altLang="ko-KR" sz="1600" baseline="30000" dirty="0">
                <a:solidFill>
                  <a:srgbClr val="FF0000"/>
                </a:solidFill>
              </a:rPr>
              <a:t>-15</a:t>
            </a:r>
            <a:r>
              <a:rPr lang="en-US" altLang="ko-KR" sz="1600" dirty="0">
                <a:solidFill>
                  <a:srgbClr val="FF0000"/>
                </a:solidFill>
              </a:rPr>
              <a:t>m </a:t>
            </a:r>
            <a:r>
              <a:rPr lang="ko-KR" altLang="en-US" sz="1600" dirty="0">
                <a:solidFill>
                  <a:srgbClr val="FF0000"/>
                </a:solidFill>
              </a:rPr>
              <a:t>정도의 짧은 거리에서만 작용한다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2) </a:t>
            </a:r>
            <a:r>
              <a:rPr lang="ko-KR" altLang="en-US" sz="1600" dirty="0" err="1"/>
              <a:t>핵자의</a:t>
            </a:r>
            <a:r>
              <a:rPr lang="ko-KR" altLang="en-US" sz="1600" dirty="0"/>
              <a:t> 종류에 따라 다르다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p ↔ n</a:t>
            </a:r>
            <a:r>
              <a:rPr lang="ko-KR" altLang="en-US" sz="1600" dirty="0"/>
              <a:t>로 변환하는 능력을 갖고 있다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4) </a:t>
            </a:r>
            <a:r>
              <a:rPr lang="ko-KR" altLang="en-US" sz="1600" dirty="0"/>
              <a:t>거리의 제곱에 반비례한다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5) </a:t>
            </a:r>
            <a:r>
              <a:rPr lang="ko-KR" altLang="en-US" sz="1600" dirty="0" err="1"/>
              <a:t>뮤</a:t>
            </a:r>
            <a:r>
              <a:rPr lang="en-US" altLang="ko-KR" sz="1600" dirty="0"/>
              <a:t>(μ)</a:t>
            </a:r>
            <a:r>
              <a:rPr lang="ko-KR" altLang="en-US" sz="1600" dirty="0"/>
              <a:t>중간자를 매개로 한다</a:t>
            </a:r>
            <a:r>
              <a:rPr lang="en-US" altLang="ko-KR" sz="1600" dirty="0"/>
              <a:t>.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55217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3700189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 err="1">
                <a:solidFill>
                  <a:srgbClr val="00B0F0"/>
                </a:solidFill>
              </a:rPr>
              <a:t>핵력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600" y="205155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Times New Roman" pitchFamily="18" charset="0"/>
              </a:rPr>
              <a:t>양성자와 중성자를 응집시켜 핵을 구성하게 하는 힘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5744" y="25649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 err="1">
                <a:solidFill>
                  <a:srgbClr val="00B0F0"/>
                </a:solidFill>
              </a:rPr>
              <a:t>핵력의</a:t>
            </a:r>
            <a:r>
              <a:rPr lang="ko-KR" altLang="en-US" sz="2400" b="1" dirty="0">
                <a:solidFill>
                  <a:srgbClr val="00B0F0"/>
                </a:solidFill>
              </a:rPr>
              <a:t> 특징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7584" y="303701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</a:rPr>
              <a:t>강한 인력</a:t>
            </a:r>
            <a:r>
              <a:rPr lang="en-US" altLang="ko-KR" dirty="0">
                <a:solidFill>
                  <a:prstClr val="black"/>
                </a:solidFill>
              </a:rPr>
              <a:t>(Strong attractive force): </a:t>
            </a:r>
            <a:r>
              <a:rPr lang="ko-KR" altLang="en-US" dirty="0" err="1">
                <a:solidFill>
                  <a:prstClr val="black"/>
                </a:solidFill>
              </a:rPr>
              <a:t>쿨롱력보다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r>
              <a:rPr lang="en-US" altLang="ko-KR" dirty="0">
                <a:solidFill>
                  <a:prstClr val="black"/>
                </a:solidFill>
              </a:rPr>
              <a:t>100</a:t>
            </a:r>
            <a:r>
              <a:rPr lang="ko-KR" altLang="en-US" dirty="0">
                <a:solidFill>
                  <a:prstClr val="black"/>
                </a:solidFill>
              </a:rPr>
              <a:t>배 정도 강한 </a:t>
            </a:r>
            <a:r>
              <a:rPr lang="ko-KR" altLang="en-US" dirty="0" smtClean="0">
                <a:solidFill>
                  <a:prstClr val="black"/>
                </a:solidFill>
              </a:rPr>
              <a:t>인력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err="1">
                <a:solidFill>
                  <a:prstClr val="black"/>
                </a:solidFill>
              </a:rPr>
              <a:t>단거리력</a:t>
            </a:r>
            <a:r>
              <a:rPr lang="en-US" altLang="ko-KR" dirty="0">
                <a:solidFill>
                  <a:prstClr val="black"/>
                </a:solidFill>
              </a:rPr>
              <a:t>(Short range force): </a:t>
            </a:r>
            <a:r>
              <a:rPr lang="ko-KR" altLang="en-US" dirty="0" err="1">
                <a:solidFill>
                  <a:prstClr val="black"/>
                </a:solidFill>
              </a:rPr>
              <a:t>핵자간의</a:t>
            </a:r>
            <a:r>
              <a:rPr lang="ko-KR" altLang="en-US" dirty="0">
                <a:solidFill>
                  <a:prstClr val="black"/>
                </a:solidFill>
              </a:rPr>
              <a:t> 거리 </a:t>
            </a:r>
            <a:r>
              <a:rPr lang="en-US" altLang="ko-KR" dirty="0">
                <a:solidFill>
                  <a:prstClr val="black"/>
                </a:solidFill>
              </a:rPr>
              <a:t>(a few </a:t>
            </a:r>
            <a:r>
              <a:rPr lang="en-US" altLang="ko-KR" dirty="0" err="1">
                <a:solidFill>
                  <a:prstClr val="black"/>
                </a:solidFill>
              </a:rPr>
              <a:t>fm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ko-KR" altLang="en-US" dirty="0">
                <a:solidFill>
                  <a:prstClr val="black"/>
                </a:solidFill>
              </a:rPr>
              <a:t>에서만 </a:t>
            </a:r>
            <a:r>
              <a:rPr lang="ko-KR" altLang="en-US" dirty="0" smtClean="0">
                <a:solidFill>
                  <a:prstClr val="black"/>
                </a:solidFill>
              </a:rPr>
              <a:t>작용  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외부에서는 </a:t>
            </a:r>
            <a:r>
              <a:rPr lang="en-US" altLang="ko-KR" dirty="0" smtClean="0">
                <a:solidFill>
                  <a:prstClr val="black"/>
                </a:solidFill>
              </a:rPr>
              <a:t>“0”)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</a:rPr>
              <a:t>전하독립적</a:t>
            </a:r>
            <a:r>
              <a:rPr lang="en-US" altLang="ko-KR" dirty="0">
                <a:solidFill>
                  <a:prstClr val="black"/>
                </a:solidFill>
              </a:rPr>
              <a:t>(Charge independent): </a:t>
            </a:r>
            <a:r>
              <a:rPr lang="ko-KR" altLang="en-US" dirty="0">
                <a:solidFill>
                  <a:prstClr val="black"/>
                </a:solidFill>
              </a:rPr>
              <a:t>전하와 무관</a:t>
            </a:r>
            <a:r>
              <a:rPr lang="en-US" altLang="ko-KR" dirty="0">
                <a:solidFill>
                  <a:prstClr val="black"/>
                </a:solidFill>
              </a:rPr>
              <a:t>. </a:t>
            </a:r>
            <a:r>
              <a:rPr lang="ko-KR" altLang="en-US" dirty="0">
                <a:solidFill>
                  <a:prstClr val="black"/>
                </a:solidFill>
              </a:rPr>
              <a:t>즉 </a:t>
            </a:r>
            <a:r>
              <a:rPr lang="en-US" altLang="ko-KR" dirty="0">
                <a:solidFill>
                  <a:prstClr val="black"/>
                </a:solidFill>
              </a:rPr>
              <a:t>p-p, p-n, n-n </a:t>
            </a:r>
            <a:r>
              <a:rPr lang="ko-KR" altLang="en-US" dirty="0">
                <a:solidFill>
                  <a:prstClr val="black"/>
                </a:solidFill>
              </a:rPr>
              <a:t>사이의 </a:t>
            </a:r>
            <a:endParaRPr lang="en-US" altLang="ko-KR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   </a:t>
            </a:r>
            <a:r>
              <a:rPr lang="ko-KR" altLang="en-US" dirty="0" err="1">
                <a:solidFill>
                  <a:prstClr val="black"/>
                </a:solidFill>
              </a:rPr>
              <a:t>핵력은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같다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err="1">
                <a:solidFill>
                  <a:prstClr val="black"/>
                </a:solidFill>
              </a:rPr>
              <a:t>포화력</a:t>
            </a:r>
            <a:r>
              <a:rPr lang="en-US" altLang="ko-KR" dirty="0">
                <a:solidFill>
                  <a:prstClr val="black"/>
                </a:solidFill>
              </a:rPr>
              <a:t>(Saturated force): </a:t>
            </a:r>
            <a:r>
              <a:rPr lang="ko-KR" altLang="en-US" dirty="0">
                <a:solidFill>
                  <a:prstClr val="black"/>
                </a:solidFill>
              </a:rPr>
              <a:t>원자핵내의 어느 지점에서나 </a:t>
            </a:r>
            <a:r>
              <a:rPr lang="ko-KR" altLang="en-US" dirty="0" smtClean="0">
                <a:solidFill>
                  <a:prstClr val="black"/>
                </a:solidFill>
              </a:rPr>
              <a:t>핵 밀도와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</a:rPr>
              <a:t>비결합</a:t>
            </a:r>
            <a:r>
              <a:rPr lang="ko-KR" altLang="en-US" dirty="0" smtClean="0">
                <a:solidFill>
                  <a:prstClr val="black"/>
                </a:solidFill>
              </a:rPr>
              <a:t> 에너지 </a:t>
            </a:r>
            <a:r>
              <a:rPr lang="ko-KR" altLang="en-US" dirty="0">
                <a:solidFill>
                  <a:prstClr val="black"/>
                </a:solidFill>
              </a:rPr>
              <a:t>일정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err="1">
                <a:solidFill>
                  <a:prstClr val="black"/>
                </a:solidFill>
              </a:rPr>
              <a:t>교환력</a:t>
            </a:r>
            <a:r>
              <a:rPr lang="en-US" altLang="ko-KR" dirty="0">
                <a:solidFill>
                  <a:prstClr val="black"/>
                </a:solidFill>
              </a:rPr>
              <a:t>(Exchangeable force): π </a:t>
            </a:r>
            <a:r>
              <a:rPr lang="ko-KR" altLang="en-US" dirty="0">
                <a:solidFill>
                  <a:prstClr val="black"/>
                </a:solidFill>
              </a:rPr>
              <a:t>중간자를 매개로 힘을 </a:t>
            </a:r>
            <a:r>
              <a:rPr lang="ko-KR" altLang="en-US" dirty="0" smtClean="0">
                <a:solidFill>
                  <a:prstClr val="black"/>
                </a:solidFill>
              </a:rPr>
              <a:t>주고받음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중성의 </a:t>
            </a:r>
            <a:r>
              <a:rPr lang="en-US" altLang="ko-KR" baseline="30000" dirty="0"/>
              <a:t>27</a:t>
            </a:r>
            <a:r>
              <a:rPr lang="en-US" altLang="ko-KR" dirty="0"/>
              <a:t>Al</a:t>
            </a:r>
            <a:r>
              <a:rPr lang="ko-KR" altLang="en-US" dirty="0"/>
              <a:t>은 </a:t>
            </a:r>
            <a:r>
              <a:rPr lang="en-US" altLang="ko-KR" dirty="0"/>
              <a:t>K</a:t>
            </a:r>
            <a:r>
              <a:rPr lang="ko-KR" altLang="en-US" dirty="0"/>
              <a:t>각 </a:t>
            </a:r>
            <a:r>
              <a:rPr lang="en-US" altLang="ko-KR" dirty="0"/>
              <a:t>2</a:t>
            </a:r>
            <a:r>
              <a:rPr lang="ko-KR" altLang="en-US" dirty="0"/>
              <a:t>개</a:t>
            </a:r>
            <a:r>
              <a:rPr lang="en-US" altLang="ko-KR" dirty="0"/>
              <a:t>, L</a:t>
            </a:r>
            <a:r>
              <a:rPr lang="ko-KR" altLang="en-US" dirty="0"/>
              <a:t>각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, M</a:t>
            </a:r>
            <a:r>
              <a:rPr lang="ko-KR" altLang="en-US" dirty="0"/>
              <a:t>각 </a:t>
            </a:r>
            <a:r>
              <a:rPr lang="en-US" altLang="ko-KR" dirty="0"/>
              <a:t>3</a:t>
            </a:r>
            <a:r>
              <a:rPr lang="ko-KR" altLang="en-US" dirty="0"/>
              <a:t>개의 궤도전자가 있다</a:t>
            </a:r>
            <a:r>
              <a:rPr lang="en-US" altLang="ko-KR" dirty="0"/>
              <a:t>. </a:t>
            </a:r>
            <a:r>
              <a:rPr lang="ko-KR" altLang="en-US" dirty="0"/>
              <a:t>원자핵 내의 </a:t>
            </a:r>
            <a:r>
              <a:rPr lang="ko-KR" altLang="en-US" dirty="0" smtClean="0"/>
              <a:t>   중성자수는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1) 12</a:t>
            </a:r>
            <a:r>
              <a:rPr lang="ko-KR" altLang="en-US" sz="1600" dirty="0"/>
              <a:t>개          </a:t>
            </a:r>
            <a:r>
              <a:rPr lang="en-US" altLang="ko-KR" sz="1600" dirty="0"/>
              <a:t>2) 13</a:t>
            </a:r>
            <a:r>
              <a:rPr lang="ko-KR" altLang="en-US" sz="1600" dirty="0"/>
              <a:t>개          </a:t>
            </a:r>
            <a:r>
              <a:rPr lang="en-US" altLang="ko-KR" sz="1600" dirty="0">
                <a:solidFill>
                  <a:srgbClr val="FF0000"/>
                </a:solidFill>
              </a:rPr>
              <a:t>3) 14</a:t>
            </a:r>
            <a:r>
              <a:rPr lang="ko-KR" altLang="en-US" sz="1600" dirty="0">
                <a:solidFill>
                  <a:srgbClr val="FF0000"/>
                </a:solidFill>
              </a:rPr>
              <a:t>개          </a:t>
            </a:r>
            <a:r>
              <a:rPr lang="en-US" altLang="ko-KR" sz="1600" dirty="0"/>
              <a:t>4) 18</a:t>
            </a:r>
            <a:r>
              <a:rPr lang="ko-KR" altLang="en-US" sz="1600" dirty="0"/>
              <a:t>개          </a:t>
            </a:r>
            <a:r>
              <a:rPr lang="en-US" altLang="ko-KR" sz="1600" dirty="0"/>
              <a:t>5) 27</a:t>
            </a:r>
            <a:r>
              <a:rPr lang="ko-KR" altLang="en-US" sz="1600" dirty="0"/>
              <a:t>개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34888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496892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중성의 원자는 양성자의 수와 전자의 수가 같다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전자의 수가 </a:t>
            </a:r>
            <a:r>
              <a:rPr lang="en-US" altLang="ko-KR" sz="1400" dirty="0" smtClean="0">
                <a:solidFill>
                  <a:srgbClr val="0070C0"/>
                </a:solidFill>
              </a:rPr>
              <a:t>13</a:t>
            </a:r>
            <a:r>
              <a:rPr lang="ko-KR" altLang="en-US" sz="1400" dirty="0" smtClean="0">
                <a:solidFill>
                  <a:srgbClr val="0070C0"/>
                </a:solidFill>
              </a:rPr>
              <a:t>개이므로 양성자의 수도 </a:t>
            </a:r>
            <a:r>
              <a:rPr lang="en-US" altLang="ko-KR" sz="1400" dirty="0" smtClean="0">
                <a:solidFill>
                  <a:srgbClr val="0070C0"/>
                </a:solidFill>
              </a:rPr>
              <a:t>13</a:t>
            </a:r>
            <a:r>
              <a:rPr lang="ko-KR" altLang="en-US" sz="1400" dirty="0" smtClean="0">
                <a:solidFill>
                  <a:srgbClr val="0070C0"/>
                </a:solidFill>
              </a:rPr>
              <a:t>개이며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질량수에서 양성자의 수를 빼면 중성자의 수 이므로 중성자 수는 </a:t>
            </a:r>
            <a:r>
              <a:rPr lang="en-US" altLang="ko-KR" sz="1400" dirty="0" smtClean="0">
                <a:solidFill>
                  <a:srgbClr val="0070C0"/>
                </a:solidFill>
              </a:rPr>
              <a:t>14</a:t>
            </a:r>
            <a:r>
              <a:rPr lang="ko-KR" altLang="en-US" sz="1400" dirty="0" smtClean="0">
                <a:solidFill>
                  <a:srgbClr val="0070C0"/>
                </a:solidFill>
              </a:rPr>
              <a:t>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r>
              <a:rPr lang="ko-KR" altLang="en-US" sz="1400" dirty="0" smtClean="0">
                <a:solidFill>
                  <a:srgbClr val="0070C0"/>
                </a:solidFill>
              </a:rPr>
              <a:t>  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텅스텐 타깃</a:t>
            </a:r>
            <a:r>
              <a:rPr lang="en-US" altLang="ko-KR" dirty="0"/>
              <a:t>(</a:t>
            </a:r>
            <a:r>
              <a:rPr lang="ko-KR" altLang="en-US" dirty="0"/>
              <a:t>원자번호 </a:t>
            </a:r>
            <a:r>
              <a:rPr lang="en-US" altLang="ko-KR" dirty="0"/>
              <a:t>74)</a:t>
            </a:r>
            <a:r>
              <a:rPr lang="ko-KR" altLang="en-US" dirty="0"/>
              <a:t>인 엑스선관에서 </a:t>
            </a:r>
            <a:r>
              <a:rPr lang="ko-KR" altLang="en-US" dirty="0" err="1"/>
              <a:t>관전압</a:t>
            </a:r>
            <a:r>
              <a:rPr lang="ko-KR" altLang="en-US" dirty="0"/>
              <a:t> </a:t>
            </a:r>
            <a:r>
              <a:rPr lang="en-US" altLang="ko-KR" dirty="0" smtClean="0"/>
              <a:t>125 kV</a:t>
            </a:r>
            <a:r>
              <a:rPr lang="ko-KR" altLang="en-US" dirty="0"/>
              <a:t>일 때 엑스선의 발생효율은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>
                <a:solidFill>
                  <a:srgbClr val="FF0000"/>
                </a:solidFill>
              </a:rPr>
              <a:t> 1) 1.0%          </a:t>
            </a:r>
            <a:r>
              <a:rPr lang="en-US" altLang="ko-KR" sz="1600" dirty="0"/>
              <a:t>2) 0.8%          3) 0.74%          4) 0.48%          5) 0.37%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34888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496892"/>
                <a:ext cx="799288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X-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선의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발생효율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𝑘𝑉𝑍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×100(%)</m:t>
                    </m:r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=1.1×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𝑣𝑜𝑙𝑡</m:t>
                    </m:r>
                  </m:oMath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𝑘𝑉𝑍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×100=1.1×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125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74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=1.0175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(%)</m:t>
                    </m:r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96892"/>
                <a:ext cx="7992888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153" b="-8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5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엑스선에 관한 설명으로 올바르지 않은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1) </a:t>
            </a:r>
            <a:r>
              <a:rPr lang="ko-KR" altLang="en-US" sz="1600" dirty="0"/>
              <a:t>파동성과 입자성을 가지고 있다</a:t>
            </a:r>
            <a:r>
              <a:rPr lang="en-US" altLang="ko-KR" sz="1600" dirty="0"/>
              <a:t>.              </a:t>
            </a:r>
            <a:r>
              <a:rPr lang="en-US" altLang="ko-KR" sz="1600" dirty="0" smtClean="0"/>
              <a:t>     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진공중에서도</a:t>
            </a:r>
            <a:r>
              <a:rPr lang="ko-KR" altLang="en-US" sz="1600" dirty="0"/>
              <a:t> 전파한다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K</a:t>
            </a:r>
            <a:r>
              <a:rPr lang="en-US" altLang="ko-KR" sz="1600" baseline="-25000" dirty="0"/>
              <a:t>α</a:t>
            </a:r>
            <a:r>
              <a:rPr lang="ko-KR" altLang="en-US" sz="1600" dirty="0"/>
              <a:t>선의 에너지가 </a:t>
            </a:r>
            <a:r>
              <a:rPr lang="en-US" altLang="ko-KR" sz="1600" dirty="0"/>
              <a:t>K</a:t>
            </a:r>
            <a:r>
              <a:rPr lang="en-US" altLang="ko-KR" sz="1600" baseline="-25000" dirty="0"/>
              <a:t>β</a:t>
            </a:r>
            <a:r>
              <a:rPr lang="ko-KR" altLang="en-US" sz="1600" dirty="0"/>
              <a:t>선보다 작다</a:t>
            </a:r>
            <a:r>
              <a:rPr lang="en-US" altLang="ko-KR" sz="1600" dirty="0"/>
              <a:t>.                   4) </a:t>
            </a:r>
            <a:r>
              <a:rPr lang="ko-KR" altLang="en-US" sz="1600" dirty="0"/>
              <a:t>자외선보다 파장이 짧다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5) </a:t>
            </a:r>
            <a:r>
              <a:rPr lang="ko-KR" altLang="en-US" sz="1600" dirty="0">
                <a:solidFill>
                  <a:srgbClr val="FF0000"/>
                </a:solidFill>
              </a:rPr>
              <a:t>특성 엑스선의 파장은 </a:t>
            </a:r>
            <a:r>
              <a:rPr lang="ko-KR" altLang="en-US" sz="1600" dirty="0" err="1">
                <a:solidFill>
                  <a:srgbClr val="FF0000"/>
                </a:solidFill>
              </a:rPr>
              <a:t>관전압에</a:t>
            </a:r>
            <a:r>
              <a:rPr lang="ko-KR" altLang="en-US" sz="1600" dirty="0">
                <a:solidFill>
                  <a:srgbClr val="FF0000"/>
                </a:solidFill>
              </a:rPr>
              <a:t> 반비례한다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7583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90636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엑스선은 파동성과 </a:t>
            </a:r>
            <a:r>
              <a:rPr lang="ko-KR" altLang="en-US" sz="1400" dirty="0">
                <a:solidFill>
                  <a:srgbClr val="0070C0"/>
                </a:solidFill>
              </a:rPr>
              <a:t>입자성을 가지고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(</a:t>
            </a:r>
            <a:r>
              <a:rPr lang="ko-KR" altLang="en-US" sz="1400" dirty="0" smtClean="0">
                <a:solidFill>
                  <a:srgbClr val="0070C0"/>
                </a:solidFill>
              </a:rPr>
              <a:t>입자성의 증거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광전효과</a:t>
            </a:r>
            <a:r>
              <a:rPr lang="en-US" altLang="ko-KR" sz="1400" dirty="0" smtClean="0">
                <a:solidFill>
                  <a:srgbClr val="0070C0"/>
                </a:solidFill>
              </a:rPr>
              <a:t>)                  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진공중에서</a:t>
            </a:r>
            <a:r>
              <a:rPr lang="ko-KR" altLang="en-US" sz="1400" dirty="0" smtClean="0">
                <a:solidFill>
                  <a:srgbClr val="0070C0"/>
                </a:solidFill>
              </a:rPr>
              <a:t> 전파하지 못하는 것은 방사선이 아니다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ko-KR" altLang="en-US" sz="1400" dirty="0" smtClean="0">
                <a:solidFill>
                  <a:srgbClr val="0070C0"/>
                </a:solidFill>
              </a:rPr>
              <a:t>각의 전자가 공석이 생겨 </a:t>
            </a:r>
            <a:r>
              <a:rPr lang="en-US" altLang="ko-KR" sz="1400" dirty="0" smtClean="0">
                <a:solidFill>
                  <a:srgbClr val="0070C0"/>
                </a:solidFill>
              </a:rPr>
              <a:t>L</a:t>
            </a:r>
            <a:r>
              <a:rPr lang="ko-KR" altLang="en-US" sz="1400" dirty="0" smtClean="0">
                <a:solidFill>
                  <a:srgbClr val="0070C0"/>
                </a:solidFill>
              </a:rPr>
              <a:t>각에서 천이하면 </a:t>
            </a: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en-US" altLang="ko-KR" sz="1400" baseline="-25000" dirty="0" smtClean="0">
                <a:solidFill>
                  <a:srgbClr val="0070C0"/>
                </a:solidFill>
              </a:rPr>
              <a:t>α</a:t>
            </a:r>
            <a:r>
              <a:rPr lang="ko-KR" altLang="en-US" sz="1400" dirty="0" smtClean="0">
                <a:solidFill>
                  <a:srgbClr val="0070C0"/>
                </a:solidFill>
              </a:rPr>
              <a:t>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M</a:t>
            </a:r>
            <a:r>
              <a:rPr lang="ko-KR" altLang="en-US" sz="1400" dirty="0" smtClean="0">
                <a:solidFill>
                  <a:srgbClr val="0070C0"/>
                </a:solidFill>
              </a:rPr>
              <a:t>각에서 천이하면 </a:t>
            </a: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en-US" altLang="ko-KR" sz="1400" baseline="-25000" dirty="0" smtClean="0">
                <a:solidFill>
                  <a:srgbClr val="0070C0"/>
                </a:solidFill>
              </a:rPr>
              <a:t>β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선이라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따라서 에너지 준위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레벨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가 높은 외각에서 천이한 </a:t>
            </a:r>
            <a:r>
              <a:rPr lang="en-US" altLang="ko-KR" sz="1400" dirty="0">
                <a:solidFill>
                  <a:srgbClr val="0070C0"/>
                </a:solidFill>
              </a:rPr>
              <a:t>K</a:t>
            </a:r>
            <a:r>
              <a:rPr lang="en-US" altLang="ko-KR" sz="1400" baseline="-25000" dirty="0">
                <a:solidFill>
                  <a:srgbClr val="0070C0"/>
                </a:solidFill>
              </a:rPr>
              <a:t>β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선의 에너지가 더 크다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파장이 짧다</a:t>
            </a:r>
            <a:r>
              <a:rPr lang="en-US" altLang="ko-KR" sz="1400" dirty="0" smtClean="0">
                <a:solidFill>
                  <a:srgbClr val="0070C0"/>
                </a:solidFill>
              </a:rPr>
              <a:t>).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엑스선은 자외선보다 </a:t>
            </a:r>
            <a:r>
              <a:rPr lang="ko-KR" altLang="en-US" sz="1400" dirty="0">
                <a:solidFill>
                  <a:srgbClr val="0070C0"/>
                </a:solidFill>
              </a:rPr>
              <a:t>파장이 짧다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특성 </a:t>
            </a:r>
            <a:r>
              <a:rPr lang="ko-KR" altLang="en-US" sz="1400" dirty="0">
                <a:solidFill>
                  <a:srgbClr val="0070C0"/>
                </a:solidFill>
              </a:rPr>
              <a:t>엑스선의 파장은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관전압과</a:t>
            </a:r>
            <a:r>
              <a:rPr lang="ko-KR" altLang="en-US" sz="1400" dirty="0" smtClean="0">
                <a:solidFill>
                  <a:srgbClr val="0070C0"/>
                </a:solidFill>
              </a:rPr>
              <a:t> 관계가 없고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타겟</a:t>
            </a:r>
            <a:r>
              <a:rPr lang="ko-KR" altLang="en-US" sz="1400" dirty="0" smtClean="0">
                <a:solidFill>
                  <a:srgbClr val="0070C0"/>
                </a:solidFill>
              </a:rPr>
              <a:t> 물질의 원자번호와 관계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모즐리</a:t>
            </a:r>
            <a:r>
              <a:rPr lang="ko-KR" altLang="en-US" sz="1400" dirty="0" smtClean="0">
                <a:solidFill>
                  <a:srgbClr val="0070C0"/>
                </a:solidFill>
              </a:rPr>
              <a:t> 법칙</a:t>
            </a:r>
            <a:r>
              <a:rPr lang="en-US" altLang="ko-KR" sz="1400" dirty="0" smtClean="0">
                <a:solidFill>
                  <a:srgbClr val="0070C0"/>
                </a:solidFill>
              </a:rPr>
              <a:t>).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반감기 </a:t>
            </a:r>
            <a:r>
              <a:rPr lang="en-US" altLang="ko-KR" dirty="0"/>
              <a:t>10</a:t>
            </a:r>
            <a:r>
              <a:rPr lang="ko-KR" altLang="en-US" dirty="0"/>
              <a:t>일인 </a:t>
            </a:r>
            <a:r>
              <a:rPr lang="en-US" altLang="ko-KR" dirty="0" smtClean="0"/>
              <a:t>10 Ci </a:t>
            </a:r>
            <a:r>
              <a:rPr lang="ko-KR" altLang="en-US" dirty="0" err="1"/>
              <a:t>핵종이</a:t>
            </a:r>
            <a:r>
              <a:rPr lang="ko-KR" altLang="en-US" dirty="0"/>
              <a:t> 붕괴하여 </a:t>
            </a:r>
            <a:r>
              <a:rPr lang="en-US" altLang="ko-KR" dirty="0"/>
              <a:t>20</a:t>
            </a:r>
            <a:r>
              <a:rPr lang="ko-KR" altLang="en-US" dirty="0"/>
              <a:t>일 후에 남아있는 방사능은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0.625Ci        2) 1.25Ci         </a:t>
            </a:r>
            <a:r>
              <a:rPr lang="en-US" altLang="ko-KR" sz="1600" dirty="0">
                <a:solidFill>
                  <a:srgbClr val="FF0000"/>
                </a:solidFill>
              </a:rPr>
              <a:t>3) 2.5Ci          </a:t>
            </a:r>
            <a:r>
              <a:rPr lang="en-US" altLang="ko-KR" sz="1600" dirty="0"/>
              <a:t>4) 5Ci          5) 10Ci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1683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064844"/>
                <a:ext cx="7992888" cy="1411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𝛢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0.693</m:t>
                        </m:r>
                      </m:num>
                      <m:den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</a:rPr>
                      <m:t>𝛢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10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0.693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=10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0.693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×20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=2.5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𝐶𝑖</m:t>
                    </m:r>
                  </m:oMath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또는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간단히 </a:t>
                </a:r>
                <a14:m>
                  <m:oMath xmlns:m="http://schemas.openxmlformats.org/officeDocument/2006/math"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</a:rPr>
                      <m:t>𝛢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=10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=10</m:t>
                    </m:r>
                    <m:sSup>
                      <m:sSup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=2.5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𝐶𝑖</m:t>
                    </m:r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4844"/>
                <a:ext cx="7992888" cy="1411477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원자번호 </a:t>
            </a:r>
            <a:r>
              <a:rPr lang="en-US" altLang="ko-KR" dirty="0"/>
              <a:t>1, </a:t>
            </a:r>
            <a:r>
              <a:rPr lang="ko-KR" altLang="en-US" dirty="0"/>
              <a:t>질량수가 </a:t>
            </a:r>
            <a:r>
              <a:rPr lang="en-US" altLang="ko-KR" dirty="0"/>
              <a:t>3</a:t>
            </a:r>
            <a:r>
              <a:rPr lang="ko-KR" altLang="en-US" dirty="0"/>
              <a:t>감소하는 핵반응은</a:t>
            </a:r>
            <a:r>
              <a:rPr lang="en-US" altLang="ko-KR" dirty="0" smtClean="0"/>
              <a:t>? (</a:t>
            </a:r>
            <a:r>
              <a:rPr lang="ko-KR" altLang="en-US" dirty="0"/>
              <a:t>단</a:t>
            </a:r>
            <a:r>
              <a:rPr lang="en-US" altLang="ko-KR" dirty="0"/>
              <a:t>, T</a:t>
            </a:r>
            <a:r>
              <a:rPr lang="ko-KR" altLang="en-US" dirty="0"/>
              <a:t>는 타깃원소이고 </a:t>
            </a:r>
            <a:r>
              <a:rPr lang="en-US" altLang="ko-KR" dirty="0"/>
              <a:t>P</a:t>
            </a:r>
            <a:r>
              <a:rPr lang="ko-KR" altLang="en-US" dirty="0"/>
              <a:t>는 생성원소이다</a:t>
            </a:r>
            <a:r>
              <a:rPr lang="en-US" altLang="ko-KR" dirty="0" smtClean="0"/>
              <a:t>.)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1) T(n, ϒ)P                    </a:t>
            </a:r>
            <a:r>
              <a:rPr lang="en-US" altLang="ko-KR" sz="1600" dirty="0">
                <a:solidFill>
                  <a:srgbClr val="FF0000"/>
                </a:solidFill>
              </a:rPr>
              <a:t>2) T(p, α)P                   </a:t>
            </a:r>
            <a:r>
              <a:rPr lang="en-US" altLang="ko-KR" sz="1600" dirty="0"/>
              <a:t>3) T(n, α)P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4) T(n, p)P                    5) T(n, 2n)P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7583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/>
              <p:cNvSpPr/>
              <p:nvPr/>
            </p:nvSpPr>
            <p:spPr>
              <a:xfrm>
                <a:off x="755576" y="2906360"/>
                <a:ext cx="7992888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1) T + n </a:t>
                </a:r>
                <a14:m>
                  <m:oMath xmlns:m="http://schemas.openxmlformats.org/officeDocument/2006/math">
                    <m:r>
                      <a:rPr lang="en-US" altLang="ko-KR" sz="11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P + </a:t>
                </a:r>
                <a14:m>
                  <m:oMath xmlns:m="http://schemas.openxmlformats.org/officeDocument/2006/math">
                    <m:r>
                      <a:rPr lang="ko-KR" altLang="en-US" sz="1100" i="1" smtClean="0">
                        <a:solidFill>
                          <a:srgbClr val="0070C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 중성자는 원자번호가 없고 질량수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인 입자이고 감마선은 원자번호와 질량수 모두 없으므로 </a:t>
                </a:r>
                <a:r>
                  <a:rPr lang="ko-KR" altLang="en-US" sz="1100" dirty="0" err="1" smtClean="0">
                    <a:solidFill>
                      <a:srgbClr val="0070C0"/>
                    </a:solidFill>
                  </a:rPr>
                  <a:t>생성핵은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원자번호는 변함 없고 질량수만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1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증가한다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2) T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+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ko-KR" sz="11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ko-KR" altLang="en-US" sz="11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P + </a:t>
                </a:r>
                <a14:m>
                  <m:oMath xmlns:m="http://schemas.openxmlformats.org/officeDocument/2006/math">
                    <m:r>
                      <a:rPr lang="ko-KR" altLang="en-US" sz="11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양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성자는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원자번호가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이고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질량수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인 입자이고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알파선은 원자번호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와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질량수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4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인 입자이므로 </a:t>
                </a:r>
                <a:r>
                  <a:rPr lang="ko-KR" altLang="en-US" sz="1100" dirty="0" err="1" smtClean="0">
                    <a:solidFill>
                      <a:srgbClr val="0070C0"/>
                    </a:solidFill>
                  </a:rPr>
                  <a:t>생성핵은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원자번호는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1,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질량수는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3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감소한다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3)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T +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ko-KR" sz="11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ko-KR" altLang="en-US" sz="11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P + </a:t>
                </a:r>
                <a14:m>
                  <m:oMath xmlns:m="http://schemas.openxmlformats.org/officeDocument/2006/math">
                    <m:r>
                      <a:rPr lang="ko-KR" altLang="en-US" sz="11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ko-KR" altLang="en-US" sz="1100" dirty="0">
                    <a:solidFill>
                      <a:srgbClr val="0070C0"/>
                    </a:solidFill>
                  </a:rPr>
                  <a:t> 중성자는 원자번호가 없고 질량수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인 입자이고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알파선은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원자번호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와 질량수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4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인 입자이므로 </a:t>
                </a:r>
                <a:r>
                  <a:rPr lang="ko-KR" altLang="en-US" sz="1100" dirty="0" err="1">
                    <a:solidFill>
                      <a:srgbClr val="0070C0"/>
                    </a:solidFill>
                  </a:rPr>
                  <a:t>생성핵은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 원자번호는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2,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질량수는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3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감소한다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.</a:t>
                </a:r>
                <a:endParaRPr lang="ko-KR" altLang="en-US" sz="1100" dirty="0">
                  <a:solidFill>
                    <a:srgbClr val="0070C0"/>
                  </a:solidFill>
                </a:endParaRPr>
              </a:p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4)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T + n </a:t>
                </a:r>
                <a14:m>
                  <m:oMath xmlns:m="http://schemas.openxmlformats.org/officeDocument/2006/math">
                    <m:r>
                      <a:rPr lang="en-US" altLang="ko-KR" sz="11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ko-KR" altLang="en-US" sz="11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P +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p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중성자는 원자번호가 없고 질량수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인 입자이고 양성자는 원자번호가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이고 질량수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인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입자이므로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100" dirty="0" err="1" smtClean="0">
                    <a:solidFill>
                      <a:srgbClr val="0070C0"/>
                    </a:solidFill>
                  </a:rPr>
                  <a:t>생성핵은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원자번호는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1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감소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질량수는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변함 없다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.</a:t>
                </a:r>
                <a:endParaRPr lang="ko-KR" altLang="en-US" sz="1100" dirty="0">
                  <a:solidFill>
                    <a:srgbClr val="0070C0"/>
                  </a:solidFill>
                </a:endParaRPr>
              </a:p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5)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T + n </a:t>
                </a:r>
                <a14:m>
                  <m:oMath xmlns:m="http://schemas.openxmlformats.org/officeDocument/2006/math">
                    <m:r>
                      <a:rPr lang="en-US" altLang="ko-KR" sz="11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ko-KR" altLang="en-US" sz="11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P +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2n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중성자는 원자번호가 없고 질량수 </a:t>
                </a:r>
                <a:r>
                  <a:rPr lang="en-US" altLang="ko-KR" sz="11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인 입자이고 </a:t>
                </a:r>
                <a:r>
                  <a:rPr lang="ko-KR" altLang="en-US" sz="1100" dirty="0" err="1" smtClean="0">
                    <a:solidFill>
                      <a:srgbClr val="0070C0"/>
                    </a:solidFill>
                  </a:rPr>
                  <a:t>생성핵은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 2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개의 중성자를 방출하므로 </a:t>
                </a:r>
                <a:r>
                  <a:rPr lang="ko-KR" altLang="en-US" sz="1100" dirty="0" err="1" smtClean="0">
                    <a:solidFill>
                      <a:srgbClr val="0070C0"/>
                    </a:solidFill>
                  </a:rPr>
                  <a:t>생성핵은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원자번호는 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변함 없고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100" dirty="0">
                    <a:solidFill>
                      <a:srgbClr val="0070C0"/>
                    </a:solidFill>
                  </a:rPr>
                  <a:t>질량수는 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100" dirty="0" smtClean="0">
                    <a:solidFill>
                      <a:srgbClr val="0070C0"/>
                    </a:solidFill>
                  </a:rPr>
                  <a:t>감소한다</a:t>
                </a:r>
                <a:r>
                  <a:rPr lang="en-US" altLang="ko-KR" sz="1100" dirty="0" smtClean="0">
                    <a:solidFill>
                      <a:srgbClr val="0070C0"/>
                    </a:solidFill>
                  </a:rPr>
                  <a:t>.</a:t>
                </a:r>
                <a:endParaRPr lang="ko-KR" altLang="en-US" sz="11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06360"/>
                <a:ext cx="7992888" cy="2631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3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0.1Å </a:t>
            </a:r>
            <a:r>
              <a:rPr lang="ko-KR" altLang="en-US" dirty="0"/>
              <a:t>엑스선이 물질과 작용하여 </a:t>
            </a:r>
            <a:r>
              <a:rPr lang="en-US" altLang="ko-KR" dirty="0"/>
              <a:t>0.2Å</a:t>
            </a:r>
            <a:r>
              <a:rPr lang="ko-KR" altLang="en-US" dirty="0"/>
              <a:t>로 산란되었을 때</a:t>
            </a:r>
            <a:r>
              <a:rPr lang="en-US" altLang="ko-KR" dirty="0"/>
              <a:t>, </a:t>
            </a:r>
            <a:r>
              <a:rPr lang="ko-KR" altLang="en-US" dirty="0" err="1"/>
              <a:t>콤프턴전자의</a:t>
            </a:r>
            <a:r>
              <a:rPr lang="ko-KR" altLang="en-US" dirty="0"/>
              <a:t> </a:t>
            </a:r>
            <a:r>
              <a:rPr lang="ko-KR" altLang="en-US" dirty="0" smtClean="0"/>
              <a:t>운동에너지는 </a:t>
            </a:r>
            <a:r>
              <a:rPr lang="ko-KR" altLang="en-US" dirty="0"/>
              <a:t>몇 </a:t>
            </a:r>
            <a:r>
              <a:rPr lang="en-US" altLang="ko-KR" dirty="0" err="1" smtClean="0"/>
              <a:t>keV</a:t>
            </a:r>
            <a:r>
              <a:rPr lang="ko-KR" altLang="en-US" dirty="0" smtClean="0"/>
              <a:t>인가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10            2) 20              </a:t>
            </a:r>
            <a:r>
              <a:rPr lang="en-US" altLang="ko-KR" sz="1600" dirty="0">
                <a:solidFill>
                  <a:srgbClr val="FF0000"/>
                </a:solidFill>
              </a:rPr>
              <a:t>3) 62            </a:t>
            </a:r>
            <a:r>
              <a:rPr lang="en-US" altLang="ko-KR" sz="1600" dirty="0"/>
              <a:t>4) 100          5) 124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34888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755576" y="2274864"/>
                <a:ext cx="7992888" cy="2740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컴프턴전자의 운동에너지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즉 입사관자의 에너지에서 산란광자의 에너지를 빼면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컴프턴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전자의 운동에너지가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위 문제에서 입사광자의 파장과 산란광자의 파장이 주어졌으므로 각각의 에너지를 주어준 것과 마찬가지이다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입사광자의 에너지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h𝑣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d>
                      <m:d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𝑘𝑒𝑉</m:t>
                        </m:r>
                      </m:e>
                    </m:d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0.1 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=124.2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이고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산란광자의 에너지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h𝑣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d>
                      <m:d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𝑘𝑒𝑉</m:t>
                        </m:r>
                      </m:e>
                    </m:d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0.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62.1 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컴프톤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전자의 운동에너지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=124.2−62.1=62.1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𝑘𝑒𝑉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4864"/>
                <a:ext cx="7992888" cy="2740430"/>
              </a:xfrm>
              <a:prstGeom prst="rect">
                <a:avLst/>
              </a:prstGeom>
              <a:blipFill rotWithShape="1">
                <a:blip r:embed="rId2"/>
                <a:stretch>
                  <a:fillRect l="-153" r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1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입자방사선이면서 간접전리방사선에 속하는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알파선   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베타선</a:t>
            </a:r>
            <a:r>
              <a:rPr lang="ko-KR" altLang="en-US" sz="1600" dirty="0"/>
              <a:t>	</a:t>
            </a:r>
            <a:r>
              <a:rPr lang="en-US" altLang="ko-KR" sz="1600" dirty="0"/>
              <a:t>3) </a:t>
            </a:r>
            <a:r>
              <a:rPr lang="ko-KR" altLang="en-US" sz="1600" dirty="0" smtClean="0"/>
              <a:t>감마선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  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엑스선</a:t>
            </a:r>
            <a:r>
              <a:rPr lang="ko-KR" altLang="en-US" sz="1600" dirty="0"/>
              <a:t>	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ko-KR" altLang="en-US" sz="1600" dirty="0">
                <a:solidFill>
                  <a:srgbClr val="FF0000"/>
                </a:solidFill>
              </a:rPr>
              <a:t>중성자선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20687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2132856"/>
            <a:ext cx="7992888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전리방사선 중 </a:t>
            </a:r>
            <a:r>
              <a:rPr lang="ko-KR" altLang="en-US" sz="1400" dirty="0" err="1">
                <a:solidFill>
                  <a:srgbClr val="0070C0"/>
                </a:solidFill>
              </a:rPr>
              <a:t>하전입자는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직접전리방사선에 속하고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비하전입자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중성자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와 </a:t>
            </a:r>
            <a:r>
              <a:rPr lang="ko-KR" altLang="en-US" sz="1400" dirty="0">
                <a:solidFill>
                  <a:srgbClr val="0070C0"/>
                </a:solidFill>
              </a:rPr>
              <a:t>광자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전자파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는 </a:t>
            </a:r>
            <a:r>
              <a:rPr lang="ko-KR" altLang="en-US" sz="1400" dirty="0" smtClean="0">
                <a:solidFill>
                  <a:srgbClr val="0070C0"/>
                </a:solidFill>
              </a:rPr>
              <a:t>  간접전리방사선에 </a:t>
            </a:r>
            <a:r>
              <a:rPr lang="ko-KR" altLang="en-US" sz="1400" dirty="0">
                <a:solidFill>
                  <a:srgbClr val="0070C0"/>
                </a:solidFill>
              </a:rPr>
              <a:t>속한다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18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다음 중 연결이 잘못된 것은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① </a:t>
            </a:r>
            <a:r>
              <a:rPr lang="en-US" altLang="ko-KR" sz="1600" dirty="0"/>
              <a:t>α</a:t>
            </a:r>
            <a:r>
              <a:rPr lang="ko-KR" altLang="en-US" sz="1600" dirty="0"/>
              <a:t>선</a:t>
            </a:r>
            <a:r>
              <a:rPr lang="en-US" altLang="ko-KR" sz="1600" dirty="0"/>
              <a:t>-</a:t>
            </a:r>
            <a:r>
              <a:rPr lang="ko-KR" altLang="en-US" sz="1600" dirty="0"/>
              <a:t>원자핵 </a:t>
            </a:r>
            <a:r>
              <a:rPr lang="ko-KR" altLang="en-US" sz="1600" dirty="0" err="1" smtClean="0"/>
              <a:t>붕괴시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방출하는 </a:t>
            </a:r>
            <a:r>
              <a:rPr lang="ko-KR" altLang="en-US" sz="1600" dirty="0" err="1"/>
              <a:t>하전입자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② </a:t>
            </a:r>
            <a:r>
              <a:rPr lang="en-US" altLang="ko-KR" sz="1600" dirty="0"/>
              <a:t>X</a:t>
            </a:r>
            <a:r>
              <a:rPr lang="ko-KR" altLang="en-US" sz="1600" dirty="0"/>
              <a:t>선</a:t>
            </a:r>
            <a:r>
              <a:rPr lang="en-US" altLang="ko-KR" sz="1600" dirty="0"/>
              <a:t>-</a:t>
            </a:r>
            <a:r>
              <a:rPr lang="ko-KR" altLang="en-US" sz="1600" dirty="0"/>
              <a:t>파장이 짧은 </a:t>
            </a:r>
            <a:r>
              <a:rPr lang="ko-KR" altLang="en-US" sz="1600" dirty="0" smtClean="0"/>
              <a:t>전자파</a:t>
            </a:r>
            <a:endParaRPr lang="en-US" altLang="ko-KR" sz="16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/>
              <a:t>③ </a:t>
            </a:r>
            <a:r>
              <a:rPr lang="en-US" altLang="ko-KR" sz="1600" dirty="0"/>
              <a:t>γ</a:t>
            </a:r>
            <a:r>
              <a:rPr lang="ko-KR" altLang="en-US" sz="1600" dirty="0"/>
              <a:t>선</a:t>
            </a:r>
            <a:r>
              <a:rPr lang="en-US" altLang="ko-KR" sz="1600" dirty="0"/>
              <a:t>-</a:t>
            </a:r>
            <a:r>
              <a:rPr lang="ko-KR" altLang="en-US" sz="1600" dirty="0"/>
              <a:t>원자핵 </a:t>
            </a:r>
            <a:r>
              <a:rPr lang="ko-KR" altLang="en-US" sz="1600" dirty="0" err="1" smtClean="0"/>
              <a:t>붕괴시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방출하는 파장이 짧은 전자파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④ </a:t>
            </a:r>
            <a:r>
              <a:rPr lang="en-US" altLang="ko-KR" sz="1600" dirty="0"/>
              <a:t>β</a:t>
            </a:r>
            <a:r>
              <a:rPr lang="ko-KR" altLang="en-US" sz="1600" dirty="0"/>
              <a:t>선</a:t>
            </a:r>
            <a:r>
              <a:rPr lang="en-US" altLang="ko-KR" sz="1600" dirty="0"/>
              <a:t>-</a:t>
            </a:r>
            <a:r>
              <a:rPr lang="ko-KR" altLang="en-US" sz="1600" dirty="0"/>
              <a:t>원자핵 </a:t>
            </a:r>
            <a:r>
              <a:rPr lang="ko-KR" altLang="en-US" sz="1600" dirty="0" err="1" smtClean="0"/>
              <a:t>붕괴시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방출하는 전자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⑤ 중성자선</a:t>
            </a:r>
            <a:r>
              <a:rPr lang="en-US" altLang="ko-KR" sz="1600" dirty="0">
                <a:solidFill>
                  <a:srgbClr val="FF0000"/>
                </a:solidFill>
              </a:rPr>
              <a:t>-</a:t>
            </a:r>
            <a:r>
              <a:rPr lang="ko-KR" altLang="en-US" sz="1600" dirty="0">
                <a:solidFill>
                  <a:srgbClr val="FF0000"/>
                </a:solidFill>
              </a:rPr>
              <a:t>원자핵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붕괴시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방출하는 </a:t>
            </a:r>
            <a:r>
              <a:rPr lang="ko-KR" altLang="en-US" sz="1600" dirty="0" err="1">
                <a:solidFill>
                  <a:srgbClr val="FF0000"/>
                </a:solidFill>
              </a:rPr>
              <a:t>하전입자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55960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1908175" y="4323754"/>
            <a:ext cx="1066318" cy="307777"/>
          </a:xfrm>
          <a:prstGeom prst="rect">
            <a:avLst/>
          </a:prstGeom>
          <a:solidFill>
            <a:srgbClr val="E0E282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marL="469900" marR="0" lvl="0" indent="-469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굴림" charset="-127"/>
                <a:sym typeface="Wingdings" pitchFamily="2" charset="2"/>
              </a:rPr>
              <a:t>전리방사선</a:t>
            </a:r>
            <a:endParaRPr kumimoji="1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굴림" charset="-127"/>
              <a:sym typeface="Wingdings" pitchFamily="2" charset="2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908175" y="5517232"/>
            <a:ext cx="1242648" cy="307777"/>
          </a:xfrm>
          <a:prstGeom prst="rect">
            <a:avLst/>
          </a:prstGeom>
          <a:solidFill>
            <a:srgbClr val="E0E282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marL="469900" marR="0" lvl="0" indent="-469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굴림" charset="-127"/>
                <a:sym typeface="Wingdings" pitchFamily="2" charset="2"/>
              </a:rPr>
              <a:t>비전리방사선</a:t>
            </a:r>
            <a:endParaRPr kumimoji="1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굴림" charset="-127"/>
              <a:sym typeface="Wingdings" pitchFamily="2" charset="2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920750" y="4988496"/>
            <a:ext cx="713657" cy="307777"/>
          </a:xfrm>
          <a:prstGeom prst="rect">
            <a:avLst/>
          </a:prstGeom>
          <a:solidFill>
            <a:srgbClr val="E0E282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marL="469900" marR="0" lvl="0" indent="-469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굴림" charset="-127"/>
                <a:sym typeface="Wingdings" pitchFamily="2" charset="2"/>
              </a:rPr>
              <a:t>방사선</a:t>
            </a:r>
            <a:endParaRPr kumimoji="1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굴림" charset="-127"/>
              <a:sym typeface="Wingdings" pitchFamily="2" charset="2"/>
            </a:endParaRP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1908175" y="5898232"/>
            <a:ext cx="60737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None/>
              <a:defRPr/>
            </a:pP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가시광선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자외선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적외선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전파 등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(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전리 능력이 없음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Symbol" pitchFamily="18" charset="2"/>
              </a:rPr>
              <a:t>)              </a:t>
            </a:r>
            <a:endParaRPr kumimoji="1"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4787900" y="4239616"/>
            <a:ext cx="396775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None/>
              <a:defRPr/>
            </a:pP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알파선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베타선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양성자선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중양자선 등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(</a:t>
            </a:r>
            <a:r>
              <a:rPr kumimoji="1" lang="ko-KR" alt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하전입자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)</a:t>
            </a:r>
            <a:endParaRPr kumimoji="1"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charset="-127"/>
              <a:sym typeface="Wingdings" pitchFamily="2" charset="2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4787900" y="4971454"/>
            <a:ext cx="1418978" cy="307777"/>
          </a:xfrm>
          <a:prstGeom prst="rect">
            <a:avLst/>
          </a:prstGeom>
          <a:solidFill>
            <a:srgbClr val="E0E282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marL="469900" marR="0" lvl="0" indent="-469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굴림" charset="-127"/>
                <a:sym typeface="Wingdings" pitchFamily="2" charset="2"/>
              </a:rPr>
              <a:t>간접전리방사선</a:t>
            </a:r>
            <a:endParaRPr kumimoji="1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굴림" charset="-127"/>
              <a:sym typeface="Wingdings" pitchFamily="2" charset="2"/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787900" y="3772891"/>
            <a:ext cx="1418978" cy="307777"/>
          </a:xfrm>
          <a:prstGeom prst="rect">
            <a:avLst/>
          </a:prstGeom>
          <a:solidFill>
            <a:srgbClr val="E0E282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marL="469900" marR="0" lvl="0" indent="-469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굴림" charset="-127"/>
                <a:sym typeface="Wingdings" pitchFamily="2" charset="2"/>
              </a:rPr>
              <a:t>직접전리방사선</a:t>
            </a:r>
            <a:endParaRPr kumimoji="1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굴림" charset="-127"/>
              <a:sym typeface="Wingdings" pitchFamily="2" charset="2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4824413" y="5425479"/>
            <a:ext cx="3708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None/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X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감마선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, 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중성자 선 등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(</a:t>
            </a:r>
            <a:r>
              <a:rPr kumimoji="1"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전하 없음</a:t>
            </a: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charset="-127"/>
                <a:sym typeface="Wingdings" pitchFamily="2" charset="2"/>
              </a:rPr>
              <a:t>)</a:t>
            </a:r>
            <a:endParaRPr kumimoji="1"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charset="-127"/>
              <a:sym typeface="Wingdings" pitchFamily="2" charset="2"/>
            </a:endParaRPr>
          </a:p>
        </p:txBody>
      </p:sp>
      <p:cxnSp>
        <p:nvCxnSpPr>
          <p:cNvPr id="16" name="AutoShape 53"/>
          <p:cNvCxnSpPr>
            <a:cxnSpLocks noChangeShapeType="1"/>
            <a:stCxn id="10" idx="0"/>
            <a:endCxn id="6" idx="1"/>
          </p:cNvCxnSpPr>
          <p:nvPr/>
        </p:nvCxnSpPr>
        <p:spPr bwMode="auto">
          <a:xfrm rot="5400000" flipH="1" flipV="1">
            <a:off x="1337451" y="4417772"/>
            <a:ext cx="510853" cy="630596"/>
          </a:xfrm>
          <a:prstGeom prst="bentConnector2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54"/>
          <p:cNvCxnSpPr>
            <a:cxnSpLocks noChangeShapeType="1"/>
            <a:stCxn id="10" idx="2"/>
            <a:endCxn id="9" idx="1"/>
          </p:cNvCxnSpPr>
          <p:nvPr/>
        </p:nvCxnSpPr>
        <p:spPr bwMode="auto">
          <a:xfrm rot="16200000" flipH="1">
            <a:off x="1405453" y="5168399"/>
            <a:ext cx="374848" cy="630596"/>
          </a:xfrm>
          <a:prstGeom prst="bentConnector2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55"/>
          <p:cNvCxnSpPr>
            <a:cxnSpLocks noChangeShapeType="1"/>
            <a:stCxn id="6" idx="0"/>
            <a:endCxn id="14" idx="1"/>
          </p:cNvCxnSpPr>
          <p:nvPr/>
        </p:nvCxnSpPr>
        <p:spPr bwMode="auto">
          <a:xfrm rot="5400000" flipH="1" flipV="1">
            <a:off x="3416130" y="2951984"/>
            <a:ext cx="396974" cy="2346566"/>
          </a:xfrm>
          <a:prstGeom prst="bentConnector2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56"/>
          <p:cNvCxnSpPr>
            <a:cxnSpLocks noChangeShapeType="1"/>
            <a:stCxn id="6" idx="2"/>
            <a:endCxn id="13" idx="1"/>
          </p:cNvCxnSpPr>
          <p:nvPr/>
        </p:nvCxnSpPr>
        <p:spPr bwMode="auto">
          <a:xfrm rot="16200000" flipH="1">
            <a:off x="3367711" y="3705154"/>
            <a:ext cx="493812" cy="2346566"/>
          </a:xfrm>
          <a:prstGeom prst="bentConnector2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6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동위원소의 구성과 </a:t>
            </a:r>
            <a:r>
              <a:rPr lang="ko-KR" altLang="en-US" dirty="0" smtClean="0"/>
              <a:t>성질에 </a:t>
            </a:r>
            <a:r>
              <a:rPr lang="ko-KR" altLang="en-US" dirty="0"/>
              <a:t>대하여 비교하였을 때 서로 다른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err="1" smtClean="0"/>
              <a:t>전자수</a:t>
            </a:r>
            <a:r>
              <a:rPr lang="ko-KR" altLang="en-US" sz="1600" dirty="0" smtClean="0"/>
              <a:t>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양성자수   </a:t>
            </a:r>
            <a:r>
              <a:rPr lang="en-US" altLang="ko-KR" sz="1600" dirty="0" smtClean="0">
                <a:solidFill>
                  <a:srgbClr val="FF0000"/>
                </a:solidFill>
              </a:rPr>
              <a:t>3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</a:rPr>
              <a:t>중성자수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원자번호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화학적 성질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20687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2132856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동위원소는 원자번호가 같고 질량수가 다르므로 결국 중성자 수가 다르다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원자번호는 양성자의 수를 의미하고 양성자 수와 전자 수는 같다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 수가 같으면 화학적 성질이 같다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핵이 불안정한 원인으로 가장 큰 요인은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sz="1600" dirty="0"/>
              <a:t>1) </a:t>
            </a:r>
            <a:r>
              <a:rPr lang="ko-KR" altLang="en-US" sz="1600" dirty="0" err="1"/>
              <a:t>전자수에</a:t>
            </a:r>
            <a:r>
              <a:rPr lang="ko-KR" altLang="en-US" sz="1600" dirty="0"/>
              <a:t> 대한 질량수의 비		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전자수에</a:t>
            </a:r>
            <a:r>
              <a:rPr lang="ko-KR" altLang="en-US" sz="1600" dirty="0"/>
              <a:t> 대한 양성자수의 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3) </a:t>
            </a:r>
            <a:r>
              <a:rPr lang="ko-KR" altLang="en-US" sz="1600" dirty="0"/>
              <a:t>원자무게에 대한 핵의 무게 비		</a:t>
            </a:r>
            <a:r>
              <a:rPr lang="en-US" altLang="ko-KR" sz="1600" dirty="0"/>
              <a:t>4) </a:t>
            </a:r>
            <a:r>
              <a:rPr lang="ko-KR" altLang="en-US" sz="1600" dirty="0"/>
              <a:t>원자직경에 대한 핵의 직경 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  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ko-KR" altLang="en-US" sz="1600" dirty="0">
                <a:solidFill>
                  <a:srgbClr val="FF0000"/>
                </a:solidFill>
              </a:rPr>
              <a:t>양성자수에 대한 중성자 수의 비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089259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3015243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400" dirty="0">
                <a:solidFill>
                  <a:srgbClr val="0070C0"/>
                </a:solidFill>
              </a:rPr>
              <a:t>원자핵의 안정성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자연계에 </a:t>
            </a:r>
            <a:r>
              <a:rPr lang="ko-KR" altLang="en-US" sz="1400" dirty="0">
                <a:solidFill>
                  <a:srgbClr val="0070C0"/>
                </a:solidFill>
              </a:rPr>
              <a:t>존재하는 안정된 </a:t>
            </a:r>
            <a:r>
              <a:rPr lang="ko-KR" altLang="en-US" sz="1400" dirty="0" err="1">
                <a:solidFill>
                  <a:srgbClr val="0070C0"/>
                </a:solidFill>
              </a:rPr>
              <a:t>핵종의</a:t>
            </a:r>
            <a:r>
              <a:rPr lang="ko-KR" altLang="en-US" sz="1400" dirty="0">
                <a:solidFill>
                  <a:srgbClr val="0070C0"/>
                </a:solidFill>
              </a:rPr>
              <a:t> 중성자</a:t>
            </a:r>
            <a:r>
              <a:rPr lang="en-US" altLang="ko-KR" sz="1400" dirty="0">
                <a:solidFill>
                  <a:srgbClr val="0070C0"/>
                </a:solidFill>
              </a:rPr>
              <a:t>/</a:t>
            </a:r>
            <a:r>
              <a:rPr lang="ko-KR" altLang="en-US" sz="1400" dirty="0">
                <a:solidFill>
                  <a:srgbClr val="0070C0"/>
                </a:solidFill>
              </a:rPr>
              <a:t>양성자 비 </a:t>
            </a:r>
            <a:r>
              <a:rPr lang="en-US" altLang="ko-KR" sz="1400" dirty="0">
                <a:solidFill>
                  <a:srgbClr val="0070C0"/>
                </a:solidFill>
              </a:rPr>
              <a:t>= 1~1.5</a:t>
            </a:r>
            <a:r>
              <a:rPr lang="ko-KR" altLang="en-US" sz="1400" dirty="0">
                <a:solidFill>
                  <a:srgbClr val="0070C0"/>
                </a:solidFill>
              </a:rPr>
              <a:t>이다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원자번호 </a:t>
            </a:r>
            <a:r>
              <a:rPr lang="en-US" altLang="ko-KR" sz="1400" dirty="0">
                <a:solidFill>
                  <a:srgbClr val="0070C0"/>
                </a:solidFill>
              </a:rPr>
              <a:t>20</a:t>
            </a:r>
            <a:r>
              <a:rPr lang="ko-KR" altLang="en-US" sz="1400" dirty="0">
                <a:solidFill>
                  <a:srgbClr val="0070C0"/>
                </a:solidFill>
              </a:rPr>
              <a:t>번 이하는 양성자와 중성자의 비가 거의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이다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원자번호가 커질수록 양성자와 중성자의 비가 </a:t>
            </a:r>
            <a:r>
              <a:rPr lang="en-US" altLang="ko-KR" sz="1400" dirty="0">
                <a:solidFill>
                  <a:srgbClr val="0070C0"/>
                </a:solidFill>
              </a:rPr>
              <a:t>1.5</a:t>
            </a:r>
            <a:r>
              <a:rPr lang="ko-KR" altLang="en-US" sz="1400" dirty="0">
                <a:solidFill>
                  <a:srgbClr val="0070C0"/>
                </a:solidFill>
              </a:rPr>
              <a:t>까지 확대된다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</a:rPr>
              <a:t>즉 무거운 원자핵일 경우 안정한 원자핵은 중성자 수가 많다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원자핵이 무거워 질수록 중성자의 비율이 높아지는 것은 이는 양성자가 많아져 양성자끼리의 반발력이 심화됨을 막기 위한 것이다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이 비율보다 중성자가 많은 중성자 </a:t>
            </a:r>
            <a:r>
              <a:rPr lang="ko-KR" altLang="en-US" sz="1400" dirty="0" err="1">
                <a:solidFill>
                  <a:srgbClr val="0070C0"/>
                </a:solidFill>
              </a:rPr>
              <a:t>과잉핵종은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중성자가 전자를 방출하며 양성자로 바뀌는 </a:t>
            </a:r>
            <a:r>
              <a:rPr lang="en-US" altLang="ko-KR" sz="1400" dirty="0">
                <a:solidFill>
                  <a:srgbClr val="0070C0"/>
                </a:solidFill>
              </a:rPr>
              <a:t>β- </a:t>
            </a:r>
            <a:r>
              <a:rPr lang="ko-KR" altLang="en-US" sz="1400" dirty="0">
                <a:solidFill>
                  <a:srgbClr val="0070C0"/>
                </a:solidFill>
              </a:rPr>
              <a:t>붕괴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반대로 중성자가 적은 중성자 </a:t>
            </a:r>
            <a:r>
              <a:rPr lang="ko-KR" altLang="en-US" sz="1400" dirty="0" err="1">
                <a:solidFill>
                  <a:srgbClr val="0070C0"/>
                </a:solidFill>
              </a:rPr>
              <a:t>결손핵종은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양성자가 양전자를 방출하며 중성자로 바뀌는 </a:t>
            </a:r>
            <a:r>
              <a:rPr lang="en-US" altLang="ko-KR" sz="1400" dirty="0">
                <a:solidFill>
                  <a:srgbClr val="0070C0"/>
                </a:solidFill>
              </a:rPr>
              <a:t>β+ </a:t>
            </a:r>
            <a:r>
              <a:rPr lang="ko-KR" altLang="en-US" sz="1400" dirty="0">
                <a:solidFill>
                  <a:srgbClr val="0070C0"/>
                </a:solidFill>
              </a:rPr>
              <a:t>붕괴를 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알파</a:t>
            </a:r>
            <a:r>
              <a:rPr lang="en-US" altLang="ko-KR" dirty="0"/>
              <a:t>, </a:t>
            </a:r>
            <a:r>
              <a:rPr lang="ko-KR" altLang="en-US" dirty="0"/>
              <a:t>베타</a:t>
            </a:r>
            <a:r>
              <a:rPr lang="en-US" altLang="ko-KR" dirty="0"/>
              <a:t>, </a:t>
            </a:r>
            <a:r>
              <a:rPr lang="ko-KR" altLang="en-US" dirty="0"/>
              <a:t>감마선의 전기장과 자기장 내에서 진로에 대한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/>
              <a:t>베타입자는 편향되지 않는다</a:t>
            </a:r>
            <a:r>
              <a:rPr lang="en-US" altLang="ko-KR" sz="1600" dirty="0"/>
              <a:t>.	</a:t>
            </a:r>
            <a:r>
              <a:rPr lang="en-US" altLang="ko-KR" sz="1600" dirty="0" smtClean="0"/>
              <a:t>          2</a:t>
            </a:r>
            <a:r>
              <a:rPr lang="en-US" altLang="ko-KR" sz="1600" dirty="0"/>
              <a:t>) </a:t>
            </a:r>
            <a:r>
              <a:rPr lang="ko-KR" altLang="en-US" sz="1600" dirty="0"/>
              <a:t>감마선은 </a:t>
            </a:r>
            <a:r>
              <a:rPr lang="ko-KR" altLang="en-US" sz="1600" dirty="0" err="1"/>
              <a:t>음극쪽으로</a:t>
            </a:r>
            <a:r>
              <a:rPr lang="ko-KR" altLang="en-US" sz="1600" dirty="0"/>
              <a:t> 편향된다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/>
              <a:t>알파입자는 </a:t>
            </a:r>
            <a:r>
              <a:rPr lang="ko-KR" altLang="en-US" sz="1600" dirty="0" err="1"/>
              <a:t>양극쪽으로</a:t>
            </a:r>
            <a:r>
              <a:rPr lang="ko-KR" altLang="en-US" sz="1600" dirty="0"/>
              <a:t> 편향된다</a:t>
            </a:r>
            <a:r>
              <a:rPr lang="en-US" altLang="ko-KR" sz="1600" dirty="0"/>
              <a:t>.	</a:t>
            </a:r>
            <a:r>
              <a:rPr lang="en-US" altLang="ko-KR" sz="1600" dirty="0" smtClean="0"/>
              <a:t>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4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>
                <a:solidFill>
                  <a:srgbClr val="FF0000"/>
                </a:solidFill>
              </a:rPr>
              <a:t>알파입자는 베타입자보다 덜 휘어진다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알파입자와 베타입자는 같은 방향으로 편향된다</a:t>
            </a:r>
            <a:r>
              <a:rPr lang="en-US" altLang="ko-KR" sz="1600" dirty="0"/>
              <a:t>.</a:t>
            </a:r>
            <a:endParaRPr lang="en-US" altLang="ko-KR" sz="105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99896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2924944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베타입자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전자선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는 전기적으로 음성이며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질량은 작지만 양성자와 같은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전하량을</a:t>
            </a:r>
            <a:r>
              <a:rPr lang="ko-KR" altLang="en-US" sz="1400" dirty="0" smtClean="0">
                <a:solidFill>
                  <a:srgbClr val="0070C0"/>
                </a:solidFill>
              </a:rPr>
              <a:t> 가지고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전자는 질량이 작고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전하량이</a:t>
            </a:r>
            <a:r>
              <a:rPr lang="ko-KR" altLang="en-US" sz="1400" dirty="0" smtClean="0">
                <a:solidFill>
                  <a:srgbClr val="0070C0"/>
                </a:solidFill>
              </a:rPr>
              <a:t> 크기 때문에 전기장의 영향을 많이 받는다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알파선은 양성자 두 개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중성자 두 개이므로 전자의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 smtClean="0">
                <a:solidFill>
                  <a:srgbClr val="0070C0"/>
                </a:solidFill>
              </a:rPr>
              <a:t>배에 해당하는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전하량</a:t>
            </a:r>
            <a:r>
              <a:rPr lang="en-US" altLang="ko-KR" sz="1400" dirty="0" smtClean="0">
                <a:solidFill>
                  <a:srgbClr val="0070C0"/>
                </a:solidFill>
              </a:rPr>
              <a:t>(+)</a:t>
            </a:r>
            <a:r>
              <a:rPr lang="ko-KR" altLang="en-US" sz="1400" dirty="0" smtClean="0">
                <a:solidFill>
                  <a:srgbClr val="0070C0"/>
                </a:solidFill>
              </a:rPr>
              <a:t>을 가지고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알파선은 전자 질량의 약 </a:t>
            </a:r>
            <a:r>
              <a:rPr lang="en-US" altLang="ko-KR" sz="1400" dirty="0" smtClean="0">
                <a:solidFill>
                  <a:srgbClr val="0070C0"/>
                </a:solidFill>
              </a:rPr>
              <a:t>8,000</a:t>
            </a:r>
            <a:r>
              <a:rPr lang="ko-KR" altLang="en-US" sz="1400" dirty="0" smtClean="0">
                <a:solidFill>
                  <a:srgbClr val="0070C0"/>
                </a:solidFill>
              </a:rPr>
              <a:t>배 정도이므로 전기장의 영향을 전자보다 많이 받지 않는다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감마선은 전하가 없으므로 전자기장내에서 편향되지 않고 직진한다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알파입자는 </a:t>
            </a:r>
            <a:r>
              <a:rPr lang="en-US" altLang="ko-KR" sz="1400" dirty="0" smtClean="0">
                <a:solidFill>
                  <a:srgbClr val="0070C0"/>
                </a:solidFill>
              </a:rPr>
              <a:t>(-)</a:t>
            </a:r>
            <a:r>
              <a:rPr lang="ko-KR" altLang="en-US" sz="1400" dirty="0" smtClean="0">
                <a:solidFill>
                  <a:srgbClr val="0070C0"/>
                </a:solidFill>
              </a:rPr>
              <a:t>쪽으로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베타선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전자선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은 </a:t>
            </a:r>
            <a:r>
              <a:rPr lang="en-US" altLang="ko-KR" sz="1400" dirty="0" smtClean="0">
                <a:solidFill>
                  <a:srgbClr val="0070C0"/>
                </a:solidFill>
              </a:rPr>
              <a:t>(+)</a:t>
            </a:r>
            <a:r>
              <a:rPr lang="ko-KR" altLang="en-US" sz="1400" dirty="0" smtClean="0">
                <a:solidFill>
                  <a:srgbClr val="0070C0"/>
                </a:solidFill>
              </a:rPr>
              <a:t>쪽으로 편향된다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감마선은 직진한다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자연방사성 </a:t>
            </a:r>
            <a:r>
              <a:rPr lang="ko-KR" altLang="en-US" dirty="0" err="1"/>
              <a:t>핵종의</a:t>
            </a:r>
            <a:r>
              <a:rPr lang="ko-KR" altLang="en-US" dirty="0"/>
              <a:t> 계열 붕괴 후 최종 안정 원소는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1) </a:t>
            </a:r>
            <a:r>
              <a:rPr lang="ko-KR" altLang="en-US" sz="1600" dirty="0">
                <a:solidFill>
                  <a:srgbClr val="FF0000"/>
                </a:solidFill>
              </a:rPr>
              <a:t>납 동위원소</a:t>
            </a:r>
            <a:r>
              <a:rPr lang="ko-KR" altLang="en-US" sz="1600" dirty="0"/>
              <a:t>		</a:t>
            </a:r>
            <a:r>
              <a:rPr lang="en-US" altLang="ko-KR" sz="1600" dirty="0"/>
              <a:t>2) </a:t>
            </a:r>
            <a:r>
              <a:rPr lang="ko-KR" altLang="en-US" sz="1600" dirty="0"/>
              <a:t>구리 동위원소		</a:t>
            </a:r>
            <a:r>
              <a:rPr lang="en-US" altLang="ko-KR" sz="1600" dirty="0"/>
              <a:t>3) </a:t>
            </a:r>
            <a:r>
              <a:rPr lang="ko-KR" altLang="en-US" sz="1600" dirty="0"/>
              <a:t>텅스텐 동위원소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4) </a:t>
            </a:r>
            <a:r>
              <a:rPr lang="ko-KR" altLang="en-US" sz="1600" dirty="0"/>
              <a:t>알루미늄 </a:t>
            </a:r>
            <a:r>
              <a:rPr lang="ko-KR" altLang="en-US" sz="1600" dirty="0" smtClean="0"/>
              <a:t>동위원소</a:t>
            </a:r>
            <a:r>
              <a:rPr lang="ko-KR" altLang="en-US" sz="1600" dirty="0"/>
              <a:t>	</a:t>
            </a:r>
            <a:r>
              <a:rPr lang="en-US" altLang="ko-KR" sz="1600" dirty="0"/>
              <a:t>5) </a:t>
            </a:r>
            <a:r>
              <a:rPr lang="ko-KR" altLang="en-US" sz="1600" dirty="0" err="1"/>
              <a:t>비스무스</a:t>
            </a:r>
            <a:r>
              <a:rPr lang="ko-KR" altLang="en-US" sz="1600" dirty="0"/>
              <a:t> 동위원소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78293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2708920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자연 방사성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핵종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3</a:t>
            </a:r>
            <a:r>
              <a:rPr lang="ko-KR" altLang="en-US" sz="1400" dirty="0">
                <a:solidFill>
                  <a:srgbClr val="0070C0"/>
                </a:solidFill>
              </a:rPr>
              <a:t>가지 계열의 </a:t>
            </a:r>
            <a:r>
              <a:rPr lang="ko-KR" altLang="en-US" sz="1400" dirty="0" smtClean="0">
                <a:solidFill>
                  <a:srgbClr val="0070C0"/>
                </a:solidFill>
              </a:rPr>
              <a:t>공통점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자연계에 존재하며 비교적 긴 반감기 </a:t>
            </a:r>
            <a:r>
              <a:rPr lang="en-US" altLang="ko-KR" sz="1400" dirty="0">
                <a:solidFill>
                  <a:srgbClr val="0070C0"/>
                </a:solidFill>
              </a:rPr>
              <a:t>(10</a:t>
            </a:r>
            <a:r>
              <a:rPr lang="en-US" altLang="ko-KR" sz="1400" baseline="30000" dirty="0">
                <a:solidFill>
                  <a:srgbClr val="0070C0"/>
                </a:solidFill>
              </a:rPr>
              <a:t>8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년 이상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를 가지고 있음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계열붕괴도중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222</a:t>
            </a:r>
            <a:r>
              <a:rPr lang="en-US" altLang="ko-KR" sz="1400" dirty="0">
                <a:solidFill>
                  <a:srgbClr val="0070C0"/>
                </a:solidFill>
              </a:rPr>
              <a:t>Rn </a:t>
            </a:r>
            <a:r>
              <a:rPr lang="ko-KR" altLang="en-US" sz="1400" dirty="0">
                <a:solidFill>
                  <a:srgbClr val="0070C0"/>
                </a:solidFill>
              </a:rPr>
              <a:t>기체가 발생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최종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핵종은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82</a:t>
            </a:r>
            <a:r>
              <a:rPr lang="en-US" altLang="ko-KR" sz="1400" dirty="0">
                <a:solidFill>
                  <a:srgbClr val="0070C0"/>
                </a:solidFill>
              </a:rPr>
              <a:t>Pb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질량수의 변화가 가장 큰 핵반응은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T(n</a:t>
            </a:r>
            <a:r>
              <a:rPr lang="en-US" altLang="ko-KR" sz="1600" dirty="0" smtClean="0"/>
              <a:t>, ϒ)P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en-US" altLang="ko-KR" sz="1600" dirty="0" smtClean="0">
                <a:solidFill>
                  <a:srgbClr val="FF0000"/>
                </a:solidFill>
              </a:rPr>
              <a:t>T(d, α)P  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T(n, </a:t>
            </a:r>
            <a:r>
              <a:rPr lang="en-US" altLang="ko-KR" sz="1600" dirty="0" smtClean="0"/>
              <a:t>d)P      4</a:t>
            </a:r>
            <a:r>
              <a:rPr lang="en-US" altLang="ko-KR" sz="1600" dirty="0"/>
              <a:t>) T(n, </a:t>
            </a:r>
            <a:r>
              <a:rPr lang="en-US" altLang="ko-KR" sz="1600" dirty="0" smtClean="0"/>
              <a:t>p)P      5</a:t>
            </a:r>
            <a:r>
              <a:rPr lang="en-US" altLang="ko-KR" sz="1600" dirty="0"/>
              <a:t>) T(n, 2n)P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20687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2132856"/>
            <a:ext cx="7992888" cy="328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</a:rPr>
              <a:t>1) T + n → P + </a:t>
            </a:r>
            <a:r>
              <a:rPr lang="ko-KR" altLang="en-US" sz="1400" dirty="0">
                <a:solidFill>
                  <a:srgbClr val="0070C0"/>
                </a:solidFill>
              </a:rPr>
              <a:t>𝛾  중성자는 원자번호가 없고 질량수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인 입자이고 감마선은 원자번호와 질량수 모두 없으므로 </a:t>
            </a:r>
            <a:r>
              <a:rPr lang="ko-KR" altLang="en-US" sz="1400" dirty="0" err="1">
                <a:solidFill>
                  <a:srgbClr val="0070C0"/>
                </a:solidFill>
              </a:rPr>
              <a:t>생성핵은</a:t>
            </a:r>
            <a:r>
              <a:rPr lang="ko-KR" altLang="en-US" sz="1400" dirty="0">
                <a:solidFill>
                  <a:srgbClr val="0070C0"/>
                </a:solidFill>
              </a:rPr>
              <a:t> 원자번호는 변함 없고 질량수만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감소한다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</a:rPr>
              <a:t>2) T + </a:t>
            </a:r>
            <a:r>
              <a:rPr lang="en-US" altLang="ko-KR" sz="1400" dirty="0" smtClean="0">
                <a:solidFill>
                  <a:srgbClr val="0070C0"/>
                </a:solidFill>
              </a:rPr>
              <a:t>d </a:t>
            </a:r>
            <a:r>
              <a:rPr lang="en-US" altLang="ko-KR" sz="1400" dirty="0">
                <a:solidFill>
                  <a:srgbClr val="0070C0"/>
                </a:solidFill>
              </a:rPr>
              <a:t>→ P + </a:t>
            </a:r>
            <a:r>
              <a:rPr lang="ko-KR" altLang="en-US" sz="1400" dirty="0">
                <a:solidFill>
                  <a:srgbClr val="0070C0"/>
                </a:solidFill>
              </a:rPr>
              <a:t>𝛼  </a:t>
            </a:r>
            <a:r>
              <a:rPr lang="ko-KR" altLang="en-US" sz="1400" dirty="0" smtClean="0">
                <a:solidFill>
                  <a:srgbClr val="0070C0"/>
                </a:solidFill>
              </a:rPr>
              <a:t>중양자는 </a:t>
            </a:r>
            <a:r>
              <a:rPr lang="ko-KR" altLang="en-US" sz="1400" dirty="0">
                <a:solidFill>
                  <a:srgbClr val="0070C0"/>
                </a:solidFill>
              </a:rPr>
              <a:t>원자번호가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이고 질량수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 smtClean="0">
                <a:solidFill>
                  <a:srgbClr val="0070C0"/>
                </a:solidFill>
              </a:rPr>
              <a:t>인 </a:t>
            </a:r>
            <a:r>
              <a:rPr lang="ko-KR" altLang="en-US" sz="1400" dirty="0">
                <a:solidFill>
                  <a:srgbClr val="0070C0"/>
                </a:solidFill>
              </a:rPr>
              <a:t>입자이고 알파선은 원자번호 </a:t>
            </a:r>
            <a:r>
              <a:rPr lang="en-US" altLang="ko-KR" sz="1400" dirty="0">
                <a:solidFill>
                  <a:srgbClr val="0070C0"/>
                </a:solidFill>
              </a:rPr>
              <a:t>2</a:t>
            </a:r>
            <a:r>
              <a:rPr lang="ko-KR" altLang="en-US" sz="1400" dirty="0">
                <a:solidFill>
                  <a:srgbClr val="0070C0"/>
                </a:solidFill>
              </a:rPr>
              <a:t>와 질량수 </a:t>
            </a:r>
            <a:r>
              <a:rPr lang="en-US" altLang="ko-KR" sz="1400" dirty="0">
                <a:solidFill>
                  <a:srgbClr val="0070C0"/>
                </a:solidFill>
              </a:rPr>
              <a:t>4</a:t>
            </a:r>
            <a:r>
              <a:rPr lang="ko-KR" altLang="en-US" sz="1400" dirty="0">
                <a:solidFill>
                  <a:srgbClr val="0070C0"/>
                </a:solidFill>
              </a:rPr>
              <a:t>인 입자이므로 </a:t>
            </a:r>
            <a:r>
              <a:rPr lang="ko-KR" altLang="en-US" sz="1400" dirty="0" err="1">
                <a:solidFill>
                  <a:srgbClr val="0070C0"/>
                </a:solidFill>
              </a:rPr>
              <a:t>생성핵은</a:t>
            </a:r>
            <a:r>
              <a:rPr lang="ko-KR" altLang="en-US" sz="1400" dirty="0">
                <a:solidFill>
                  <a:srgbClr val="0070C0"/>
                </a:solidFill>
              </a:rPr>
              <a:t> 원자번호는 </a:t>
            </a:r>
            <a:r>
              <a:rPr lang="en-US" altLang="ko-KR" sz="1400" dirty="0" smtClean="0">
                <a:solidFill>
                  <a:srgbClr val="0070C0"/>
                </a:solidFill>
              </a:rPr>
              <a:t>1, </a:t>
            </a:r>
            <a:r>
              <a:rPr lang="ko-KR" altLang="en-US" sz="1400" dirty="0">
                <a:solidFill>
                  <a:srgbClr val="0070C0"/>
                </a:solidFill>
              </a:rPr>
              <a:t>질량수는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 smtClean="0">
                <a:solidFill>
                  <a:srgbClr val="0070C0"/>
                </a:solidFill>
              </a:rPr>
              <a:t>감소한다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</a:rPr>
              <a:t>3) T + n → P + </a:t>
            </a:r>
            <a:r>
              <a:rPr lang="en-US" altLang="ko-KR" sz="1400" dirty="0" smtClean="0">
                <a:solidFill>
                  <a:srgbClr val="0070C0"/>
                </a:solidFill>
              </a:rPr>
              <a:t>d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중성자는 원자번호가 없고 질량수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인 입자이고 </a:t>
            </a:r>
            <a:r>
              <a:rPr lang="ko-KR" altLang="en-US" sz="1400" dirty="0" smtClean="0">
                <a:solidFill>
                  <a:srgbClr val="0070C0"/>
                </a:solidFill>
              </a:rPr>
              <a:t>중양자는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원자번호 </a:t>
            </a:r>
            <a:r>
              <a:rPr lang="en-US" altLang="ko-KR" sz="1400" dirty="0" smtClean="0">
                <a:solidFill>
                  <a:srgbClr val="0070C0"/>
                </a:solidFill>
              </a:rPr>
              <a:t>1,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질량수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 smtClean="0">
                <a:solidFill>
                  <a:srgbClr val="0070C0"/>
                </a:solidFill>
              </a:rPr>
              <a:t>인 </a:t>
            </a:r>
            <a:r>
              <a:rPr lang="ko-KR" altLang="en-US" sz="1400" dirty="0">
                <a:solidFill>
                  <a:srgbClr val="0070C0"/>
                </a:solidFill>
              </a:rPr>
              <a:t>입자이므로 </a:t>
            </a:r>
            <a:r>
              <a:rPr lang="ko-KR" altLang="en-US" sz="1400" dirty="0" err="1">
                <a:solidFill>
                  <a:srgbClr val="0070C0"/>
                </a:solidFill>
              </a:rPr>
              <a:t>생성핵은</a:t>
            </a:r>
            <a:r>
              <a:rPr lang="ko-KR" altLang="en-US" sz="1400" dirty="0">
                <a:solidFill>
                  <a:srgbClr val="0070C0"/>
                </a:solidFill>
              </a:rPr>
              <a:t> 원자번호는 </a:t>
            </a:r>
            <a:r>
              <a:rPr lang="en-US" altLang="ko-KR" sz="1400" dirty="0" smtClean="0">
                <a:solidFill>
                  <a:srgbClr val="0070C0"/>
                </a:solidFill>
              </a:rPr>
              <a:t>1, </a:t>
            </a:r>
            <a:r>
              <a:rPr lang="ko-KR" altLang="en-US" sz="1400" dirty="0">
                <a:solidFill>
                  <a:srgbClr val="0070C0"/>
                </a:solidFill>
              </a:rPr>
              <a:t>질량수는 </a:t>
            </a: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</a:rPr>
              <a:t>감소한다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</a:rPr>
              <a:t>4) T + n → P + p </a:t>
            </a:r>
            <a:r>
              <a:rPr lang="ko-KR" altLang="en-US" sz="1400" dirty="0">
                <a:solidFill>
                  <a:srgbClr val="0070C0"/>
                </a:solidFill>
              </a:rPr>
              <a:t>중성자는 원자번호가 없고 질량수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인 입자이고 양성자는 원자번호가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이고 질량수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인 입자이므로 </a:t>
            </a:r>
            <a:r>
              <a:rPr lang="ko-KR" altLang="en-US" sz="1400" dirty="0" err="1">
                <a:solidFill>
                  <a:srgbClr val="0070C0"/>
                </a:solidFill>
              </a:rPr>
              <a:t>생성핵은</a:t>
            </a:r>
            <a:r>
              <a:rPr lang="ko-KR" altLang="en-US" sz="1400" dirty="0">
                <a:solidFill>
                  <a:srgbClr val="0070C0"/>
                </a:solidFill>
              </a:rPr>
              <a:t> 원자번호는 </a:t>
            </a:r>
            <a:r>
              <a:rPr lang="en-US" altLang="ko-KR" sz="1400" dirty="0">
                <a:solidFill>
                  <a:srgbClr val="0070C0"/>
                </a:solidFill>
              </a:rPr>
              <a:t>1, </a:t>
            </a:r>
            <a:r>
              <a:rPr lang="ko-KR" altLang="en-US" sz="1400" dirty="0">
                <a:solidFill>
                  <a:srgbClr val="0070C0"/>
                </a:solidFill>
              </a:rPr>
              <a:t>질량수는 변함 없다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</a:rPr>
              <a:t>5) T + n → P + 2n </a:t>
            </a:r>
            <a:r>
              <a:rPr lang="ko-KR" altLang="en-US" sz="1400" dirty="0">
                <a:solidFill>
                  <a:srgbClr val="0070C0"/>
                </a:solidFill>
              </a:rPr>
              <a:t>중성자는 원자번호가 없고 질량수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인 입자이고 </a:t>
            </a:r>
            <a:r>
              <a:rPr lang="ko-KR" altLang="en-US" sz="1400" dirty="0" err="1">
                <a:solidFill>
                  <a:srgbClr val="0070C0"/>
                </a:solidFill>
              </a:rPr>
              <a:t>생성핵은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>
                <a:solidFill>
                  <a:srgbClr val="0070C0"/>
                </a:solidFill>
              </a:rPr>
              <a:t>2</a:t>
            </a:r>
            <a:r>
              <a:rPr lang="ko-KR" altLang="en-US" sz="1400" dirty="0">
                <a:solidFill>
                  <a:srgbClr val="0070C0"/>
                </a:solidFill>
              </a:rPr>
              <a:t>개의 중성자를 방출하므로 </a:t>
            </a:r>
            <a:r>
              <a:rPr lang="ko-KR" altLang="en-US" sz="1400" dirty="0" err="1">
                <a:solidFill>
                  <a:srgbClr val="0070C0"/>
                </a:solidFill>
              </a:rPr>
              <a:t>생성핵은</a:t>
            </a:r>
            <a:r>
              <a:rPr lang="ko-KR" altLang="en-US" sz="1400" dirty="0">
                <a:solidFill>
                  <a:srgbClr val="0070C0"/>
                </a:solidFill>
              </a:rPr>
              <a:t> 원자번호는 변함 없고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질량수는 </a:t>
            </a: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</a:rPr>
              <a:t>감소한다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가벼운 </a:t>
            </a:r>
            <a:r>
              <a:rPr lang="ko-KR" altLang="en-US" dirty="0" err="1" smtClean="0"/>
              <a:t>하전입자인</a:t>
            </a:r>
            <a:r>
              <a:rPr lang="ko-KR" altLang="en-US" dirty="0" smtClean="0"/>
              <a:t> </a:t>
            </a:r>
            <a:r>
              <a:rPr lang="ko-KR" altLang="en-US" dirty="0"/>
              <a:t>전자선과 물질과의 상호작용으로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err="1" smtClean="0"/>
              <a:t>광핵붕괴</a:t>
            </a:r>
            <a:r>
              <a:rPr lang="ko-KR" altLang="en-US" sz="1600" dirty="0" smtClean="0"/>
              <a:t> 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광전효과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3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</a:rPr>
              <a:t>제동복사  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err="1" smtClean="0"/>
              <a:t>콤프턴산란</a:t>
            </a:r>
            <a:r>
              <a:rPr lang="ko-KR" altLang="en-US" sz="1600" dirty="0" smtClean="0"/>
              <a:t> 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전자쌍생성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27888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2204864"/>
            <a:ext cx="7992888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나머지는 광자와 물질과의 상호작용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83568" y="20608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베타선이나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전자선은 단위질량당 </a:t>
            </a:r>
            <a:r>
              <a:rPr lang="ko-KR" altLang="en-US" sz="1600" dirty="0" err="1" smtClean="0"/>
              <a:t>전하량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비전하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 크기 때문에 물질과 작용할 때 산란이 많이 일어남</a:t>
            </a: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탄성산란은 </a:t>
            </a:r>
            <a:r>
              <a:rPr lang="ko-KR" altLang="en-US" sz="1600" dirty="0" err="1" smtClean="0"/>
              <a:t>경입자가</a:t>
            </a:r>
            <a:r>
              <a:rPr lang="ko-KR" altLang="en-US" sz="1600" dirty="0" smtClean="0"/>
              <a:t> 원자핵의 강한 전자장의 영향으로 방향이 바뀌는 현상</a:t>
            </a: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에너지보존법칙 성립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전체 운동에너지도 보존됨</a:t>
            </a:r>
            <a:endParaRPr lang="en-US" altLang="ko-KR" sz="160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하전입자와</a:t>
            </a:r>
            <a:r>
              <a:rPr lang="ko-KR" altLang="en-US" b="1" dirty="0" smtClean="0">
                <a:solidFill>
                  <a:srgbClr val="0070C0"/>
                </a:solidFill>
              </a:rPr>
              <a:t> 물질과의 상호작용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81009"/>
            <a:ext cx="3077766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smtClean="0"/>
              <a:t>탄성산란</a:t>
            </a:r>
            <a:r>
              <a:rPr lang="en-US" altLang="ko-KR" dirty="0" smtClean="0"/>
              <a:t>(elastic scattering) 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704462" y="3713257"/>
            <a:ext cx="3579506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err="1" smtClean="0"/>
              <a:t>비탄성산란</a:t>
            </a:r>
            <a:r>
              <a:rPr lang="en-US" altLang="ko-KR" dirty="0" smtClean="0"/>
              <a:t>(inelastic </a:t>
            </a:r>
            <a:r>
              <a:rPr lang="en-US" altLang="ko-KR" dirty="0"/>
              <a:t>scattering)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83568" y="43651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충돌손실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여기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전리</a:t>
            </a: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복사손실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제동복사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err="1" smtClean="0"/>
              <a:t>체렌코프</a:t>
            </a:r>
            <a:r>
              <a:rPr lang="ko-KR" altLang="en-US" sz="1600" dirty="0" smtClean="0"/>
              <a:t> 복사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양전자 소멸 복사</a:t>
            </a:r>
            <a:endParaRPr lang="en-US" altLang="ko-K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9952" y="4653136"/>
                <a:ext cx="1954638" cy="67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o-KR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복사손실</m:t>
                          </m:r>
                        </m:num>
                        <m:den>
                          <m:r>
                            <a:rPr lang="ko-KR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충돌손실</m:t>
                          </m:r>
                        </m:den>
                      </m:f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800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653136"/>
                <a:ext cx="1954638" cy="6704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11960" y="5589240"/>
                <a:ext cx="2667590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𝒎𝒂𝒙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589240"/>
                <a:ext cx="2667590" cy="374846"/>
              </a:xfrm>
              <a:prstGeom prst="rect">
                <a:avLst/>
              </a:prstGeom>
              <a:blipFill rotWithShape="1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83568" y="206084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err="1"/>
              <a:t>저지능</a:t>
            </a:r>
            <a:r>
              <a:rPr lang="ko-KR" altLang="en-US" sz="1600" dirty="0"/>
              <a:t> </a:t>
            </a:r>
            <a:r>
              <a:rPr lang="en-US" altLang="ko-KR" sz="1600" dirty="0"/>
              <a:t>(stopping power</a:t>
            </a:r>
            <a:r>
              <a:rPr lang="en-US" altLang="ko-KR" sz="1600" dirty="0" smtClean="0"/>
              <a:t>)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/>
              <a:t>단위거리 당 방사선입자가 에너지를 잃는 </a:t>
            </a:r>
            <a:r>
              <a:rPr lang="ko-KR" altLang="en-US" sz="1600" dirty="0" smtClean="0"/>
              <a:t>비율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방사선의 </a:t>
            </a:r>
            <a:r>
              <a:rPr lang="ko-KR" altLang="en-US" sz="1600" dirty="0"/>
              <a:t>입장에서 </a:t>
            </a:r>
            <a:r>
              <a:rPr lang="ko-KR" altLang="en-US" sz="1600" dirty="0" smtClean="0"/>
              <a:t>단위 길이당 에너지 손실</a:t>
            </a:r>
            <a:r>
              <a:rPr lang="en-US" altLang="ko-KR" sz="1600" dirty="0" smtClean="0"/>
              <a:t>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/>
              <a:t>LET (</a:t>
            </a:r>
            <a:r>
              <a:rPr lang="ko-KR" altLang="en-US" sz="1600" dirty="0"/>
              <a:t>선형에너지 전달</a:t>
            </a:r>
            <a:r>
              <a:rPr lang="en-US" altLang="ko-KR" sz="1600" dirty="0" smtClean="0"/>
              <a:t>)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/>
              <a:t>단위거리 당 방사선입자가 에너지를 잃는 비율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물질의 </a:t>
            </a:r>
            <a:r>
              <a:rPr lang="ko-KR" altLang="en-US" sz="1600" dirty="0"/>
              <a:t>입장에서 </a:t>
            </a:r>
            <a:r>
              <a:rPr lang="ko-KR" altLang="en-US" sz="1600" dirty="0" smtClean="0"/>
              <a:t>단위 </a:t>
            </a:r>
            <a:r>
              <a:rPr lang="ko-KR" altLang="en-US" sz="1600" dirty="0" err="1" smtClean="0"/>
              <a:t>길이당전달된</a:t>
            </a:r>
            <a:r>
              <a:rPr lang="ko-KR" altLang="en-US" sz="1600" dirty="0" smtClean="0"/>
              <a:t> 에너지</a:t>
            </a:r>
            <a:r>
              <a:rPr lang="en-US" altLang="ko-KR" sz="1600" dirty="0" smtClean="0"/>
              <a:t>)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err="1"/>
              <a:t>저지능과</a:t>
            </a:r>
            <a:r>
              <a:rPr lang="ko-KR" altLang="en-US" sz="1600" dirty="0"/>
              <a:t> 같은 개념이나 </a:t>
            </a:r>
            <a:r>
              <a:rPr lang="ko-KR" altLang="en-US" sz="1600" dirty="0" err="1"/>
              <a:t>저지능</a:t>
            </a:r>
            <a:r>
              <a:rPr lang="ko-KR" altLang="en-US" sz="1600" dirty="0"/>
              <a:t> 값에서 델타선</a:t>
            </a:r>
            <a:r>
              <a:rPr lang="en-US" altLang="ko-KR" sz="1600" dirty="0"/>
              <a:t>(δ)</a:t>
            </a:r>
            <a:r>
              <a:rPr lang="ko-KR" altLang="en-US" sz="1600" dirty="0"/>
              <a:t>으로 인한 에너지와 제동복사를 제외한 값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델타선</a:t>
            </a:r>
            <a:r>
              <a:rPr lang="en-US" altLang="ko-KR" sz="1600" dirty="0" smtClean="0"/>
              <a:t>(δ-ray) </a:t>
            </a:r>
            <a:r>
              <a:rPr lang="en-US" altLang="ko-KR" sz="1600" dirty="0"/>
              <a:t>: </a:t>
            </a:r>
            <a:r>
              <a:rPr lang="ko-KR" altLang="en-US" sz="1600" dirty="0"/>
              <a:t>관심영역을 빠져나가는 </a:t>
            </a:r>
            <a:r>
              <a:rPr lang="en-US" altLang="ko-KR" sz="1600" dirty="0"/>
              <a:t>2</a:t>
            </a:r>
            <a:r>
              <a:rPr lang="ko-KR" altLang="en-US" sz="1600" dirty="0"/>
              <a:t>차 </a:t>
            </a:r>
            <a:r>
              <a:rPr lang="ko-KR" altLang="en-US" sz="1600" dirty="0" smtClean="0"/>
              <a:t>전자를 </a:t>
            </a:r>
            <a:r>
              <a:rPr lang="en-US" altLang="ko-KR" sz="1600" dirty="0"/>
              <a:t>δ-ray</a:t>
            </a:r>
            <a:r>
              <a:rPr lang="ko-KR" altLang="en-US" sz="1600" dirty="0"/>
              <a:t>라 </a:t>
            </a:r>
            <a:r>
              <a:rPr lang="ko-KR" altLang="en-US" sz="1600" dirty="0" smtClean="0"/>
              <a:t>부름</a:t>
            </a: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err="1"/>
              <a:t>비전리</a:t>
            </a:r>
            <a:r>
              <a:rPr lang="en-US" altLang="ko-KR" sz="1600" dirty="0"/>
              <a:t>(specific ionization</a:t>
            </a:r>
            <a:r>
              <a:rPr lang="en-US" altLang="ko-KR" sz="1600" dirty="0" smtClean="0"/>
              <a:t>)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비적을 </a:t>
            </a:r>
            <a:r>
              <a:rPr lang="ko-KR" altLang="en-US" sz="1600" dirty="0"/>
              <a:t>따라 단위 길이당 만드는 </a:t>
            </a:r>
            <a:r>
              <a:rPr lang="ko-KR" altLang="en-US" sz="1600" dirty="0" err="1"/>
              <a:t>이온쌍의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수</a:t>
            </a:r>
            <a:endParaRPr lang="en-US" altLang="ko-KR" sz="160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하전입자와</a:t>
            </a:r>
            <a:r>
              <a:rPr lang="ko-KR" altLang="en-US" b="1" dirty="0" smtClean="0">
                <a:solidFill>
                  <a:srgbClr val="0070C0"/>
                </a:solidFill>
              </a:rPr>
              <a:t> 물질과의 상호작용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391" y="1534548"/>
            <a:ext cx="2173224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err="1"/>
              <a:t>저지능</a:t>
            </a:r>
            <a:r>
              <a:rPr lang="en-US" altLang="ko-KR" dirty="0" smtClean="0"/>
              <a:t>, LET, </a:t>
            </a:r>
            <a:r>
              <a:rPr lang="ko-KR" altLang="en-US" dirty="0" err="1" smtClean="0"/>
              <a:t>비전리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22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엑스선에 관한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sz="1600" dirty="0"/>
              <a:t>1) </a:t>
            </a:r>
            <a:r>
              <a:rPr lang="en-US" altLang="ko-KR" sz="1600" dirty="0" smtClean="0"/>
              <a:t>K</a:t>
            </a:r>
            <a:r>
              <a:rPr lang="en-US" altLang="ko-KR" sz="1600" baseline="-25000" dirty="0" smtClean="0"/>
              <a:t>α</a:t>
            </a:r>
            <a:r>
              <a:rPr lang="ko-KR" altLang="en-US" sz="1600" dirty="0" smtClean="0"/>
              <a:t>선의 </a:t>
            </a:r>
            <a:r>
              <a:rPr lang="ko-KR" altLang="en-US" sz="1600" dirty="0"/>
              <a:t>파장은 </a:t>
            </a:r>
            <a:r>
              <a:rPr lang="en-US" altLang="ko-KR" sz="1600" dirty="0" smtClean="0"/>
              <a:t>K</a:t>
            </a:r>
            <a:r>
              <a:rPr lang="en-US" altLang="ko-KR" sz="1600" baseline="-25000" dirty="0" smtClean="0"/>
              <a:t>β</a:t>
            </a:r>
            <a:r>
              <a:rPr lang="ko-KR" altLang="en-US" sz="1600" dirty="0" smtClean="0"/>
              <a:t>선의 </a:t>
            </a:r>
            <a:r>
              <a:rPr lang="ko-KR" altLang="en-US" sz="1600" dirty="0"/>
              <a:t>파장보다 짧다</a:t>
            </a:r>
            <a:r>
              <a:rPr lang="en-US" altLang="ko-KR" sz="1600" dirty="0" smtClean="0"/>
              <a:t>.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2) </a:t>
            </a:r>
            <a:r>
              <a:rPr lang="ko-KR" altLang="en-US" sz="1600" dirty="0">
                <a:solidFill>
                  <a:srgbClr val="FF0000"/>
                </a:solidFill>
              </a:rPr>
              <a:t>최단파장과 </a:t>
            </a:r>
            <a:r>
              <a:rPr lang="ko-KR" altLang="en-US" sz="1600" dirty="0" err="1">
                <a:solidFill>
                  <a:srgbClr val="FF0000"/>
                </a:solidFill>
              </a:rPr>
              <a:t>관전압</a:t>
            </a:r>
            <a:r>
              <a:rPr lang="en-US" altLang="ko-KR" sz="1600" dirty="0">
                <a:solidFill>
                  <a:srgbClr val="FF0000"/>
                </a:solidFill>
              </a:rPr>
              <a:t>(kV)</a:t>
            </a:r>
            <a:r>
              <a:rPr lang="ko-KR" altLang="en-US" sz="1600" dirty="0">
                <a:solidFill>
                  <a:srgbClr val="FF0000"/>
                </a:solidFill>
              </a:rPr>
              <a:t>의 곱은 항상 일정하다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/>
              <a:t>엑스선의 발생효율은 </a:t>
            </a:r>
            <a:r>
              <a:rPr lang="ko-KR" altLang="en-US" sz="1600" dirty="0" err="1"/>
              <a:t>타킷의</a:t>
            </a:r>
            <a:r>
              <a:rPr lang="ko-KR" altLang="en-US" sz="1600" dirty="0"/>
              <a:t> 원자번호에 반비례한다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4) </a:t>
            </a:r>
            <a:r>
              <a:rPr lang="ko-KR" altLang="en-US" sz="1600" dirty="0" err="1"/>
              <a:t>타킷의</a:t>
            </a:r>
            <a:r>
              <a:rPr lang="ko-KR" altLang="en-US" sz="1600" dirty="0"/>
              <a:t> 원자번호가 높을수록 동일계열의 특성엑스선의 파장은 길어진다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 err="1"/>
              <a:t>관전류만</a:t>
            </a:r>
            <a:r>
              <a:rPr lang="ko-KR" altLang="en-US" sz="1600" dirty="0"/>
              <a:t> 증가시키면 연속엑스선의 파장 범위가 단파장 쪽으로 이동한다</a:t>
            </a:r>
            <a:r>
              <a:rPr lang="en-US" altLang="ko-KR" sz="1600" dirty="0"/>
              <a:t>.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74207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3773939"/>
            <a:ext cx="79928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ko-KR" altLang="en-US" sz="1400" dirty="0" smtClean="0">
                <a:solidFill>
                  <a:srgbClr val="0070C0"/>
                </a:solidFill>
              </a:rPr>
              <a:t>각의 전자가 공석이 생겨 </a:t>
            </a:r>
            <a:r>
              <a:rPr lang="en-US" altLang="ko-KR" sz="1400" dirty="0" smtClean="0">
                <a:solidFill>
                  <a:srgbClr val="0070C0"/>
                </a:solidFill>
              </a:rPr>
              <a:t>L</a:t>
            </a:r>
            <a:r>
              <a:rPr lang="ko-KR" altLang="en-US" sz="1400" dirty="0" smtClean="0">
                <a:solidFill>
                  <a:srgbClr val="0070C0"/>
                </a:solidFill>
              </a:rPr>
              <a:t>각에서 천이하면 </a:t>
            </a: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en-US" altLang="ko-KR" sz="1400" baseline="-25000" dirty="0" smtClean="0">
                <a:solidFill>
                  <a:srgbClr val="0070C0"/>
                </a:solidFill>
              </a:rPr>
              <a:t>α</a:t>
            </a:r>
            <a:r>
              <a:rPr lang="ko-KR" altLang="en-US" sz="1400" dirty="0" smtClean="0">
                <a:solidFill>
                  <a:srgbClr val="0070C0"/>
                </a:solidFill>
              </a:rPr>
              <a:t>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M</a:t>
            </a:r>
            <a:r>
              <a:rPr lang="ko-KR" altLang="en-US" sz="1400" dirty="0" smtClean="0">
                <a:solidFill>
                  <a:srgbClr val="0070C0"/>
                </a:solidFill>
              </a:rPr>
              <a:t>각에서 천이하면 </a:t>
            </a: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en-US" altLang="ko-KR" sz="1400" baseline="-25000" dirty="0" smtClean="0">
                <a:solidFill>
                  <a:srgbClr val="0070C0"/>
                </a:solidFill>
              </a:rPr>
              <a:t>β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선이라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따라서 에너지 준위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레벨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가 높은 외각에서 천이한 </a:t>
            </a:r>
            <a:r>
              <a:rPr lang="en-US" altLang="ko-KR" sz="1400" dirty="0">
                <a:solidFill>
                  <a:srgbClr val="0070C0"/>
                </a:solidFill>
              </a:rPr>
              <a:t>K</a:t>
            </a:r>
            <a:r>
              <a:rPr lang="en-US" altLang="ko-KR" sz="1400" baseline="-25000" dirty="0">
                <a:solidFill>
                  <a:srgbClr val="0070C0"/>
                </a:solidFill>
              </a:rPr>
              <a:t>β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선의 에너지가 더 크다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파장이 짧다</a:t>
            </a:r>
            <a:r>
              <a:rPr lang="en-US" altLang="ko-KR" sz="1400" dirty="0" smtClean="0">
                <a:solidFill>
                  <a:srgbClr val="0070C0"/>
                </a:solidFill>
              </a:rPr>
              <a:t>).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최단파장과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관전압의</a:t>
            </a:r>
            <a:r>
              <a:rPr lang="ko-KR" altLang="en-US" sz="1400" dirty="0" smtClean="0">
                <a:solidFill>
                  <a:srgbClr val="0070C0"/>
                </a:solidFill>
              </a:rPr>
              <a:t> 곱은 항상 </a:t>
            </a:r>
            <a:r>
              <a:rPr lang="en-US" altLang="ko-KR" sz="1400" dirty="0" smtClean="0">
                <a:solidFill>
                  <a:srgbClr val="0070C0"/>
                </a:solidFill>
              </a:rPr>
              <a:t>12.42</a:t>
            </a:r>
            <a:r>
              <a:rPr lang="ko-KR" altLang="en-US" sz="1400" dirty="0" smtClean="0">
                <a:solidFill>
                  <a:srgbClr val="0070C0"/>
                </a:solidFill>
              </a:rPr>
              <a:t>로 일정하다</a:t>
            </a:r>
            <a:r>
              <a:rPr lang="en-US" altLang="ko-KR" sz="1400" dirty="0" smtClean="0">
                <a:solidFill>
                  <a:srgbClr val="0070C0"/>
                </a:solidFill>
              </a:rPr>
              <a:t>.(Duane-hunt’s law)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엑스선의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밯생효율은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타겟의</a:t>
            </a:r>
            <a:r>
              <a:rPr lang="ko-KR" altLang="en-US" sz="1400" dirty="0" smtClean="0">
                <a:solidFill>
                  <a:srgbClr val="0070C0"/>
                </a:solidFill>
              </a:rPr>
              <a:t> 원자번호와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관전압에</a:t>
            </a:r>
            <a:r>
              <a:rPr lang="ko-KR" altLang="en-US" sz="1400" dirty="0" smtClean="0">
                <a:solidFill>
                  <a:srgbClr val="0070C0"/>
                </a:solidFill>
              </a:rPr>
              <a:t> 비례한다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타겟</a:t>
            </a:r>
            <a:r>
              <a:rPr lang="ko-KR" altLang="en-US" sz="1400" dirty="0" smtClean="0">
                <a:solidFill>
                  <a:srgbClr val="0070C0"/>
                </a:solidFill>
              </a:rPr>
              <a:t> 물질의 원자번호가 높으면 발생되는 특성 엑스선의 진동수는 커진다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에너지는 커진다</a:t>
            </a:r>
            <a:r>
              <a:rPr lang="en-US" altLang="ko-KR" sz="1400" dirty="0" smtClean="0">
                <a:solidFill>
                  <a:srgbClr val="0070C0"/>
                </a:solidFill>
              </a:rPr>
              <a:t>,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    </a:t>
            </a:r>
            <a:r>
              <a:rPr lang="ko-KR" altLang="en-US" sz="1400" dirty="0" smtClean="0">
                <a:solidFill>
                  <a:srgbClr val="0070C0"/>
                </a:solidFill>
              </a:rPr>
              <a:t>파장은 짧아진다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모즐리</a:t>
            </a:r>
            <a:r>
              <a:rPr lang="ko-KR" altLang="en-US" sz="1400" dirty="0" smtClean="0">
                <a:solidFill>
                  <a:srgbClr val="0070C0"/>
                </a:solidFill>
              </a:rPr>
              <a:t> 법칙</a:t>
            </a:r>
            <a:r>
              <a:rPr lang="en-US" altLang="ko-KR" sz="1400" dirty="0" smtClean="0">
                <a:solidFill>
                  <a:srgbClr val="0070C0"/>
                </a:solidFill>
              </a:rPr>
              <a:t>).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관전류와</a:t>
            </a:r>
            <a:r>
              <a:rPr lang="ko-KR" altLang="en-US" sz="1400" dirty="0" smtClean="0">
                <a:solidFill>
                  <a:srgbClr val="0070C0"/>
                </a:solidFill>
              </a:rPr>
              <a:t> 연속엑스선의 파장과는 관계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질량과 에너지 등가 원리와 관계가 있는 현상은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/>
              <a:t>광전효과		</a:t>
            </a:r>
            <a:r>
              <a:rPr lang="en-US" altLang="ko-KR" sz="1600" dirty="0">
                <a:solidFill>
                  <a:srgbClr val="FF0000"/>
                </a:solidFill>
              </a:rPr>
              <a:t>2) </a:t>
            </a:r>
            <a:r>
              <a:rPr lang="ko-KR" altLang="en-US" sz="1600" dirty="0">
                <a:solidFill>
                  <a:srgbClr val="FF0000"/>
                </a:solidFill>
              </a:rPr>
              <a:t>전자쌍생성</a:t>
            </a:r>
            <a:r>
              <a:rPr lang="ko-KR" altLang="en-US" sz="1600" dirty="0"/>
              <a:t>		</a:t>
            </a:r>
            <a:r>
              <a:rPr lang="en-US" altLang="ko-KR" sz="1600" dirty="0"/>
              <a:t>3) </a:t>
            </a:r>
            <a:r>
              <a:rPr lang="ko-KR" altLang="en-US" sz="1600" dirty="0" err="1"/>
              <a:t>레일레이</a:t>
            </a:r>
            <a:r>
              <a:rPr lang="en-US" altLang="ko-KR" sz="1600" dirty="0"/>
              <a:t>(Rayleigh) </a:t>
            </a:r>
            <a:r>
              <a:rPr lang="ko-KR" altLang="en-US" sz="1600" dirty="0"/>
              <a:t>산란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4) </a:t>
            </a:r>
            <a:r>
              <a:rPr lang="ko-KR" altLang="en-US" sz="1600" dirty="0" err="1"/>
              <a:t>톰슨</a:t>
            </a:r>
            <a:r>
              <a:rPr lang="en-US" altLang="ko-KR" sz="1600" dirty="0"/>
              <a:t>(Thomson) </a:t>
            </a:r>
            <a:r>
              <a:rPr lang="ko-KR" altLang="en-US" sz="1600" dirty="0"/>
              <a:t>산란	</a:t>
            </a:r>
            <a:r>
              <a:rPr lang="en-US" altLang="ko-KR" sz="1600" dirty="0"/>
              <a:t>5) </a:t>
            </a:r>
            <a:r>
              <a:rPr lang="ko-KR" altLang="en-US" sz="1600" dirty="0" err="1"/>
              <a:t>콤프턴</a:t>
            </a:r>
            <a:r>
              <a:rPr lang="en-US" altLang="ko-KR" sz="1600" dirty="0"/>
              <a:t>(Compton) </a:t>
            </a:r>
            <a:r>
              <a:rPr lang="ko-KR" altLang="en-US" sz="1600" dirty="0"/>
              <a:t>산란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56490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596773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다음 </a:t>
            </a:r>
            <a:r>
              <a:rPr lang="ko-KR" altLang="en-US" dirty="0" smtClean="0"/>
              <a:t>중 핵 외에서 방출되는 </a:t>
            </a:r>
            <a:r>
              <a:rPr lang="ko-KR" altLang="en-US" dirty="0"/>
              <a:t>방사선은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 smtClean="0">
                <a:solidFill>
                  <a:srgbClr val="FF0000"/>
                </a:solidFill>
              </a:rPr>
              <a:t>① 특성 </a:t>
            </a:r>
            <a:r>
              <a:rPr lang="en-US" altLang="ko-KR" sz="1600" dirty="0">
                <a:solidFill>
                  <a:srgbClr val="FF0000"/>
                </a:solidFill>
              </a:rPr>
              <a:t>X</a:t>
            </a:r>
            <a:r>
              <a:rPr lang="ko-KR" altLang="en-US" sz="1600" dirty="0">
                <a:solidFill>
                  <a:srgbClr val="FF0000"/>
                </a:solidFill>
              </a:rPr>
              <a:t>선 </a:t>
            </a:r>
            <a:r>
              <a:rPr lang="ko-KR" altLang="en-US" sz="1600" dirty="0"/>
              <a:t>② </a:t>
            </a:r>
            <a:r>
              <a:rPr lang="en-US" altLang="ko-KR" sz="1600" dirty="0"/>
              <a:t>β</a:t>
            </a:r>
            <a:r>
              <a:rPr lang="en-US" altLang="ko-KR" sz="1600" baseline="30000" dirty="0"/>
              <a:t>-</a:t>
            </a:r>
            <a:r>
              <a:rPr lang="ko-KR" altLang="en-US" sz="1600" dirty="0"/>
              <a:t>선 ③ </a:t>
            </a:r>
            <a:r>
              <a:rPr lang="en-US" altLang="ko-KR" sz="1600" dirty="0"/>
              <a:t>β</a:t>
            </a:r>
            <a:r>
              <a:rPr lang="en-US" altLang="ko-KR" sz="1600" baseline="30000" dirty="0"/>
              <a:t>+</a:t>
            </a:r>
            <a:r>
              <a:rPr lang="ko-KR" altLang="en-US" sz="1600" dirty="0" smtClean="0"/>
              <a:t>선 ④ </a:t>
            </a:r>
            <a:r>
              <a:rPr lang="en-US" altLang="ko-KR" sz="1600" dirty="0"/>
              <a:t>γ</a:t>
            </a:r>
            <a:r>
              <a:rPr lang="ko-KR" altLang="en-US" sz="1600" dirty="0"/>
              <a:t>선 ⑤ </a:t>
            </a:r>
            <a:r>
              <a:rPr lang="ko-KR" altLang="en-US" sz="1600" dirty="0" err="1"/>
              <a:t>중성미자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611560" y="2274864"/>
            <a:ext cx="8352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핵 내에서 방출되는 방사선은 알파선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음베타선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양베타선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중성자선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양성자선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등이며 베타선이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방출될때</a:t>
            </a:r>
            <a:r>
              <a:rPr lang="ko-KR" altLang="en-US" sz="1400" dirty="0" smtClean="0">
                <a:solidFill>
                  <a:srgbClr val="0070C0"/>
                </a:solidFill>
              </a:rPr>
              <a:t> 동시에 방출되는 방사선이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중성미자와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반중성미자이다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특성 </a:t>
            </a:r>
            <a:r>
              <a:rPr lang="en-US" altLang="ko-KR" sz="1400" dirty="0" smtClean="0">
                <a:solidFill>
                  <a:srgbClr val="0070C0"/>
                </a:solidFill>
              </a:rPr>
              <a:t>X 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선은 물질내의 전자의 천이로 인해 각 궤도의 에너지 준위의 차이에 해당하는 전자파를 방출하는 것으로 핵 외에서 방출된다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핵외에서</a:t>
            </a:r>
            <a:r>
              <a:rPr lang="ko-KR" altLang="en-US" sz="1400" dirty="0" smtClean="0">
                <a:solidFill>
                  <a:srgbClr val="0070C0"/>
                </a:solidFill>
              </a:rPr>
              <a:t> 방출되는 방사선은 특성 </a:t>
            </a: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연속 </a:t>
            </a: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전자선 등이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전자쌍생성</a:t>
            </a:r>
            <a:r>
              <a:rPr lang="en-US" altLang="ko-KR" b="1" dirty="0" smtClean="0">
                <a:solidFill>
                  <a:srgbClr val="0070C0"/>
                </a:solidFill>
              </a:rPr>
              <a:t>(Pair production) 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34284" y="1412776"/>
                <a:ext cx="7754140" cy="456022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600" dirty="0" smtClean="0"/>
                  <a:t>1.02 MeV(</a:t>
                </a:r>
                <a:r>
                  <a:rPr lang="ko-KR" altLang="en-US" sz="1600" dirty="0" err="1"/>
                  <a:t>역치</a:t>
                </a:r>
                <a:r>
                  <a:rPr lang="en-US" altLang="ko-KR" sz="1600" dirty="0"/>
                  <a:t>) </a:t>
                </a:r>
                <a:r>
                  <a:rPr lang="ko-KR" altLang="en-US" sz="1600" dirty="0"/>
                  <a:t>이상의 에너지를 갖는 광자가 원자핵 부근에서 강한 전장의 </a:t>
                </a:r>
                <a:r>
                  <a:rPr lang="ko-KR" altLang="en-US" sz="1600" dirty="0" smtClean="0"/>
                  <a:t>   영향으로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음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양의 한 쌍의 전자를 만들고 그 에너지 전부를 잃는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현상</a:t>
                </a:r>
                <a:r>
                  <a:rPr lang="en-US" altLang="ko-KR" sz="1600" dirty="0" smtClean="0"/>
                  <a:t> </a:t>
                </a:r>
                <a:endParaRPr lang="en-US" altLang="ko-KR" sz="1600" dirty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광자의 에너지가</a:t>
                </a:r>
                <a:r>
                  <a:rPr lang="en-US" altLang="ko-KR" sz="1600" dirty="0" smtClean="0"/>
                  <a:t> 1.02 </a:t>
                </a:r>
                <a:r>
                  <a:rPr lang="en-US" altLang="ko-KR" sz="1600" dirty="0"/>
                  <a:t>MeV </a:t>
                </a:r>
                <a:r>
                  <a:rPr lang="ko-KR" altLang="en-US" sz="1600" dirty="0" smtClean="0"/>
                  <a:t>이상일 때 발생하며</a:t>
                </a:r>
                <a:r>
                  <a:rPr lang="en-US" altLang="ko-KR" sz="1600" dirty="0" smtClean="0"/>
                  <a:t>,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잉여에너지는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음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양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개의 전자의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운동에너지</a:t>
                </a:r>
                <a:r>
                  <a:rPr lang="ko-KR" altLang="en-US" sz="1600" dirty="0" smtClean="0"/>
                  <a:t>로 분배</a:t>
                </a:r>
                <a:endParaRPr lang="en-US" altLang="ko-KR" sz="1600" dirty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생성된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양전자는 에너지를 잃을 무렵 주변의 </a:t>
                </a:r>
                <a:r>
                  <a:rPr lang="ko-KR" altLang="en-US" sz="1600" dirty="0" err="1" smtClean="0">
                    <a:solidFill>
                      <a:srgbClr val="FF0000"/>
                    </a:solidFill>
                  </a:rPr>
                  <a:t>음전자와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 결합하면서 소멸되고  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0.511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MeV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의 광자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개를 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o-KR" altLang="en-US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ko-KR" sz="1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서로 반대방향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(180°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방향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으로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방출</a:t>
                </a:r>
                <a:endParaRPr lang="en-US" altLang="ko-KR" sz="1600" dirty="0">
                  <a:solidFill>
                    <a:srgbClr val="FF0000"/>
                  </a:solidFill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이때 발생된 광자를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소멸복사선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소멸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ko-KR" altLang="en-US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선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dirty="0" smtClean="0"/>
                  <a:t>이라 </a:t>
                </a:r>
                <a:r>
                  <a:rPr lang="ko-KR" altLang="en-US" sz="1600" dirty="0"/>
                  <a:t>하고 </a:t>
                </a:r>
                <a:r>
                  <a:rPr lang="en-US" altLang="ko-KR" sz="1600" dirty="0"/>
                  <a:t>Compton</a:t>
                </a:r>
                <a:r>
                  <a:rPr lang="ko-KR" altLang="en-US" sz="1600" dirty="0"/>
                  <a:t>산란이나 </a:t>
                </a:r>
                <a:r>
                  <a:rPr lang="ko-KR" altLang="en-US" sz="1600" dirty="0" err="1" smtClean="0"/>
                  <a:t>광전</a:t>
                </a:r>
                <a:r>
                  <a:rPr lang="ko-KR" altLang="en-US" sz="1600" dirty="0" smtClean="0"/>
                  <a:t>   흡수의 </a:t>
                </a:r>
                <a:r>
                  <a:rPr lang="ko-KR" altLang="en-US" sz="1600" dirty="0"/>
                  <a:t>과정을 통해 그 에너지가 </a:t>
                </a:r>
                <a:r>
                  <a:rPr lang="ko-KR" altLang="en-US" sz="1600" dirty="0" smtClean="0"/>
                  <a:t>흡수됨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개의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높은 에너지를 가진 광자로 인하여 작은 에너지를 가진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개의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광자 발생</a:t>
                </a:r>
                <a:endParaRPr lang="en-US" altLang="ko-KR" sz="1600" dirty="0" smtClean="0">
                  <a:solidFill>
                    <a:srgbClr val="FF0000"/>
                  </a:solidFill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발생확률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600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𝑝𝑝</m:t>
                        </m:r>
                      </m:sub>
                    </m:sSub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&gt;1.02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ko-KR" sz="1600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/>
                  <a:t>전자쌍 생성시 방출되는 두 전자의 운동에너지는 반드시 </a:t>
                </a:r>
                <a:r>
                  <a:rPr lang="ko-KR" altLang="en-US" sz="1600" dirty="0" smtClean="0"/>
                  <a:t>등 분배되지 </a:t>
                </a:r>
                <a:r>
                  <a:rPr lang="ko-KR" altLang="en-US" sz="1600" dirty="0"/>
                  <a:t>않으므로 </a:t>
                </a:r>
                <a:r>
                  <a:rPr lang="en-US" altLang="ko-KR" sz="1600" dirty="0"/>
                  <a:t>0 </a:t>
                </a:r>
                <a:r>
                  <a:rPr lang="ko-KR" altLang="en-US" sz="1600" dirty="0"/>
                  <a:t>～ </a:t>
                </a:r>
                <a:r>
                  <a:rPr lang="en-US" altLang="ko-KR" sz="1600" dirty="0"/>
                  <a:t>[</a:t>
                </a:r>
                <a:r>
                  <a:rPr lang="en-US" altLang="ko-KR" sz="1600" dirty="0" err="1" smtClean="0"/>
                  <a:t>Er</a:t>
                </a:r>
                <a:r>
                  <a:rPr lang="en-US" altLang="ko-KR" sz="1600" dirty="0" smtClean="0"/>
                  <a:t>(MeV</a:t>
                </a:r>
                <a:r>
                  <a:rPr lang="en-US" altLang="ko-KR" sz="1600" dirty="0"/>
                  <a:t>) - 1.02]</a:t>
                </a:r>
                <a:r>
                  <a:rPr lang="ko-KR" altLang="en-US" sz="1600" dirty="0"/>
                  <a:t>까지의 연속 스펙트럼분포를 </a:t>
                </a:r>
                <a:r>
                  <a:rPr lang="ko-KR" altLang="en-US" sz="1600" dirty="0" smtClean="0"/>
                  <a:t>가짐</a:t>
                </a:r>
                <a:r>
                  <a:rPr lang="en-US" altLang="ko-KR" sz="1600" dirty="0" smtClean="0"/>
                  <a:t>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1412776"/>
                <a:ext cx="7754140" cy="45602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전자쌍생성</a:t>
            </a:r>
            <a:r>
              <a:rPr lang="en-US" altLang="ko-KR" b="1" dirty="0" smtClean="0">
                <a:solidFill>
                  <a:srgbClr val="0070C0"/>
                </a:solidFill>
              </a:rPr>
              <a:t>(Pair production)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556111" y="1707788"/>
            <a:ext cx="2902690" cy="1944216"/>
            <a:chOff x="2556111" y="1700808"/>
            <a:chExt cx="2902690" cy="1944216"/>
          </a:xfrm>
        </p:grpSpPr>
        <p:sp>
          <p:nvSpPr>
            <p:cNvPr id="5" name="타원 4"/>
            <p:cNvSpPr/>
            <p:nvPr/>
          </p:nvSpPr>
          <p:spPr>
            <a:xfrm>
              <a:off x="4378681" y="256490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+</a:t>
              </a:r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4162657" y="2348880"/>
              <a:ext cx="648072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874625" y="2060848"/>
              <a:ext cx="1224136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514585" y="1700808"/>
              <a:ext cx="1944216" cy="194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9999729">
              <a:off x="4864263" y="2724633"/>
              <a:ext cx="31451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K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L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M</a:t>
              </a:r>
              <a:endParaRPr lang="ko-KR" altLang="en-US" sz="1050" b="1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4391980" y="1729832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4481080" y="3485482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+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구부러진 연결선 12"/>
            <p:cNvCxnSpPr/>
            <p:nvPr/>
          </p:nvCxnSpPr>
          <p:spPr>
            <a:xfrm>
              <a:off x="2578481" y="2204864"/>
              <a:ext cx="1692188" cy="468052"/>
            </a:xfrm>
            <a:prstGeom prst="curvedConnector3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h𝑣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직선 연결선 17"/>
          <p:cNvCxnSpPr>
            <a:endCxn id="11" idx="4"/>
          </p:cNvCxnSpPr>
          <p:nvPr/>
        </p:nvCxnSpPr>
        <p:spPr>
          <a:xfrm flipV="1">
            <a:off x="4270669" y="1844824"/>
            <a:ext cx="175317" cy="83507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endCxn id="12" idx="0"/>
          </p:cNvCxnSpPr>
          <p:nvPr/>
        </p:nvCxnSpPr>
        <p:spPr>
          <a:xfrm>
            <a:off x="4270669" y="2671350"/>
            <a:ext cx="264417" cy="82111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4465808" y="3626112"/>
            <a:ext cx="108012" cy="10801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자유형 24"/>
          <p:cNvSpPr/>
          <p:nvPr/>
        </p:nvSpPr>
        <p:spPr>
          <a:xfrm rot="18531964">
            <a:off x="4785311" y="2690711"/>
            <a:ext cx="1797081" cy="1244653"/>
          </a:xfrm>
          <a:custGeom>
            <a:avLst/>
            <a:gdLst>
              <a:gd name="connsiteX0" fmla="*/ 0 w 937686"/>
              <a:gd name="connsiteY0" fmla="*/ 0 h 965675"/>
              <a:gd name="connsiteX1" fmla="*/ 170916 w 937686"/>
              <a:gd name="connsiteY1" fmla="*/ 51275 h 965675"/>
              <a:gd name="connsiteX2" fmla="*/ 213645 w 937686"/>
              <a:gd name="connsiteY2" fmla="*/ 213645 h 965675"/>
              <a:gd name="connsiteX3" fmla="*/ 393106 w 937686"/>
              <a:gd name="connsiteY3" fmla="*/ 299103 h 965675"/>
              <a:gd name="connsiteX4" fmla="*/ 470019 w 937686"/>
              <a:gd name="connsiteY4" fmla="*/ 487110 h 965675"/>
              <a:gd name="connsiteX5" fmla="*/ 632389 w 937686"/>
              <a:gd name="connsiteY5" fmla="*/ 589660 h 965675"/>
              <a:gd name="connsiteX6" fmla="*/ 666572 w 937686"/>
              <a:gd name="connsiteY6" fmla="*/ 726392 h 965675"/>
              <a:gd name="connsiteX7" fmla="*/ 837488 w 937686"/>
              <a:gd name="connsiteY7" fmla="*/ 828942 h 965675"/>
              <a:gd name="connsiteX8" fmla="*/ 914400 w 937686"/>
              <a:gd name="connsiteY8" fmla="*/ 965675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686" h="965675">
                <a:moveTo>
                  <a:pt x="0" y="0"/>
                </a:moveTo>
                <a:cubicBezTo>
                  <a:pt x="67654" y="7834"/>
                  <a:pt x="135309" y="15668"/>
                  <a:pt x="170916" y="51275"/>
                </a:cubicBezTo>
                <a:cubicBezTo>
                  <a:pt x="206523" y="86882"/>
                  <a:pt x="176613" y="172340"/>
                  <a:pt x="213645" y="213645"/>
                </a:cubicBezTo>
                <a:cubicBezTo>
                  <a:pt x="250677" y="254950"/>
                  <a:pt x="350377" y="253526"/>
                  <a:pt x="393106" y="299103"/>
                </a:cubicBezTo>
                <a:cubicBezTo>
                  <a:pt x="435835" y="344680"/>
                  <a:pt x="430139" y="438684"/>
                  <a:pt x="470019" y="487110"/>
                </a:cubicBezTo>
                <a:cubicBezTo>
                  <a:pt x="509900" y="535536"/>
                  <a:pt x="599630" y="549780"/>
                  <a:pt x="632389" y="589660"/>
                </a:cubicBezTo>
                <a:cubicBezTo>
                  <a:pt x="665148" y="629540"/>
                  <a:pt x="632389" y="686512"/>
                  <a:pt x="666572" y="726392"/>
                </a:cubicBezTo>
                <a:cubicBezTo>
                  <a:pt x="700755" y="766272"/>
                  <a:pt x="796183" y="789062"/>
                  <a:pt x="837488" y="828942"/>
                </a:cubicBezTo>
                <a:cubicBezTo>
                  <a:pt x="878793" y="868823"/>
                  <a:pt x="984191" y="947159"/>
                  <a:pt x="914400" y="965675"/>
                </a:cubicBezTo>
              </a:path>
            </a:pathLst>
          </a:custGeom>
          <a:noFill/>
          <a:ln w="31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 rot="7620335">
            <a:off x="2551021" y="3394746"/>
            <a:ext cx="1797081" cy="1244653"/>
          </a:xfrm>
          <a:custGeom>
            <a:avLst/>
            <a:gdLst>
              <a:gd name="connsiteX0" fmla="*/ 0 w 937686"/>
              <a:gd name="connsiteY0" fmla="*/ 0 h 965675"/>
              <a:gd name="connsiteX1" fmla="*/ 170916 w 937686"/>
              <a:gd name="connsiteY1" fmla="*/ 51275 h 965675"/>
              <a:gd name="connsiteX2" fmla="*/ 213645 w 937686"/>
              <a:gd name="connsiteY2" fmla="*/ 213645 h 965675"/>
              <a:gd name="connsiteX3" fmla="*/ 393106 w 937686"/>
              <a:gd name="connsiteY3" fmla="*/ 299103 h 965675"/>
              <a:gd name="connsiteX4" fmla="*/ 470019 w 937686"/>
              <a:gd name="connsiteY4" fmla="*/ 487110 h 965675"/>
              <a:gd name="connsiteX5" fmla="*/ 632389 w 937686"/>
              <a:gd name="connsiteY5" fmla="*/ 589660 h 965675"/>
              <a:gd name="connsiteX6" fmla="*/ 666572 w 937686"/>
              <a:gd name="connsiteY6" fmla="*/ 726392 h 965675"/>
              <a:gd name="connsiteX7" fmla="*/ 837488 w 937686"/>
              <a:gd name="connsiteY7" fmla="*/ 828942 h 965675"/>
              <a:gd name="connsiteX8" fmla="*/ 914400 w 937686"/>
              <a:gd name="connsiteY8" fmla="*/ 965675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686" h="965675">
                <a:moveTo>
                  <a:pt x="0" y="0"/>
                </a:moveTo>
                <a:cubicBezTo>
                  <a:pt x="67654" y="7834"/>
                  <a:pt x="135309" y="15668"/>
                  <a:pt x="170916" y="51275"/>
                </a:cubicBezTo>
                <a:cubicBezTo>
                  <a:pt x="206523" y="86882"/>
                  <a:pt x="176613" y="172340"/>
                  <a:pt x="213645" y="213645"/>
                </a:cubicBezTo>
                <a:cubicBezTo>
                  <a:pt x="250677" y="254950"/>
                  <a:pt x="350377" y="253526"/>
                  <a:pt x="393106" y="299103"/>
                </a:cubicBezTo>
                <a:cubicBezTo>
                  <a:pt x="435835" y="344680"/>
                  <a:pt x="430139" y="438684"/>
                  <a:pt x="470019" y="487110"/>
                </a:cubicBezTo>
                <a:cubicBezTo>
                  <a:pt x="509900" y="535536"/>
                  <a:pt x="599630" y="549780"/>
                  <a:pt x="632389" y="589660"/>
                </a:cubicBezTo>
                <a:cubicBezTo>
                  <a:pt x="665148" y="629540"/>
                  <a:pt x="632389" y="686512"/>
                  <a:pt x="666572" y="726392"/>
                </a:cubicBezTo>
                <a:cubicBezTo>
                  <a:pt x="700755" y="766272"/>
                  <a:pt x="796183" y="789062"/>
                  <a:pt x="837488" y="828942"/>
                </a:cubicBezTo>
                <a:cubicBezTo>
                  <a:pt x="878793" y="868823"/>
                  <a:pt x="984191" y="947159"/>
                  <a:pt x="914400" y="965675"/>
                </a:cubicBezTo>
              </a:path>
            </a:pathLst>
          </a:custGeom>
          <a:noFill/>
          <a:ln w="31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2411760" y="3769295"/>
                <a:ext cx="13139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: 0.511 MeV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769295"/>
                <a:ext cx="1313949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1961" r="-465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/>
              <p:cNvSpPr/>
              <p:nvPr/>
            </p:nvSpPr>
            <p:spPr>
              <a:xfrm>
                <a:off x="5877717" y="3212976"/>
                <a:ext cx="13139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: 0.511 MeV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17" y="3212976"/>
                <a:ext cx="131394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r="-463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2411760" y="4480210"/>
                <a:ext cx="4008854" cy="1414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/>
                        </a:rPr>
                        <m:t>𝒉𝒗</m:t>
                      </m:r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ko-KR" sz="2800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2800" b="1" i="1">
                          <a:latin typeface="Cambria Math"/>
                        </a:rPr>
                        <m:t>𝒉𝒗</m:t>
                      </m:r>
                      <m:r>
                        <a:rPr lang="en-US" altLang="ko-KR" sz="2800" b="1" i="1" smtClean="0">
                          <a:latin typeface="Cambria Math"/>
                        </a:rPr>
                        <m:t>−</m:t>
                      </m:r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80210"/>
                <a:ext cx="4008854" cy="14142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4038584" y="2924944"/>
                <a:ext cx="461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1400" b="1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84" y="2924944"/>
                <a:ext cx="46140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3995936" y="2204864"/>
                <a:ext cx="461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1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204864"/>
                <a:ext cx="46140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중성자와 원자핵과 상호작용으로 옳지 않은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포획반응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</a:rPr>
              <a:t>전리반응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탄성산란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비탄성산란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핵분열반응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9930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231176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중성자와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ko-KR" altLang="en-US" b="1" dirty="0" smtClean="0">
                <a:solidFill>
                  <a:srgbClr val="0070C0"/>
                </a:solidFill>
              </a:rPr>
              <a:t>물질과의 상호작용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1403648" y="2852936"/>
            <a:ext cx="1080120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물질</a:t>
            </a:r>
            <a:endParaRPr lang="ko-KR" altLang="en-US" dirty="0"/>
          </a:p>
        </p:txBody>
      </p:sp>
      <p:cxnSp>
        <p:nvCxnSpPr>
          <p:cNvPr id="6" name="구부러진 연결선 5"/>
          <p:cNvCxnSpPr>
            <a:endCxn id="4" idx="2"/>
          </p:cNvCxnSpPr>
          <p:nvPr/>
        </p:nvCxnSpPr>
        <p:spPr>
          <a:xfrm>
            <a:off x="647564" y="3176972"/>
            <a:ext cx="756084" cy="216024"/>
          </a:xfrm>
          <a:prstGeom prst="curvedConnector3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467544" y="3083124"/>
            <a:ext cx="216024" cy="201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987824" y="1916832"/>
            <a:ext cx="1080120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산란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987824" y="4255272"/>
            <a:ext cx="108012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흡수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427984" y="1556792"/>
            <a:ext cx="1800200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탄성산란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n,n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>
              <a:xfrm>
                <a:off x="4427984" y="2492896"/>
                <a:ext cx="2736304" cy="36004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비탄성산란</a:t>
                </a:r>
                <a:r>
                  <a:rPr lang="en-US" altLang="ko-KR" dirty="0" smtClean="0"/>
                  <a:t>(</a:t>
                </a:r>
                <a:r>
                  <a:rPr lang="en-US" altLang="ko-KR" dirty="0" err="1" smtClean="0"/>
                  <a:t>n,n</a:t>
                </a:r>
                <a:r>
                  <a:rPr lang="en-US" altLang="ko-KR" dirty="0" smtClean="0"/>
                  <a:t>’), (</a:t>
                </a:r>
                <a:r>
                  <a:rPr lang="en-US" altLang="ko-KR" dirty="0" err="1" smtClean="0"/>
                  <a:t>n,n</a:t>
                </a:r>
                <a:r>
                  <a:rPr lang="en-US" altLang="ko-KR" dirty="0" smtClean="0"/>
                  <a:t>’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𝛾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492896"/>
                <a:ext cx="2736304" cy="360040"/>
              </a:xfrm>
              <a:prstGeom prst="roundRect">
                <a:avLst/>
              </a:prstGeom>
              <a:blipFill rotWithShape="1">
                <a:blip r:embed="rId2"/>
                <a:stretch>
                  <a:fillRect t="-10169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모서리가 둥근 직사각형 16"/>
          <p:cNvSpPr/>
          <p:nvPr/>
        </p:nvSpPr>
        <p:spPr>
          <a:xfrm>
            <a:off x="4427984" y="5229200"/>
            <a:ext cx="180020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핵분열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n,f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모서리가 둥근 직사각형 17"/>
              <p:cNvSpPr/>
              <p:nvPr/>
            </p:nvSpPr>
            <p:spPr>
              <a:xfrm>
                <a:off x="4427984" y="3501008"/>
                <a:ext cx="2016224" cy="36004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중성자포획</a:t>
                </a:r>
                <a:r>
                  <a:rPr lang="en-US" altLang="ko-KR" dirty="0" smtClean="0"/>
                  <a:t>(n,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8" name="모서리가 둥근 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2016224" cy="360040"/>
              </a:xfrm>
              <a:prstGeom prst="roundRect">
                <a:avLst/>
              </a:prstGeom>
              <a:blipFill rotWithShape="1">
                <a:blip r:embed="rId3"/>
                <a:stretch>
                  <a:fillRect t="-8475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427984" y="1969095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충돌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전후의 운동량과 운동에너지 보존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7984" y="2905199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충돌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전후의 운동에너지의 합이 보존되지 않음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발생효율이 작아 중성자검출에 이용되지 않음</a:t>
            </a:r>
            <a:endParaRPr lang="ko-KR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27984" y="3861048"/>
                <a:ext cx="3699924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smtClean="0"/>
                  <a:t>포획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ko-KR" altLang="en-US" sz="1400" b="1" dirty="0" smtClean="0"/>
                  <a:t>선</a:t>
                </a:r>
                <a:r>
                  <a:rPr lang="en-US" altLang="ko-KR" sz="1400" b="1" dirty="0" smtClean="0"/>
                  <a:t>(8MeV, </a:t>
                </a:r>
                <a:r>
                  <a:rPr lang="ko-KR" altLang="en-US" sz="1400" b="1" dirty="0" smtClean="0"/>
                  <a:t>중성자의</a:t>
                </a:r>
                <a:r>
                  <a:rPr lang="en-US" altLang="ko-KR" sz="1400" b="1" dirty="0" smtClean="0"/>
                  <a:t> </a:t>
                </a:r>
                <a:r>
                  <a:rPr lang="ko-KR" altLang="en-US" sz="1400" b="1" dirty="0" smtClean="0"/>
                  <a:t>결합에너지</a:t>
                </a:r>
                <a:r>
                  <a:rPr lang="en-US" altLang="ko-KR" sz="1400" b="1" dirty="0" smtClean="0"/>
                  <a:t>)</a:t>
                </a:r>
                <a:r>
                  <a:rPr lang="ko-KR" altLang="en-US" sz="1400" b="1" dirty="0" smtClean="0"/>
                  <a:t> 방출</a:t>
                </a:r>
                <a:endParaRPr lang="en-US" altLang="ko-KR" sz="14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61048"/>
                <a:ext cx="3699924" cy="374461"/>
              </a:xfrm>
              <a:prstGeom prst="rect">
                <a:avLst/>
              </a:prstGeom>
              <a:blipFill rotWithShape="1">
                <a:blip r:embed="rId4"/>
                <a:stretch>
                  <a:fillRect l="-329" b="-12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연결선 23"/>
          <p:cNvCxnSpPr>
            <a:stCxn id="4" idx="7"/>
            <a:endCxn id="13" idx="1"/>
          </p:cNvCxnSpPr>
          <p:nvPr/>
        </p:nvCxnSpPr>
        <p:spPr>
          <a:xfrm flipV="1">
            <a:off x="2325588" y="2204864"/>
            <a:ext cx="662236" cy="80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4" idx="5"/>
            <a:endCxn id="14" idx="1"/>
          </p:cNvCxnSpPr>
          <p:nvPr/>
        </p:nvCxnSpPr>
        <p:spPr>
          <a:xfrm>
            <a:off x="2325588" y="3774876"/>
            <a:ext cx="662236" cy="76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13" idx="3"/>
            <a:endCxn id="15" idx="1"/>
          </p:cNvCxnSpPr>
          <p:nvPr/>
        </p:nvCxnSpPr>
        <p:spPr>
          <a:xfrm flipV="1">
            <a:off x="4067944" y="1736812"/>
            <a:ext cx="36004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13" idx="3"/>
            <a:endCxn id="16" idx="1"/>
          </p:cNvCxnSpPr>
          <p:nvPr/>
        </p:nvCxnSpPr>
        <p:spPr>
          <a:xfrm>
            <a:off x="4067944" y="2204864"/>
            <a:ext cx="36004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>
            <a:stCxn id="14" idx="3"/>
            <a:endCxn id="18" idx="1"/>
          </p:cNvCxnSpPr>
          <p:nvPr/>
        </p:nvCxnSpPr>
        <p:spPr>
          <a:xfrm flipV="1">
            <a:off x="4067944" y="3681028"/>
            <a:ext cx="360040" cy="862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stCxn id="14" idx="3"/>
            <a:endCxn id="17" idx="1"/>
          </p:cNvCxnSpPr>
          <p:nvPr/>
        </p:nvCxnSpPr>
        <p:spPr>
          <a:xfrm>
            <a:off x="4067944" y="4543304"/>
            <a:ext cx="360040" cy="86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4427984" y="4365104"/>
            <a:ext cx="2016224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하전입자방</a:t>
            </a:r>
            <a:r>
              <a:rPr lang="ko-KR" altLang="en-US" dirty="0" err="1"/>
              <a:t>출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/>
              <p:cNvSpPr/>
              <p:nvPr/>
            </p:nvSpPr>
            <p:spPr>
              <a:xfrm>
                <a:off x="4427984" y="4741694"/>
                <a:ext cx="420415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prstClr val="black"/>
                    </a:solidFill>
                  </a:rPr>
                  <a:t>하전입자방출 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: (</a:t>
                </a: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n,p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), (</a:t>
                </a: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n,d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), (</a:t>
                </a: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n,t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), (n,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prstClr val="black"/>
                        </a:solidFill>
                        <a:latin typeface="Cambria Math"/>
                      </a:rPr>
                      <m:t>𝜶</m:t>
                    </m:r>
                    <m:r>
                      <a:rPr lang="en-US" altLang="ko-KR" sz="14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400" b="1" dirty="0">
                    <a:solidFill>
                      <a:prstClr val="black"/>
                    </a:solidFill>
                  </a:rPr>
                  <a:t>, (n,2n)</a:t>
                </a:r>
                <a:endParaRPr lang="ko-KR" altLang="en-US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직사각형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41694"/>
                <a:ext cx="4204155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290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연결선 42"/>
          <p:cNvCxnSpPr>
            <a:stCxn id="14" idx="3"/>
            <a:endCxn id="40" idx="1"/>
          </p:cNvCxnSpPr>
          <p:nvPr/>
        </p:nvCxnSpPr>
        <p:spPr>
          <a:xfrm>
            <a:off x="4067944" y="4543304"/>
            <a:ext cx="360040" cy="1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40670" y="5805264"/>
            <a:ext cx="47195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b="1" dirty="0" smtClean="0"/>
              <a:t>열중성자는 탄성산란과 중성자포획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핵분열을 일으킴</a:t>
            </a:r>
            <a:endParaRPr lang="en-US" altLang="ko-KR" sz="1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b="1" smtClean="0"/>
              <a:t>고속중성자는 탄성산란에 </a:t>
            </a:r>
            <a:r>
              <a:rPr lang="ko-KR" altLang="en-US" sz="1400" b="1" dirty="0" smtClean="0"/>
              <a:t>의해 에너지를 잃음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836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전자기파의 입자성을 나타내는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</a:rPr>
              <a:t>광전효과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/>
              <a:t>상대성 </a:t>
            </a:r>
            <a:r>
              <a:rPr lang="ko-KR" altLang="en-US" sz="1600" dirty="0" smtClean="0"/>
              <a:t>원리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/>
              <a:t>회절 </a:t>
            </a:r>
            <a:r>
              <a:rPr lang="ko-KR" altLang="en-US" sz="1600" dirty="0" smtClean="0"/>
              <a:t>현장 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간섭현상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반사현상</a:t>
            </a:r>
            <a:endParaRPr lang="ko-KR" altLang="en-US" sz="12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9930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231176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방사선의 이중성</a:t>
            </a:r>
            <a:r>
              <a:rPr lang="en-US" altLang="ko-KR" b="1" dirty="0" smtClean="0">
                <a:solidFill>
                  <a:schemeClr val="accent1"/>
                </a:solidFill>
              </a:rPr>
              <a:t> 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00B0F0"/>
                </a:solidFill>
              </a:rPr>
              <a:t>전자파는 파의 형태이지만 입자성을 가짐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123564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증거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광전효과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40838" y="342900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 err="1" smtClean="0">
                <a:solidFill>
                  <a:srgbClr val="00B0F0"/>
                </a:solidFill>
              </a:rPr>
              <a:t>입자선은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 입자이지만 운동할 때 파의 형태로 진행함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07707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드브로이</a:t>
            </a:r>
            <a:r>
              <a:rPr lang="ko-KR" altLang="en-US" dirty="0" smtClean="0"/>
              <a:t> 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6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원자핵과 원자에 관한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/>
              <a:t>원자핵의 크기는 약 </a:t>
            </a:r>
            <a:r>
              <a:rPr lang="en-US" altLang="ko-KR" sz="1600" dirty="0" smtClean="0"/>
              <a:t>1Å </a:t>
            </a:r>
            <a:r>
              <a:rPr lang="ko-KR" altLang="en-US" sz="1600" dirty="0" smtClean="0"/>
              <a:t>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2) </a:t>
            </a:r>
            <a:r>
              <a:rPr lang="ko-KR" altLang="en-US" sz="1600" dirty="0"/>
              <a:t>양성자</a:t>
            </a:r>
            <a:r>
              <a:rPr lang="en-US" altLang="ko-KR" sz="1600" dirty="0"/>
              <a:t>, </a:t>
            </a:r>
            <a:r>
              <a:rPr lang="ko-KR" altLang="en-US" sz="1600" dirty="0"/>
              <a:t>중성자</a:t>
            </a:r>
            <a:r>
              <a:rPr lang="en-US" altLang="ko-KR" sz="1600" dirty="0"/>
              <a:t>, </a:t>
            </a:r>
            <a:r>
              <a:rPr lang="ko-KR" altLang="en-US" sz="1600" dirty="0"/>
              <a:t>중간자를 </a:t>
            </a:r>
            <a:r>
              <a:rPr lang="ko-KR" altLang="en-US" sz="1600" dirty="0" err="1"/>
              <a:t>핵자라고</a:t>
            </a:r>
            <a:r>
              <a:rPr lang="ko-KR" altLang="en-US" sz="1600" dirty="0"/>
              <a:t> 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/>
              <a:t>원자핵의 크기와 </a:t>
            </a:r>
            <a:r>
              <a:rPr lang="ko-KR" altLang="en-US" sz="1600" dirty="0" smtClean="0"/>
              <a:t>관계 있는 </a:t>
            </a:r>
            <a:r>
              <a:rPr lang="ko-KR" altLang="en-US" sz="1600" dirty="0"/>
              <a:t>것은 양성자이다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4) </a:t>
            </a:r>
            <a:r>
              <a:rPr lang="ko-KR" altLang="en-US" sz="1600" dirty="0">
                <a:solidFill>
                  <a:srgbClr val="FF0000"/>
                </a:solidFill>
              </a:rPr>
              <a:t>전기적 중성원자는 원자번호와 궤도전자의 수가 같다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원자핵은 양성자와 중성자로 구성되어 있으며 음전하를 띠고 있다</a:t>
            </a:r>
            <a:r>
              <a:rPr lang="en-US" altLang="ko-KR" sz="1600" dirty="0"/>
              <a:t>.</a:t>
            </a:r>
            <a:endParaRPr lang="ko-KR" altLang="en-US" sz="11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63946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671336"/>
                <a:ext cx="7992888" cy="138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원자핵의 크기는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약 </a:t>
                </a:r>
                <a:r>
                  <a:rPr lang="en-US" altLang="ko-KR" sz="1400" dirty="0" err="1" smtClean="0">
                    <a:solidFill>
                      <a:srgbClr val="0070C0"/>
                    </a:solidFill>
                  </a:rPr>
                  <a:t>fm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en-US" altLang="ko-KR" sz="1400" dirty="0" err="1" smtClean="0">
                    <a:solidFill>
                      <a:srgbClr val="0070C0"/>
                    </a:solidFill>
                  </a:rPr>
                  <a:t>femto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meter,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−15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양성자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중성자를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핵자라고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한다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원자핵의 크기와 관계 있는 것은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질량수이다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5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원자핵은 양성자와 중성자로 구성되어 있으며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양전하를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띠고 있다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71336"/>
                <a:ext cx="7992888" cy="1388585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5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1u(</a:t>
            </a:r>
            <a:r>
              <a:rPr lang="ko-KR" altLang="en-US" dirty="0"/>
              <a:t>원자질량단위</a:t>
            </a:r>
            <a:r>
              <a:rPr lang="en-US" altLang="ko-KR" dirty="0"/>
              <a:t>)</a:t>
            </a:r>
            <a:r>
              <a:rPr lang="ko-KR" altLang="en-US" dirty="0"/>
              <a:t>의 질량이 에너지로 변환될 때의 값은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0.51 </a:t>
            </a:r>
            <a:r>
              <a:rPr lang="en-US" altLang="ko-KR" sz="1600" dirty="0" smtClean="0"/>
              <a:t>MeV    2</a:t>
            </a:r>
            <a:r>
              <a:rPr lang="en-US" altLang="ko-KR" sz="1600" dirty="0"/>
              <a:t>) 1.02 </a:t>
            </a:r>
            <a:r>
              <a:rPr lang="en-US" altLang="ko-KR" sz="1600" dirty="0" smtClean="0"/>
              <a:t>MeV    3</a:t>
            </a:r>
            <a:r>
              <a:rPr lang="en-US" altLang="ko-KR" sz="1600" dirty="0"/>
              <a:t>) 6.625 </a:t>
            </a:r>
            <a:r>
              <a:rPr lang="en-US" altLang="ko-KR" sz="1600" dirty="0" smtClean="0"/>
              <a:t>MeV    4</a:t>
            </a:r>
            <a:r>
              <a:rPr lang="en-US" altLang="ko-KR" sz="1600" dirty="0"/>
              <a:t>) 12.4 </a:t>
            </a:r>
            <a:r>
              <a:rPr lang="en-US" altLang="ko-KR" sz="1600" dirty="0" smtClean="0"/>
              <a:t>MeV    </a:t>
            </a:r>
            <a:r>
              <a:rPr lang="en-US" altLang="ko-KR" sz="1600" dirty="0" smtClean="0">
                <a:solidFill>
                  <a:srgbClr val="FF0000"/>
                </a:solidFill>
              </a:rPr>
              <a:t>5</a:t>
            </a:r>
            <a:r>
              <a:rPr lang="en-US" altLang="ko-KR" sz="1600" dirty="0">
                <a:solidFill>
                  <a:srgbClr val="FF0000"/>
                </a:solidFill>
              </a:rPr>
              <a:t>) 931.5 MeV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092717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>
                <a:solidFill>
                  <a:srgbClr val="00B0F0"/>
                </a:solidFill>
              </a:rPr>
              <a:t>원자질량단위</a:t>
            </a:r>
            <a:r>
              <a:rPr lang="en-US" altLang="ko-KR" sz="2400" b="1" dirty="0">
                <a:solidFill>
                  <a:srgbClr val="00B0F0"/>
                </a:solidFill>
              </a:rPr>
              <a:t>(</a:t>
            </a:r>
            <a:r>
              <a:rPr lang="en-US" altLang="ko-KR" sz="2400" b="1" dirty="0" err="1">
                <a:solidFill>
                  <a:srgbClr val="00B0F0"/>
                </a:solidFill>
              </a:rPr>
              <a:t>amu</a:t>
            </a:r>
            <a:r>
              <a:rPr lang="en-US" altLang="ko-KR" sz="2400" b="1" dirty="0">
                <a:solidFill>
                  <a:srgbClr val="00B0F0"/>
                </a:solidFill>
              </a:rPr>
              <a:t>, Atomic Mass Unit)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Text Box 135"/>
          <p:cNvSpPr txBox="1">
            <a:spLocks noChangeArrowheads="1"/>
          </p:cNvSpPr>
          <p:nvPr/>
        </p:nvSpPr>
        <p:spPr bwMode="auto">
          <a:xfrm>
            <a:off x="1043608" y="3717032"/>
            <a:ext cx="5976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600" b="0" dirty="0">
                <a:solidFill>
                  <a:prstClr val="black"/>
                </a:solidFill>
              </a:rPr>
              <a:t>* 1</a:t>
            </a:r>
            <a:r>
              <a:rPr lang="ko-KR" altLang="en-US" sz="1600" b="0" dirty="0">
                <a:solidFill>
                  <a:prstClr val="black"/>
                </a:solidFill>
              </a:rPr>
              <a:t>몰</a:t>
            </a:r>
            <a:r>
              <a:rPr lang="en-US" altLang="ko-KR" sz="1600" b="0" dirty="0">
                <a:solidFill>
                  <a:prstClr val="black"/>
                </a:solidFill>
              </a:rPr>
              <a:t>(</a:t>
            </a:r>
            <a:r>
              <a:rPr lang="en-US" altLang="ko-KR" sz="1600" b="0" dirty="0" err="1">
                <a:solidFill>
                  <a:prstClr val="black"/>
                </a:solidFill>
              </a:rPr>
              <a:t>mol</a:t>
            </a:r>
            <a:r>
              <a:rPr lang="en-US" altLang="ko-KR" sz="1600" b="0" dirty="0">
                <a:solidFill>
                  <a:prstClr val="black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600" b="0" dirty="0">
                <a:solidFill>
                  <a:prstClr val="black"/>
                </a:solidFill>
              </a:rPr>
              <a:t>   - </a:t>
            </a:r>
            <a:r>
              <a:rPr lang="ko-KR" altLang="en-US" sz="1600" b="0" dirty="0">
                <a:solidFill>
                  <a:prstClr val="black"/>
                </a:solidFill>
              </a:rPr>
              <a:t>어떤 물질이 자신의 원자량 만큼의 질량</a:t>
            </a:r>
            <a:r>
              <a:rPr lang="en-US" altLang="ko-KR" sz="1600" b="0" dirty="0">
                <a:solidFill>
                  <a:prstClr val="black"/>
                </a:solidFill>
              </a:rPr>
              <a:t>(g)</a:t>
            </a:r>
            <a:r>
              <a:rPr lang="ko-KR" altLang="en-US" sz="1600" b="0" dirty="0">
                <a:solidFill>
                  <a:prstClr val="black"/>
                </a:solidFill>
              </a:rPr>
              <a:t>을 가질 때 </a:t>
            </a:r>
            <a:r>
              <a:rPr lang="en-US" altLang="ko-KR" sz="1600" b="0" dirty="0">
                <a:solidFill>
                  <a:prstClr val="black"/>
                </a:solidFill>
              </a:rPr>
              <a:t>1</a:t>
            </a:r>
            <a:r>
              <a:rPr lang="ko-KR" altLang="en-US" sz="1600" b="0" dirty="0">
                <a:solidFill>
                  <a:prstClr val="black"/>
                </a:solidFill>
              </a:rPr>
              <a:t>몰</a:t>
            </a:r>
            <a:endParaRPr lang="en-US" altLang="ko-KR" sz="1600" b="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0" dirty="0">
                <a:solidFill>
                  <a:prstClr val="black"/>
                </a:solidFill>
              </a:rPr>
              <a:t>   - </a:t>
            </a:r>
            <a:r>
              <a:rPr lang="ko-KR" altLang="en-US" sz="1600" b="0" dirty="0">
                <a:solidFill>
                  <a:prstClr val="black"/>
                </a:solidFill>
              </a:rPr>
              <a:t>모든 물질은 </a:t>
            </a:r>
            <a:r>
              <a:rPr lang="en-US" altLang="ko-KR" sz="1600" b="0" dirty="0">
                <a:solidFill>
                  <a:prstClr val="black"/>
                </a:solidFill>
              </a:rPr>
              <a:t>1</a:t>
            </a:r>
            <a:r>
              <a:rPr lang="ko-KR" altLang="en-US" sz="1600" b="0" dirty="0">
                <a:solidFill>
                  <a:prstClr val="black"/>
                </a:solidFill>
              </a:rPr>
              <a:t>몰일 때 원자의 개수는</a:t>
            </a:r>
            <a:r>
              <a:rPr lang="en-US" altLang="ko-KR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 err="1" smtClean="0">
                <a:solidFill>
                  <a:prstClr val="black"/>
                </a:solidFill>
              </a:rPr>
              <a:t>아브가드로수</a:t>
            </a:r>
            <a:endParaRPr lang="en-US" altLang="ko-KR" sz="16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0" dirty="0" smtClean="0">
                <a:solidFill>
                  <a:prstClr val="black"/>
                </a:solidFill>
              </a:rPr>
              <a:t>   </a:t>
            </a:r>
            <a:r>
              <a:rPr lang="en-US" altLang="ko-KR" sz="1600" b="0" dirty="0">
                <a:solidFill>
                  <a:prstClr val="black"/>
                </a:solidFill>
              </a:rPr>
              <a:t>- </a:t>
            </a:r>
            <a:r>
              <a:rPr lang="ko-KR" altLang="en-US" sz="1600" b="0" dirty="0" smtClean="0">
                <a:solidFill>
                  <a:prstClr val="black"/>
                </a:solidFill>
              </a:rPr>
              <a:t>기체의</a:t>
            </a:r>
            <a:r>
              <a:rPr lang="en-US" altLang="ko-KR" sz="1600" b="0" dirty="0" smtClean="0">
                <a:solidFill>
                  <a:prstClr val="black"/>
                </a:solidFill>
              </a:rPr>
              <a:t> </a:t>
            </a:r>
            <a:r>
              <a:rPr lang="ko-KR" altLang="en-US" sz="1600" b="0" dirty="0" smtClean="0">
                <a:solidFill>
                  <a:prstClr val="black"/>
                </a:solidFill>
              </a:rPr>
              <a:t>경우 </a:t>
            </a:r>
            <a:r>
              <a:rPr lang="en-US" altLang="ko-KR" sz="1600" b="0" dirty="0" smtClean="0">
                <a:solidFill>
                  <a:prstClr val="black"/>
                </a:solidFill>
              </a:rPr>
              <a:t>22.4 L</a:t>
            </a:r>
            <a:r>
              <a:rPr lang="ko-KR" altLang="en-US" sz="1600" b="0" dirty="0" smtClean="0">
                <a:solidFill>
                  <a:prstClr val="black"/>
                </a:solidFill>
              </a:rPr>
              <a:t>의 </a:t>
            </a:r>
            <a:r>
              <a:rPr lang="ko-KR" altLang="en-US" sz="1600" b="0" dirty="0">
                <a:solidFill>
                  <a:prstClr val="black"/>
                </a:solidFill>
              </a:rPr>
              <a:t>원자의 개수는</a:t>
            </a:r>
            <a:r>
              <a:rPr lang="en-US" altLang="ko-KR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 err="1">
                <a:solidFill>
                  <a:prstClr val="black"/>
                </a:solidFill>
              </a:rPr>
              <a:t>아브가드로수</a:t>
            </a:r>
            <a:endParaRPr lang="en-US" altLang="ko-KR" sz="1600" dirty="0">
              <a:solidFill>
                <a:srgbClr val="C0504D"/>
              </a:solidFill>
              <a:latin typeface="Times New Roman" pitchFamily="18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5656" y="5599960"/>
                <a:ext cx="1991250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altLang="ko-KR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</m:num>
                        <m:den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r>
                        <a:rPr lang="en-US" altLang="ko-KR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en-US" altLang="ko-KR" sz="2400" b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𝐀</m:t>
                      </m:r>
                    </m:oMath>
                  </m:oMathPara>
                </a14:m>
                <a:endParaRPr lang="ko-KR" altLang="en-US" sz="2400" b="1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599960"/>
                <a:ext cx="1991250" cy="781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3225" y="2204864"/>
            <a:ext cx="44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1 u = </a:t>
            </a:r>
            <a:r>
              <a:rPr lang="en-US" altLang="ko-KR" baseline="30000" dirty="0">
                <a:solidFill>
                  <a:prstClr val="black"/>
                </a:solidFill>
              </a:rPr>
              <a:t>12</a:t>
            </a:r>
            <a:r>
              <a:rPr lang="en-US" altLang="ko-KR" dirty="0">
                <a:solidFill>
                  <a:prstClr val="black"/>
                </a:solidFill>
              </a:rPr>
              <a:t>C </a:t>
            </a:r>
            <a:r>
              <a:rPr lang="ko-KR" altLang="en-US" dirty="0">
                <a:solidFill>
                  <a:prstClr val="black"/>
                </a:solidFill>
              </a:rPr>
              <a:t>원자 하나 질량의</a:t>
            </a:r>
            <a:r>
              <a:rPr lang="en-US" altLang="ko-KR" dirty="0">
                <a:solidFill>
                  <a:prstClr val="black"/>
                </a:solidFill>
              </a:rPr>
              <a:t> 1/12</a:t>
            </a:r>
            <a:endParaRPr lang="ko-KR" altLang="en-US" baseline="-250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5744" y="318335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>
                <a:solidFill>
                  <a:srgbClr val="00B0F0"/>
                </a:solidFill>
              </a:rPr>
              <a:t>아보가드로 법칙</a:t>
            </a:r>
            <a:r>
              <a:rPr lang="en-US" altLang="ko-KR" sz="2400" dirty="0">
                <a:solidFill>
                  <a:srgbClr val="C0504D"/>
                </a:solidFill>
                <a:latin typeface="Times New Roman" pitchFamily="18" charset="0"/>
                <a:sym typeface="Wingdings" pitchFamily="2" charset="2"/>
              </a:rPr>
              <a:t> (Avogadro’s law) 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0312" y="5672351"/>
                <a:ext cx="1187056" cy="62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prstClr val="black"/>
                    </a:solidFill>
                    <a:ea typeface="Cambria Math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ko-KR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𝑴𝑵</m:t>
                        </m:r>
                      </m:num>
                      <m:den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𝑵</m:t>
                        </m:r>
                        <m:r>
                          <a:rPr lang="en-US" altLang="ko-KR" sz="2400" b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  <m:r>
                          <m:rPr>
                            <m:nor/>
                          </m:rPr>
                          <a:rPr lang="ko-KR" altLang="en-US" sz="2400" b="1" baseline="-25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ko-KR" altLang="en-US" sz="2400" b="1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12" y="5672351"/>
                <a:ext cx="1187056" cy="622414"/>
              </a:xfrm>
              <a:prstGeom prst="rect">
                <a:avLst/>
              </a:prstGeom>
              <a:blipFill rotWithShape="1">
                <a:blip r:embed="rId3"/>
                <a:stretch>
                  <a:fillRect l="-8205"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5940152" y="5782509"/>
                <a:ext cx="262276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altLang="ko-KR" b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𝐀</m:t>
                    </m:r>
                    <m:r>
                      <a:rPr lang="en-US" altLang="ko-KR" b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altLang="ko-KR" b="1" baseline="-250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6.02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prstClr val="black"/>
                    </a:solidFill>
                  </a:rPr>
                  <a:t> 개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/</a:t>
                </a:r>
                <a:r>
                  <a:rPr lang="en-US" altLang="ko-KR" b="1" dirty="0" err="1">
                    <a:solidFill>
                      <a:prstClr val="black"/>
                    </a:solidFill>
                  </a:rPr>
                  <a:t>mol</a:t>
                </a:r>
                <a:endParaRPr lang="ko-KR" alt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782509"/>
                <a:ext cx="2622769" cy="375552"/>
              </a:xfrm>
              <a:prstGeom prst="rect">
                <a:avLst/>
              </a:prstGeom>
              <a:blipFill rotWithShape="1">
                <a:blip r:embed="rId4"/>
                <a:stretch>
                  <a:fillRect t="-6557" r="-1160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>
                <a:solidFill>
                  <a:srgbClr val="00B0F0"/>
                </a:solidFill>
              </a:rPr>
              <a:t>원자질량단위</a:t>
            </a:r>
            <a:r>
              <a:rPr lang="en-US" altLang="ko-KR" sz="2400" b="1" dirty="0">
                <a:solidFill>
                  <a:srgbClr val="00B0F0"/>
                </a:solidFill>
              </a:rPr>
              <a:t>(</a:t>
            </a:r>
            <a:r>
              <a:rPr lang="en-US" altLang="ko-KR" sz="2400" b="1" dirty="0" err="1">
                <a:solidFill>
                  <a:srgbClr val="00B0F0"/>
                </a:solidFill>
              </a:rPr>
              <a:t>amu</a:t>
            </a:r>
            <a:r>
              <a:rPr lang="en-US" altLang="ko-KR" sz="2400" b="1" dirty="0">
                <a:solidFill>
                  <a:srgbClr val="00B0F0"/>
                </a:solidFill>
              </a:rPr>
              <a:t>, Atomic Mass Unit)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4474" y="2204864"/>
                <a:ext cx="18659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i="1" dirty="0">
                    <a:solidFill>
                      <a:prstClr val="black"/>
                    </a:solidFill>
                  </a:rPr>
                  <a:t>Ex)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 1 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𝑎𝑚𝑢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i="1">
                        <a:solidFill>
                          <a:prstClr val="black"/>
                        </a:solidFill>
                        <a:latin typeface="Cambria Math"/>
                      </a:rPr>
                      <m:t>의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i="1">
                        <a:solidFill>
                          <a:prstClr val="black"/>
                        </a:solidFill>
                        <a:latin typeface="Cambria Math"/>
                      </a:rPr>
                      <m:t>질량은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ko-KR" altLang="en-US" sz="1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74" y="2204864"/>
                <a:ext cx="1865960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980" t="-2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1600" y="3769295"/>
                <a:ext cx="3382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i="1" dirty="0">
                    <a:solidFill>
                      <a:prstClr val="black"/>
                    </a:solidFill>
                  </a:rPr>
                  <a:t>Ex)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 1 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𝑎𝑚𝑢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i="1">
                        <a:solidFill>
                          <a:prstClr val="black"/>
                        </a:solidFill>
                        <a:latin typeface="Cambria Math"/>
                      </a:rPr>
                      <m:t>의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i="1">
                        <a:solidFill>
                          <a:prstClr val="black"/>
                        </a:solidFill>
                        <a:latin typeface="Cambria Math"/>
                      </a:rPr>
                      <m:t>질량을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i="1">
                        <a:solidFill>
                          <a:prstClr val="black"/>
                        </a:solidFill>
                        <a:latin typeface="Cambria Math"/>
                      </a:rPr>
                      <m:t>에너지로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i="1">
                        <a:solidFill>
                          <a:prstClr val="black"/>
                        </a:solidFill>
                        <a:latin typeface="Cambria Math"/>
                      </a:rPr>
                      <m:t>환산하면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ko-KR" altLang="en-US" sz="1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69295"/>
                <a:ext cx="3382401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360" t="-1961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1259632" y="2636912"/>
                <a:ext cx="705678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400" dirty="0" smtClean="0">
                    <a:solidFill>
                      <a:srgbClr val="C00000"/>
                    </a:solidFill>
                    <a:latin typeface="T8"/>
                  </a:rPr>
                  <a:t>탄소원자 하나의 질량 </a:t>
                </a:r>
                <a:r>
                  <a:rPr lang="en-US" altLang="ko-KR" sz="1400" dirty="0">
                    <a:solidFill>
                      <a:srgbClr val="C00000"/>
                    </a:solidFill>
                    <a:latin typeface="TimesNewRomanPSM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ko-KR" altLang="en-US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</m:t>
                        </m:r>
                      </m:num>
                      <m:den>
                        <m:r>
                          <m:rPr>
                            <m:nor/>
                          </m:rPr>
                          <a:rPr lang="ko-KR" altLang="en-US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</m:t>
                        </m:r>
                      </m:den>
                    </m:f>
                  </m:oMath>
                </a14:m>
                <a:r>
                  <a:rPr lang="ko-KR" altLang="en-US" sz="1400" dirty="0" smtClean="0">
                    <a:solidFill>
                      <a:srgbClr val="C00000"/>
                    </a:solidFill>
                    <a:latin typeface="HyhwpEQ"/>
                    <a:ea typeface="HyhwpEQ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ko-KR" altLang="en-US" sz="1400" dirty="0" smtClean="0">
                    <a:solidFill>
                      <a:srgbClr val="C00000"/>
                    </a:solidFill>
                    <a:latin typeface="HyhwpEQ"/>
                    <a:ea typeface="HyhwpEQ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solidFill>
                              <a:srgbClr val="C00000"/>
                            </a:solidFill>
                            <a:latin typeface="Cambria Math"/>
                            <a:ea typeface="HyhwpEQ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ko-KR" altLang="en-US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</m:t>
                        </m:r>
                      </m:num>
                      <m:den>
                        <m:r>
                          <m:rPr>
                            <m:nor/>
                          </m:rPr>
                          <a:rPr lang="ko-KR" altLang="en-US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</m:t>
                        </m:r>
                        <m:r>
                          <m:rPr>
                            <m:nor/>
                          </m:rPr>
                          <a:rPr lang="en-US" altLang="ko-KR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×</m:t>
                        </m:r>
                        <m:r>
                          <m:rPr>
                            <m:nor/>
                          </m:rPr>
                          <a:rPr lang="ko-KR" altLang="en-US" sz="900" baseline="300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</m:t>
                        </m:r>
                      </m:den>
                    </m:f>
                  </m:oMath>
                </a14:m>
                <a:r>
                  <a:rPr lang="ko-KR" altLang="en-US" sz="1400" dirty="0" smtClean="0">
                    <a:solidFill>
                      <a:srgbClr val="C00000"/>
                    </a:solidFill>
                    <a:latin typeface="HyhwpEQ"/>
                    <a:ea typeface="HyhwpEQ"/>
                  </a:rPr>
                  <a:t>    </a:t>
                </a:r>
                <a:r>
                  <a:rPr lang="ko-KR" altLang="en-US" sz="1400" dirty="0" smtClean="0">
                    <a:solidFill>
                      <a:srgbClr val="C00000"/>
                    </a:solidFill>
                    <a:latin typeface="T8"/>
                  </a:rPr>
                  <a:t>따라서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ko-KR" sz="1400" dirty="0" smtClean="0">
                    <a:solidFill>
                      <a:srgbClr val="C00000"/>
                    </a:solidFill>
                    <a:latin typeface="TimesNewRomanPSMT"/>
                  </a:rPr>
                  <a:t> </a:t>
                </a:r>
                <a:r>
                  <a:rPr lang="en-US" altLang="ko-KR" sz="1400" dirty="0">
                    <a:solidFill>
                      <a:srgbClr val="C00000"/>
                    </a:solidFill>
                    <a:latin typeface="HyhwpEQ"/>
                    <a:ea typeface="HyhwpEQ"/>
                  </a:rPr>
                  <a:t>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ko-KR" altLang="en-US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</m:t>
                        </m:r>
                      </m:num>
                      <m:den>
                        <m:r>
                          <m:rPr>
                            <m:nor/>
                          </m:rPr>
                          <a:rPr lang="ko-KR" altLang="en-US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</m:t>
                        </m:r>
                      </m:den>
                    </m:f>
                    <m:r>
                      <a:rPr lang="ko-KR" altLang="en-US" sz="1400" i="1" dirty="0">
                        <a:solidFill>
                          <a:srgbClr val="C00000"/>
                        </a:solidFill>
                        <a:latin typeface="Cambria Math"/>
                        <a:ea typeface="HyhwpEQ"/>
                      </a:rPr>
                      <m:t> </m:t>
                    </m:r>
                  </m:oMath>
                </a14:m>
                <a:r>
                  <a:rPr lang="en-US" altLang="ko-KR" sz="1400" dirty="0" smtClean="0">
                    <a:solidFill>
                      <a:srgbClr val="C00000"/>
                    </a:solidFill>
                    <a:latin typeface="HyhwpEQ"/>
                    <a:ea typeface="HyhwpEQ"/>
                  </a:rPr>
                  <a:t>÷ 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ko-KR" sz="1400" dirty="0" smtClean="0">
                    <a:solidFill>
                      <a:srgbClr val="C00000"/>
                    </a:solidFill>
                    <a:latin typeface="TimesNewRomanPSMT"/>
                    <a:ea typeface="HyhwpEQ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solidFill>
                              <a:srgbClr val="C00000"/>
                            </a:solidFill>
                            <a:latin typeface="Cambria Math"/>
                            <a:ea typeface="HyhwpEQ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  <a:ea typeface="HyhwpEQ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ko-KR" altLang="en-US" sz="1400" dirty="0">
                            <a:solidFill>
                              <a:srgbClr val="C00000"/>
                            </a:solidFill>
                            <a:latin typeface="HyhwpEQ"/>
                            <a:ea typeface="HyhwpEQ"/>
                          </a:rPr>
                          <m:t></m:t>
                        </m:r>
                      </m:den>
                    </m:f>
                  </m:oMath>
                </a14:m>
                <a:r>
                  <a:rPr lang="en-US" altLang="ko-KR" sz="1400" dirty="0" smtClean="0">
                    <a:solidFill>
                      <a:srgbClr val="C00000"/>
                    </a:solidFill>
                    <a:latin typeface="HyhwpEQ"/>
                    <a:ea typeface="HyhwpEQ"/>
                  </a:rPr>
                  <a:t> gram</a:t>
                </a:r>
                <a:r>
                  <a:rPr lang="ko-KR" altLang="en-US" sz="1400" dirty="0" smtClean="0">
                    <a:solidFill>
                      <a:srgbClr val="C00000"/>
                    </a:solidFill>
                    <a:latin typeface="HyhwpEQ"/>
                    <a:ea typeface="HyhwpEQ"/>
                  </a:rPr>
                  <a:t> </a:t>
                </a:r>
              </a:p>
              <a:p>
                <a:endParaRPr lang="nn-NO" altLang="ko-KR" sz="1400" dirty="0" smtClean="0">
                  <a:solidFill>
                    <a:srgbClr val="C00000"/>
                  </a:solidFill>
                  <a:latin typeface="TimesNewRomanPSM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altLang="ko-KR" sz="14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1.6605×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−24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=1.6605×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−27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636912"/>
                <a:ext cx="7056784" cy="901593"/>
              </a:xfrm>
              <a:prstGeom prst="rect">
                <a:avLst/>
              </a:prstGeom>
              <a:blipFill rotWithShape="1">
                <a:blip r:embed="rId4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7028345" y="1972633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100" dirty="0" smtClean="0">
                <a:solidFill>
                  <a:prstClr val="black"/>
                </a:solidFill>
                <a:latin typeface="HyhwpEQ"/>
                <a:ea typeface="HyhwpEQ"/>
              </a:rPr>
              <a:t></a:t>
            </a:r>
            <a:endParaRPr lang="ko-KR" altLang="en-US" sz="1100" dirty="0">
              <a:solidFill>
                <a:prstClr val="black"/>
              </a:solidFill>
              <a:latin typeface="HyhwpEQ"/>
              <a:ea typeface="HyhwpEQ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1259632" y="4221088"/>
                <a:ext cx="7056784" cy="454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C00000"/>
                        </a:solidFill>
                        <a:latin typeface="Cambria Math"/>
                      </a:rPr>
                      <m:t>E</m:t>
                    </m:r>
                    <m:r>
                      <a:rPr lang="en-US" altLang="ko-KR" sz="1400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1.6605</m:t>
                        </m:r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−27</m:t>
                            </m:r>
                          </m:sup>
                        </m:sSup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𝑘𝑔</m:t>
                        </m:r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(3×</m:t>
                            </m:r>
                            <m:sSup>
                              <m:sSupPr>
                                <m:ctrlPr>
                                  <a:rPr lang="en-US" altLang="ko-KR" sz="1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sz="1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altLang="ko-KR" sz="1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1.6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−19</m:t>
                            </m:r>
                          </m:sup>
                        </m:sSup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𝑒𝑉</m:t>
                        </m:r>
                      </m:den>
                    </m:f>
                  </m:oMath>
                </a14:m>
                <a:r>
                  <a:rPr lang="ko-KR" altLang="en-US" sz="1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=931.5</m:t>
                    </m:r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𝑀𝑒𝑉</m:t>
                    </m:r>
                  </m:oMath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221088"/>
                <a:ext cx="7056784" cy="454676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4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비전리가</a:t>
            </a:r>
            <a:r>
              <a:rPr lang="ko-KR" altLang="en-US" dirty="0"/>
              <a:t> 큰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ko-KR" altLang="en-US" sz="1600" dirty="0"/>
              <a:t>연속엑스선	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/>
              <a:t>감마선	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전자선    </a:t>
            </a:r>
            <a:r>
              <a:rPr lang="ko-KR" altLang="en-US" sz="1600" dirty="0" smtClean="0"/>
              <a:t>   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>
                <a:solidFill>
                  <a:srgbClr val="FF0000"/>
                </a:solidFill>
              </a:rPr>
              <a:t>알파선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양성자선</a:t>
            </a:r>
            <a:endParaRPr lang="ko-KR" altLang="en-US" sz="1400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274864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비전리란 전리</a:t>
            </a:r>
            <a:r>
              <a:rPr lang="en-US" altLang="ko-KR" sz="1400" dirty="0">
                <a:solidFill>
                  <a:srgbClr val="0070C0"/>
                </a:solidFill>
              </a:rPr>
              <a:t>(ionization)</a:t>
            </a:r>
            <a:r>
              <a:rPr lang="ko-KR" altLang="en-US" sz="1400" dirty="0">
                <a:solidFill>
                  <a:srgbClr val="0070C0"/>
                </a:solidFill>
              </a:rPr>
              <a:t>를 일으키는 </a:t>
            </a:r>
            <a:r>
              <a:rPr lang="ko-KR" altLang="en-US" sz="1400" dirty="0" smtClean="0">
                <a:solidFill>
                  <a:srgbClr val="0070C0"/>
                </a:solidFill>
              </a:rPr>
              <a:t>방사선이 </a:t>
            </a:r>
            <a:r>
              <a:rPr lang="ko-KR" altLang="en-US" sz="1400" dirty="0">
                <a:solidFill>
                  <a:srgbClr val="0070C0"/>
                </a:solidFill>
              </a:rPr>
              <a:t>물질 속을 통과할 때 그 경로의 단위 길이 당 생성하는 </a:t>
            </a:r>
            <a:r>
              <a:rPr lang="ko-KR" altLang="en-US" sz="1400" dirty="0" err="1">
                <a:solidFill>
                  <a:srgbClr val="0070C0"/>
                </a:solidFill>
              </a:rPr>
              <a:t>이온쌍의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수를 의미하며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전하가 큰 방사선 즉 고 </a:t>
            </a:r>
            <a:r>
              <a:rPr lang="en-US" altLang="ko-KR" sz="1400" dirty="0" smtClean="0">
                <a:solidFill>
                  <a:srgbClr val="0070C0"/>
                </a:solidFill>
              </a:rPr>
              <a:t>LET </a:t>
            </a:r>
            <a:r>
              <a:rPr lang="ko-KR" altLang="en-US" sz="1400" dirty="0" smtClean="0">
                <a:solidFill>
                  <a:srgbClr val="0070C0"/>
                </a:solidFill>
              </a:rPr>
              <a:t>방사선의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비전리가</a:t>
            </a:r>
            <a:r>
              <a:rPr lang="ko-KR" altLang="en-US" sz="1400" dirty="0" smtClean="0">
                <a:solidFill>
                  <a:srgbClr val="0070C0"/>
                </a:solidFill>
              </a:rPr>
              <a:t> 크다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6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방사성붕괴 형식 중 알파붕괴의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sz="1600" dirty="0"/>
              <a:t>1) </a:t>
            </a:r>
            <a:r>
              <a:rPr lang="ko-KR" altLang="en-US" sz="1600" dirty="0" err="1"/>
              <a:t>중성미자가</a:t>
            </a:r>
            <a:r>
              <a:rPr lang="ko-KR" altLang="en-US" sz="1600" dirty="0"/>
              <a:t> 함께 방출된다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2) </a:t>
            </a:r>
            <a:r>
              <a:rPr lang="ko-KR" altLang="en-US" sz="1600" dirty="0"/>
              <a:t>붕괴 후 원자번호가 증가한다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/>
              <a:t>양성자수가 중성자수보다 많은 </a:t>
            </a:r>
            <a:r>
              <a:rPr lang="ko-KR" altLang="en-US" sz="1600" dirty="0" err="1"/>
              <a:t>핵종에서</a:t>
            </a:r>
            <a:r>
              <a:rPr lang="ko-KR" altLang="en-US" sz="1600" dirty="0"/>
              <a:t> 발생한다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4) </a:t>
            </a:r>
            <a:r>
              <a:rPr lang="ko-KR" altLang="en-US" sz="1600" dirty="0">
                <a:solidFill>
                  <a:srgbClr val="FF0000"/>
                </a:solidFill>
              </a:rPr>
              <a:t>주로 질량수가 </a:t>
            </a:r>
            <a:r>
              <a:rPr lang="en-US" altLang="ko-KR" sz="1600" dirty="0">
                <a:solidFill>
                  <a:srgbClr val="FF0000"/>
                </a:solidFill>
              </a:rPr>
              <a:t>210 </a:t>
            </a:r>
            <a:r>
              <a:rPr lang="ko-KR" altLang="en-US" sz="1600" dirty="0">
                <a:solidFill>
                  <a:srgbClr val="FF0000"/>
                </a:solidFill>
              </a:rPr>
              <a:t>이상 큰 </a:t>
            </a:r>
            <a:r>
              <a:rPr lang="ko-KR" altLang="en-US" sz="1600" dirty="0" err="1">
                <a:solidFill>
                  <a:srgbClr val="FF0000"/>
                </a:solidFill>
              </a:rPr>
              <a:t>핵종에서</a:t>
            </a:r>
            <a:r>
              <a:rPr lang="ko-KR" altLang="en-US" sz="1600" dirty="0">
                <a:solidFill>
                  <a:srgbClr val="FF0000"/>
                </a:solidFill>
              </a:rPr>
              <a:t> 발생한다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핵 내의 </a:t>
            </a:r>
            <a:r>
              <a:rPr lang="ko-KR" altLang="en-US" sz="1600" dirty="0" err="1"/>
              <a:t>여기에너지를</a:t>
            </a:r>
            <a:r>
              <a:rPr lang="ko-KR" altLang="en-US" sz="1600" dirty="0"/>
              <a:t> 방출하는 붕괴형식이다</a:t>
            </a:r>
            <a:r>
              <a:rPr lang="en-US" altLang="ko-KR" sz="1600" dirty="0"/>
              <a:t>.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63946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3671336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70C0"/>
                </a:solidFill>
              </a:rPr>
              <a:t>1) </a:t>
            </a:r>
            <a:r>
              <a:rPr lang="ko-KR" altLang="en-US" sz="1400" dirty="0" err="1">
                <a:solidFill>
                  <a:srgbClr val="0070C0"/>
                </a:solidFill>
              </a:rPr>
              <a:t>중성미자가</a:t>
            </a:r>
            <a:r>
              <a:rPr lang="ko-KR" altLang="en-US" sz="1400" dirty="0">
                <a:solidFill>
                  <a:srgbClr val="0070C0"/>
                </a:solidFill>
              </a:rPr>
              <a:t> 함께 </a:t>
            </a:r>
            <a:r>
              <a:rPr lang="ko-KR" altLang="en-US" sz="1400" dirty="0" smtClean="0">
                <a:solidFill>
                  <a:srgbClr val="0070C0"/>
                </a:solidFill>
              </a:rPr>
              <a:t>방출되는 붕괴형식은 베타붕괴이다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붕괴 후 원자번호가 </a:t>
            </a:r>
            <a:r>
              <a:rPr lang="en-US" altLang="ko-KR" sz="1400" dirty="0" smtClean="0">
                <a:solidFill>
                  <a:srgbClr val="0070C0"/>
                </a:solidFill>
              </a:rPr>
              <a:t>2 </a:t>
            </a:r>
            <a:r>
              <a:rPr lang="ko-KR" altLang="en-US" sz="1400" dirty="0" smtClean="0">
                <a:solidFill>
                  <a:srgbClr val="0070C0"/>
                </a:solidFill>
              </a:rPr>
              <a:t>감소한다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3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양성자수가 중성자수보다 많은 </a:t>
            </a:r>
            <a:r>
              <a:rPr lang="ko-KR" altLang="en-US" sz="1400" dirty="0" err="1">
                <a:solidFill>
                  <a:srgbClr val="0070C0"/>
                </a:solidFill>
              </a:rPr>
              <a:t>핵종에서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발생하는 것은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양베타붕괴와</a:t>
            </a:r>
            <a:r>
              <a:rPr lang="ko-KR" altLang="en-US" sz="1400" dirty="0" smtClean="0">
                <a:solidFill>
                  <a:srgbClr val="0070C0"/>
                </a:solidFill>
              </a:rPr>
              <a:t> 궤도전자포획이다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5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핵 내의 </a:t>
            </a:r>
            <a:r>
              <a:rPr lang="ko-KR" altLang="en-US" sz="1400" dirty="0" err="1">
                <a:solidFill>
                  <a:srgbClr val="0070C0"/>
                </a:solidFill>
              </a:rPr>
              <a:t>여기에너지를</a:t>
            </a:r>
            <a:r>
              <a:rPr lang="ko-KR" altLang="en-US" sz="1400" dirty="0">
                <a:solidFill>
                  <a:srgbClr val="0070C0"/>
                </a:solidFill>
              </a:rPr>
              <a:t> 방출하는 </a:t>
            </a:r>
            <a:r>
              <a:rPr lang="ko-KR" altLang="en-US" sz="1400" dirty="0" smtClean="0">
                <a:solidFill>
                  <a:srgbClr val="0070C0"/>
                </a:solidFill>
              </a:rPr>
              <a:t>붕괴형식은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감마붕괴이다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문제 </a:t>
            </a:r>
            <a:r>
              <a:rPr lang="en-US" altLang="ko-KR" sz="1400" dirty="0" smtClean="0">
                <a:solidFill>
                  <a:srgbClr val="0070C0"/>
                </a:solidFill>
              </a:rPr>
              <a:t>47  </a:t>
            </a:r>
            <a:r>
              <a:rPr lang="ko-KR" altLang="en-US" sz="1400" dirty="0" smtClean="0">
                <a:solidFill>
                  <a:srgbClr val="0070C0"/>
                </a:solidFill>
              </a:rPr>
              <a:t>해설 참조</a:t>
            </a:r>
            <a:endParaRPr lang="en-US" altLang="ko-K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붕괴상수가 </a:t>
            </a:r>
            <a:r>
              <a:rPr lang="en-US" altLang="ko-KR" dirty="0"/>
              <a:t>1.0/h</a:t>
            </a:r>
            <a:r>
              <a:rPr lang="ko-KR" altLang="en-US" dirty="0"/>
              <a:t>인 방사성 원소의 반감기는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en-US" altLang="ko-KR" sz="1600" dirty="0">
                <a:solidFill>
                  <a:srgbClr val="FF0000"/>
                </a:solidFill>
              </a:rPr>
              <a:t>) 0.7</a:t>
            </a:r>
            <a:r>
              <a:rPr lang="ko-KR" altLang="en-US" sz="1600" dirty="0" smtClean="0">
                <a:solidFill>
                  <a:srgbClr val="FF0000"/>
                </a:solidFill>
              </a:rPr>
              <a:t>시간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1.0</a:t>
            </a:r>
            <a:r>
              <a:rPr lang="ko-KR" altLang="en-US" sz="1600" dirty="0" smtClean="0"/>
              <a:t>시간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0.3</a:t>
            </a:r>
            <a:r>
              <a:rPr lang="ko-KR" altLang="en-US" sz="1600" dirty="0" smtClean="0"/>
              <a:t>일 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2.9</a:t>
            </a:r>
            <a:r>
              <a:rPr lang="ko-KR" altLang="en-US" sz="1600" dirty="0" smtClean="0"/>
              <a:t>일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10</a:t>
            </a:r>
            <a:r>
              <a:rPr lang="ko-KR" altLang="en-US" sz="1600" dirty="0"/>
              <a:t>일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64725"/>
                <a:ext cx="7992888" cy="40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𝝀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𝟔𝟗𝟑</m:t>
                        </m:r>
                      </m:num>
                      <m:den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ko-KR" sz="14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  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𝟔𝟗𝟑</m:t>
                        </m:r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ko-KR" altLang="en-US" sz="1400" b="1" dirty="0" smtClean="0">
                    <a:solidFill>
                      <a:srgbClr val="0070C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𝟔𝟗𝟑</m:t>
                        </m:r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𝒉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ko-KR" altLang="en-US" sz="1400" b="1" dirty="0" smtClean="0">
                    <a:solidFill>
                      <a:srgbClr val="0070C0"/>
                    </a:solidFill>
                  </a:rPr>
                  <a:t>  그러므로</a:t>
                </a:r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rgbClr val="0070C0"/>
                    </a:solidFill>
                  </a:rPr>
                  <a:t>반감기는 </a:t>
                </a:r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0.693</a:t>
                </a:r>
                <a:r>
                  <a:rPr lang="ko-KR" altLang="en-US" sz="1400" b="1" dirty="0" smtClean="0">
                    <a:solidFill>
                      <a:srgbClr val="0070C0"/>
                    </a:solidFill>
                  </a:rPr>
                  <a:t>시간     </a:t>
                </a:r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4725"/>
                <a:ext cx="7992888" cy="402482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(</a:t>
            </a:r>
            <a:r>
              <a:rPr lang="en-US" altLang="ko-KR" dirty="0"/>
              <a:t>n, p) </a:t>
            </a:r>
            <a:r>
              <a:rPr lang="ko-KR" altLang="en-US" dirty="0"/>
              <a:t>핵반응 시 원자번호의 변화는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en-US" altLang="ko-KR" sz="1600" dirty="0">
                <a:solidFill>
                  <a:srgbClr val="FF0000"/>
                </a:solidFill>
              </a:rPr>
              <a:t>) 1</a:t>
            </a:r>
            <a:r>
              <a:rPr lang="ko-KR" altLang="en-US" sz="1600" dirty="0">
                <a:solidFill>
                  <a:srgbClr val="FF0000"/>
                </a:solidFill>
              </a:rPr>
              <a:t>감소</a:t>
            </a:r>
            <a:r>
              <a:rPr lang="ko-KR" altLang="en-US" sz="1600" dirty="0"/>
              <a:t>		</a:t>
            </a:r>
            <a:r>
              <a:rPr lang="en-US" altLang="ko-KR" sz="1600" dirty="0"/>
              <a:t>2) 1</a:t>
            </a:r>
            <a:r>
              <a:rPr lang="ko-KR" altLang="en-US" sz="1600" dirty="0"/>
              <a:t>증가		</a:t>
            </a:r>
            <a:r>
              <a:rPr lang="en-US" altLang="ko-KR" sz="1600" dirty="0"/>
              <a:t>3) 2</a:t>
            </a:r>
            <a:r>
              <a:rPr lang="ko-KR" altLang="en-US" sz="1600" dirty="0"/>
              <a:t>감소		</a:t>
            </a:r>
            <a:r>
              <a:rPr lang="en-US" altLang="ko-KR" sz="1600" dirty="0"/>
              <a:t>4) 2</a:t>
            </a:r>
            <a:r>
              <a:rPr lang="ko-KR" altLang="en-US" sz="1600" dirty="0"/>
              <a:t>증가		</a:t>
            </a:r>
            <a:r>
              <a:rPr lang="en-US" altLang="ko-KR" sz="1600" dirty="0"/>
              <a:t>5) </a:t>
            </a:r>
            <a:r>
              <a:rPr lang="ko-KR" altLang="en-US" sz="1600" dirty="0"/>
              <a:t>불변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164725"/>
            <a:ext cx="7992888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70C0"/>
                </a:solidFill>
              </a:rPr>
              <a:t>T </a:t>
            </a:r>
            <a:r>
              <a:rPr lang="en-US" altLang="ko-KR" sz="1400" dirty="0">
                <a:solidFill>
                  <a:srgbClr val="0070C0"/>
                </a:solidFill>
              </a:rPr>
              <a:t>+ n → P + p </a:t>
            </a:r>
            <a:r>
              <a:rPr lang="ko-KR" altLang="en-US" sz="1400" dirty="0">
                <a:solidFill>
                  <a:srgbClr val="0070C0"/>
                </a:solidFill>
              </a:rPr>
              <a:t>중성자는 원자번호가 없고 질량수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인 입자이고 양성자는 원자번호가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이고 질량수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인 입자이므로 </a:t>
            </a:r>
            <a:r>
              <a:rPr lang="ko-KR" altLang="en-US" sz="1400" dirty="0" err="1">
                <a:solidFill>
                  <a:srgbClr val="0070C0"/>
                </a:solidFill>
              </a:rPr>
              <a:t>생성핵은</a:t>
            </a:r>
            <a:r>
              <a:rPr lang="ko-KR" altLang="en-US" sz="1400" dirty="0">
                <a:solidFill>
                  <a:srgbClr val="0070C0"/>
                </a:solidFill>
              </a:rPr>
              <a:t> 원자번호는 </a:t>
            </a:r>
            <a:r>
              <a:rPr lang="en-US" altLang="ko-KR" sz="1400" dirty="0">
                <a:solidFill>
                  <a:srgbClr val="0070C0"/>
                </a:solidFill>
              </a:rPr>
              <a:t>1, </a:t>
            </a:r>
            <a:r>
              <a:rPr lang="ko-KR" altLang="en-US" sz="1400" dirty="0">
                <a:solidFill>
                  <a:srgbClr val="0070C0"/>
                </a:solidFill>
              </a:rPr>
              <a:t>질량수는 변함 없다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4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텅스텐 </a:t>
            </a:r>
            <a:r>
              <a:rPr lang="ko-KR" altLang="en-US" dirty="0" err="1"/>
              <a:t>타킷</a:t>
            </a:r>
            <a:r>
              <a:rPr lang="en-US" altLang="ko-KR" dirty="0"/>
              <a:t>(Z=74)</a:t>
            </a:r>
            <a:r>
              <a:rPr lang="ko-KR" altLang="en-US" dirty="0"/>
              <a:t>인 엑스선관에 </a:t>
            </a:r>
            <a:r>
              <a:rPr lang="en-US" altLang="ko-KR" dirty="0"/>
              <a:t>100kV, 100 mA</a:t>
            </a:r>
            <a:r>
              <a:rPr lang="ko-KR" altLang="en-US" dirty="0"/>
              <a:t>를 가할 때 엑스선 발생효율은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0.02%		2) 0.52%		</a:t>
            </a:r>
            <a:r>
              <a:rPr lang="en-US" altLang="ko-KR" sz="1600" dirty="0">
                <a:solidFill>
                  <a:srgbClr val="FF0000"/>
                </a:solidFill>
              </a:rPr>
              <a:t>3) 0.82%</a:t>
            </a:r>
            <a:r>
              <a:rPr lang="en-US" altLang="ko-KR" sz="1600" dirty="0"/>
              <a:t>		4) 6.2%		5) 81.2%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64725"/>
                <a:ext cx="7992888" cy="69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X-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선의 발생효율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𝑘𝑉𝑍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×100(%)</m:t>
                    </m:r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=1.1×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𝑣𝑜𝑙𝑡</m:t>
                    </m:r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𝑘𝑉𝑍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×100=1.1×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00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×74×100=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0.814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(%)</m:t>
                    </m:r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4725"/>
                <a:ext cx="7992888" cy="697050"/>
              </a:xfrm>
              <a:prstGeom prst="rect">
                <a:avLst/>
              </a:prstGeom>
              <a:blipFill rotWithShape="1">
                <a:blip r:embed="rId2"/>
                <a:stretch>
                  <a:fillRect l="-153" b="-70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1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이차적으로 특성엑스선이 발생할 수 있는 현상은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err="1" smtClean="0"/>
              <a:t>톰슨산란</a:t>
            </a:r>
            <a:r>
              <a:rPr lang="ko-KR" altLang="en-US" sz="1600" dirty="0" smtClean="0"/>
              <a:t> 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알파붕괴 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베타붕괴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4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</a:rPr>
              <a:t>내부전환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컴프턴산란</a:t>
            </a:r>
            <a:endParaRPr lang="ko-KR" altLang="en-US" sz="12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164725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ko-KR" alt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b="1" dirty="0">
                    <a:solidFill>
                      <a:srgbClr val="0070C0"/>
                    </a:solidFill>
                  </a:rPr>
                  <a:t>방출</a:t>
                </a:r>
                <a:endParaRPr lang="ko-KR" alt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또는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붕괴 후에도 원자핵이 여기 상태에 있는 경우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대부분 짧은 시간 내에   여분의 에너지를 전자파인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선을 방출하고 안정상태가 되려고 함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선은 방출되어도 핵변환이 일어나지 않기 때문에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붕괴라는 말 대신 단순히    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선 방출이라고 함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원자핵에서 방출되는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 또한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선과 마찬가지로 특정한 에너지를 가짐        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선스펙트럼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30" r="-459" b="-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30848" y="3789040"/>
            <a:ext cx="37411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dirty="0"/>
              <a:t>내부 전환 </a:t>
            </a:r>
            <a:r>
              <a:rPr lang="en-US" altLang="ko-KR" dirty="0"/>
              <a:t>(</a:t>
            </a:r>
            <a:r>
              <a:rPr lang="en-US" altLang="ko-KR" dirty="0" smtClean="0"/>
              <a:t>IC, </a:t>
            </a:r>
            <a:r>
              <a:rPr lang="en-US" altLang="ko-KR" dirty="0"/>
              <a:t>internal conversion)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652539" y="4189144"/>
                <a:ext cx="78799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들뜬상태에</a:t>
                </a:r>
                <a:r>
                  <a:rPr lang="ko-KR" altLang="en-US" sz="1600" b="1" dirty="0" smtClean="0"/>
                  <a:t> </a:t>
                </a:r>
                <a:r>
                  <a:rPr lang="ko-KR" altLang="en-US" sz="1600" b="1" dirty="0"/>
                  <a:t>있는 </a:t>
                </a:r>
                <a:r>
                  <a:rPr lang="ko-KR" altLang="en-US" sz="1600" b="1" dirty="0" smtClean="0"/>
                  <a:t>원자핵이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>
                    <a:solidFill>
                      <a:srgbClr val="FF0000"/>
                    </a:solidFill>
                  </a:rPr>
                  <a:t>선을 방출하는 대신에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여분의 에너지를 궤도전자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주로 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K-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각 전자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에</a:t>
                </a:r>
                <a:r>
                  <a:rPr lang="ko-KR" altLang="en-US" sz="1600" b="1" dirty="0"/>
                  <a:t> 주므로 궤도전자가 원자 외부로 탈출하는 경우가 </a:t>
                </a:r>
                <a:r>
                  <a:rPr lang="ko-KR" altLang="en-US" sz="1600" b="1" dirty="0" smtClean="0"/>
                  <a:t>있는데</a:t>
                </a:r>
                <a:r>
                  <a:rPr lang="en-US" altLang="ko-KR" sz="1600" b="1" dirty="0" smtClean="0"/>
                  <a:t> </a:t>
                </a:r>
                <a:r>
                  <a:rPr lang="ko-KR" altLang="en-US" sz="1600" b="1" dirty="0"/>
                  <a:t>이와 같은 현상을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내부전환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(internal conversion)</a:t>
                </a:r>
                <a:r>
                  <a:rPr lang="ko-KR" altLang="en-US" sz="1600" b="1" dirty="0"/>
                  <a:t>이라고 하며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/>
                  <a:t>이때 방출된 전자를 </a:t>
                </a:r>
                <a:r>
                  <a:rPr lang="ko-KR" altLang="en-US" sz="1600" b="1" dirty="0" smtClean="0"/>
                  <a:t>  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내부전환전자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선스펙트럼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b="1" dirty="0" smtClean="0"/>
                  <a:t>라고 함</a:t>
                </a:r>
                <a:endParaRPr lang="en-US" altLang="ko-KR" sz="1600" b="1" dirty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이때도 </a:t>
                </a:r>
                <a:r>
                  <a:rPr lang="ko-KR" altLang="en-US" sz="1600" b="1" dirty="0"/>
                  <a:t>외각 전자가 </a:t>
                </a:r>
                <a:r>
                  <a:rPr lang="en-US" altLang="ko-KR" sz="1600" b="1" dirty="0"/>
                  <a:t>K-</a:t>
                </a:r>
                <a:r>
                  <a:rPr lang="ko-KR" altLang="en-US" sz="1600" b="1" dirty="0"/>
                  <a:t>궤도를 채우면서 특성 </a:t>
                </a:r>
                <a:r>
                  <a:rPr lang="en-US" altLang="ko-KR" sz="1600" b="1" dirty="0"/>
                  <a:t>X-</a:t>
                </a:r>
                <a:r>
                  <a:rPr lang="ko-KR" altLang="en-US" sz="1600" b="1" dirty="0"/>
                  <a:t>선을 방출하는데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/>
                  <a:t>이 특성 </a:t>
                </a:r>
                <a:r>
                  <a:rPr lang="en-US" altLang="ko-KR" sz="1600" b="1" dirty="0"/>
                  <a:t>X</a:t>
                </a:r>
                <a:r>
                  <a:rPr lang="ko-KR" altLang="en-US" sz="1600" b="1" dirty="0"/>
                  <a:t>선이 </a:t>
                </a:r>
                <a:r>
                  <a:rPr lang="ko-KR" altLang="en-US" sz="1600" b="1" dirty="0" smtClean="0"/>
                  <a:t>다시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Auger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전자를 방출</a:t>
                </a:r>
                <a:r>
                  <a:rPr lang="ko-KR" altLang="en-US" sz="1600" b="1" dirty="0"/>
                  <a:t>할 수 </a:t>
                </a:r>
                <a:r>
                  <a:rPr lang="ko-KR" altLang="en-US" sz="1600" b="1" dirty="0" smtClean="0"/>
                  <a:t>있음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39" y="4189144"/>
                <a:ext cx="7879901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32" r="-464" b="-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0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99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단일파장의 엑스선이 </a:t>
            </a:r>
            <a:r>
              <a:rPr lang="en-US" altLang="ko-KR" dirty="0"/>
              <a:t>4mm</a:t>
            </a:r>
            <a:r>
              <a:rPr lang="ko-KR" altLang="en-US" dirty="0"/>
              <a:t>의 동판을 통과한 후 </a:t>
            </a:r>
            <a:r>
              <a:rPr lang="ko-KR" altLang="en-US" dirty="0" err="1"/>
              <a:t>선량률이</a:t>
            </a:r>
            <a:r>
              <a:rPr lang="ko-KR" altLang="en-US" dirty="0"/>
              <a:t> </a:t>
            </a:r>
            <a:r>
              <a:rPr lang="en-US" altLang="ko-KR" dirty="0"/>
              <a:t>1/16</a:t>
            </a:r>
            <a:r>
              <a:rPr lang="ko-KR" altLang="en-US" dirty="0"/>
              <a:t>로 감소되었다</a:t>
            </a:r>
            <a:r>
              <a:rPr lang="en-US" altLang="ko-KR" dirty="0"/>
              <a:t>. </a:t>
            </a:r>
            <a:r>
              <a:rPr lang="ko-KR" altLang="en-US" dirty="0"/>
              <a:t>이 엑스선에 대한 </a:t>
            </a:r>
            <a:r>
              <a:rPr lang="ko-KR" altLang="en-US" dirty="0" err="1"/>
              <a:t>반가층은</a:t>
            </a:r>
            <a:r>
              <a:rPr lang="ko-KR" altLang="en-US" dirty="0"/>
              <a:t> 몇 </a:t>
            </a:r>
            <a:r>
              <a:rPr lang="en-US" altLang="ko-KR" dirty="0"/>
              <a:t>mm </a:t>
            </a:r>
            <a:r>
              <a:rPr lang="ko-KR" altLang="en-US" dirty="0"/>
              <a:t>인가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0.15		2) 0.3		</a:t>
            </a:r>
            <a:r>
              <a:rPr lang="en-US" altLang="ko-KR" sz="1600" dirty="0">
                <a:solidFill>
                  <a:srgbClr val="FF0000"/>
                </a:solidFill>
              </a:rPr>
              <a:t>3) 1.0	</a:t>
            </a:r>
            <a:r>
              <a:rPr lang="en-US" altLang="ko-KR" sz="1600" dirty="0"/>
              <a:t>	4) 3.0		5) 6.0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271315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303184"/>
                <a:ext cx="7992888" cy="1408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𝑯𝑽𝑳</m:t>
                            </m:r>
                          </m:den>
                        </m:f>
                      </m:sup>
                    </m:sSup>
                  </m:oMath>
                </a14:m>
                <a:r>
                  <a:rPr lang="ko-KR" altLang="en-US" sz="1400" b="1" i="1" dirty="0" smtClean="0">
                    <a:solidFill>
                      <a:srgbClr val="0070C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𝑯𝑽𝑳</m:t>
                            </m:r>
                          </m:den>
                        </m:f>
                      </m:sup>
                    </m:sSup>
                  </m:oMath>
                </a14:m>
                <a:r>
                  <a:rPr lang="ko-KR" altLang="en-US" sz="1400" b="1" i="1" dirty="0" smtClean="0">
                    <a:solidFill>
                      <a:srgbClr val="0070C0"/>
                    </a:solidFill>
                  </a:rPr>
                  <a:t> 에서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𝑯𝑽𝑳</m:t>
                            </m:r>
                          </m:den>
                        </m:f>
                      </m:sup>
                    </m:sSup>
                  </m:oMath>
                </a14:m>
                <a:r>
                  <a:rPr lang="ko-KR" altLang="en-US" sz="1400" b="1" i="1" dirty="0" smtClean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ko-KR" sz="1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𝑯𝑽𝑳</m:t>
                            </m:r>
                          </m:den>
                        </m:f>
                      </m:sup>
                    </m:sSup>
                  </m:oMath>
                </a14:m>
                <a:endParaRPr lang="en-US" altLang="ko-KR" sz="1400" b="1" i="1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𝑯𝑽𝑳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ko-KR" altLang="en-US" sz="1400" b="1" i="1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ko-KR" altLang="en-US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∴</m:t>
                    </m:r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𝑯𝑽𝑳</m:t>
                    </m:r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𝒎𝒎</m:t>
                    </m:r>
                  </m:oMath>
                </a14:m>
                <a:endParaRPr lang="ko-KR" altLang="en-US" sz="1400" b="1" i="1" dirty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ko-KR" altLang="en-US" sz="1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03184"/>
                <a:ext cx="7992888" cy="1408847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광자의 에너지를 모두 </a:t>
            </a:r>
            <a:r>
              <a:rPr lang="ko-KR" altLang="en-US" dirty="0" smtClean="0"/>
              <a:t>부여 받고 </a:t>
            </a:r>
            <a:r>
              <a:rPr lang="ko-KR" altLang="en-US" dirty="0"/>
              <a:t>궤도전자의 결합에너지를 제외한 나머지 에너지를 갖고 방출하는 전자는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>
                <a:solidFill>
                  <a:srgbClr val="FF0000"/>
                </a:solidFill>
              </a:rPr>
              <a:t>광전자	</a:t>
            </a:r>
            <a:r>
              <a:rPr lang="ko-KR" altLang="en-US" sz="1600" dirty="0" smtClean="0">
                <a:solidFill>
                  <a:srgbClr val="FF0000"/>
                </a:solidFill>
              </a:rPr>
              <a:t>  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err="1" smtClean="0"/>
              <a:t>쌍전자</a:t>
            </a:r>
            <a:r>
              <a:rPr lang="ko-KR" altLang="en-US" sz="1600" dirty="0"/>
              <a:t>	</a:t>
            </a:r>
            <a:r>
              <a:rPr lang="en-US" altLang="ko-KR" sz="1600" dirty="0"/>
              <a:t>3) </a:t>
            </a:r>
            <a:r>
              <a:rPr lang="ko-KR" altLang="en-US" sz="1600" dirty="0" err="1" smtClean="0"/>
              <a:t>열전자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 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반도전자  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내부전환전자</a:t>
            </a:r>
            <a:endParaRPr lang="ko-KR" altLang="en-US" sz="11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9930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231176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34284" y="1412776"/>
                <a:ext cx="7754140" cy="50994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비교적 낮은 에너지</a:t>
                </a:r>
                <a:r>
                  <a:rPr lang="en-US" altLang="ko-KR" sz="1600" dirty="0"/>
                  <a:t>(100 </a:t>
                </a:r>
                <a:r>
                  <a:rPr lang="en-US" altLang="ko-KR" sz="1600" dirty="0" err="1" smtClean="0"/>
                  <a:t>keV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/>
                  <a:t>이하</a:t>
                </a:r>
                <a:r>
                  <a:rPr lang="en-US" altLang="ko-KR" sz="1600" dirty="0"/>
                  <a:t>)</a:t>
                </a:r>
                <a:r>
                  <a:rPr lang="ko-KR" altLang="en-US" sz="1600" dirty="0"/>
                  <a:t>의 광자</a:t>
                </a:r>
                <a:r>
                  <a:rPr lang="en-US" altLang="ko-KR" sz="1600" dirty="0"/>
                  <a:t>(X </a:t>
                </a:r>
                <a:r>
                  <a:rPr lang="ko-KR" altLang="en-US" sz="1600" dirty="0"/>
                  <a:t>또는 </a:t>
                </a:r>
                <a:r>
                  <a:rPr lang="en-US" altLang="ko-KR" sz="1600" dirty="0"/>
                  <a:t>γ)</a:t>
                </a:r>
                <a:r>
                  <a:rPr lang="ko-KR" altLang="en-US" sz="1600" dirty="0"/>
                  <a:t>가 물질내의 내각전자와 </a:t>
                </a:r>
                <a:r>
                  <a:rPr lang="ko-KR" altLang="en-US" sz="1600" dirty="0" smtClean="0"/>
                  <a:t>         충돌하여 </a:t>
                </a:r>
                <a:r>
                  <a:rPr lang="ko-KR" altLang="en-US" sz="1600" dirty="0"/>
                  <a:t>궤도에 있는 </a:t>
                </a:r>
                <a:r>
                  <a:rPr lang="ko-KR" altLang="en-US" sz="1600" dirty="0" smtClean="0"/>
                  <a:t>전자에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자신의 모든 에너지를 흡수시켜 전자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를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축출</a:t>
                </a:r>
                <a:r>
                  <a:rPr lang="ko-KR" altLang="en-US" sz="1600" dirty="0"/>
                  <a:t>하고 </a:t>
                </a:r>
                <a:r>
                  <a:rPr lang="ko-KR" altLang="en-US" sz="1600" dirty="0" smtClean="0"/>
                  <a:t>나머지 </a:t>
                </a:r>
                <a:r>
                  <a:rPr lang="ko-KR" altLang="en-US" sz="1600" dirty="0"/>
                  <a:t>에너지는 축출된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전자의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운동에너지로</a:t>
                </a:r>
                <a:r>
                  <a:rPr lang="ko-KR" altLang="en-US" sz="1600" dirty="0" smtClean="0"/>
                  <a:t> 변환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/>
                  <a:t>이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/>
                  <a:t>때 축출된 전자를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광전자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(photoelectron)</a:t>
                </a:r>
                <a:r>
                  <a:rPr lang="ko-KR" altLang="en-US" sz="1600" dirty="0"/>
                  <a:t>라 </a:t>
                </a:r>
                <a:r>
                  <a:rPr lang="ko-KR" altLang="en-US" sz="1600" dirty="0" smtClean="0"/>
                  <a:t>함</a:t>
                </a:r>
                <a:r>
                  <a:rPr lang="en-US" altLang="ko-KR" sz="1600" dirty="0" smtClean="0"/>
                  <a:t>(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선스펙트럼</a:t>
                </a:r>
                <a:r>
                  <a:rPr lang="en-US" altLang="ko-KR" sz="1600" dirty="0" smtClean="0"/>
                  <a:t>)</a:t>
                </a: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spc="-150" dirty="0" smtClean="0"/>
                  <a:t>광전자는 </a:t>
                </a:r>
                <a:r>
                  <a:rPr lang="ko-KR" altLang="en-US" sz="1600" spc="-150" dirty="0" smtClean="0">
                    <a:solidFill>
                      <a:srgbClr val="FF0000"/>
                    </a:solidFill>
                  </a:rPr>
                  <a:t>입사광자의 에너지에서 </a:t>
                </a:r>
                <a:r>
                  <a:rPr lang="ko-KR" altLang="en-US" sz="1600" spc="-150" dirty="0">
                    <a:solidFill>
                      <a:srgbClr val="FF0000"/>
                    </a:solidFill>
                  </a:rPr>
                  <a:t>결합에너지를 뺀 나머지 양 만큼의 운동에너지</a:t>
                </a:r>
                <a:r>
                  <a:rPr lang="ko-KR" altLang="en-US" sz="1600" spc="-150" dirty="0"/>
                  <a:t>를 </a:t>
                </a:r>
                <a:r>
                  <a:rPr lang="ko-KR" altLang="en-US" sz="1600" spc="-150" dirty="0" smtClean="0"/>
                  <a:t>가짐</a:t>
                </a:r>
                <a:endParaRPr lang="en-US" altLang="ko-KR" sz="1600" spc="-15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입사광자는 </a:t>
                </a:r>
                <a:r>
                  <a:rPr lang="ko-KR" altLang="en-US" sz="1600" dirty="0"/>
                  <a:t>전자의 </a:t>
                </a:r>
                <a:r>
                  <a:rPr lang="ko-KR" altLang="en-US" sz="1600" dirty="0" smtClean="0"/>
                  <a:t>결합에너지</a:t>
                </a:r>
                <a:r>
                  <a:rPr lang="en-US" altLang="ko-KR" sz="1600" dirty="0" smtClean="0"/>
                  <a:t>(</a:t>
                </a:r>
                <a:r>
                  <a:rPr lang="ko-KR" altLang="en-US" sz="1600" dirty="0" err="1" smtClean="0"/>
                  <a:t>일함수</a:t>
                </a:r>
                <a:r>
                  <a:rPr lang="en-US" altLang="ko-KR" sz="1600" dirty="0" smtClean="0"/>
                  <a:t>, W)</a:t>
                </a:r>
                <a:r>
                  <a:rPr lang="ko-KR" altLang="en-US" sz="1600" dirty="0" smtClean="0"/>
                  <a:t>보다 </a:t>
                </a:r>
                <a:r>
                  <a:rPr lang="ko-KR" altLang="en-US" sz="1600" dirty="0"/>
                  <a:t>큰 에너지를 </a:t>
                </a:r>
                <a:r>
                  <a:rPr lang="ko-KR" altLang="en-US" sz="1600" dirty="0" smtClean="0"/>
                  <a:t>가져야 함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spc="-150" dirty="0"/>
                  <a:t>입사광자의 에너지가 궤도전자의 </a:t>
                </a:r>
                <a:r>
                  <a:rPr lang="ko-KR" altLang="en-US" sz="1600" spc="-150" dirty="0" smtClean="0"/>
                  <a:t>결합에너지 </a:t>
                </a:r>
                <a:r>
                  <a:rPr lang="ko-KR" altLang="en-US" sz="1600" spc="-150" dirty="0"/>
                  <a:t>보다 </a:t>
                </a:r>
                <a:r>
                  <a:rPr lang="ko-KR" altLang="en-US" sz="1600" spc="-150" dirty="0" smtClean="0"/>
                  <a:t>크다고 </a:t>
                </a:r>
                <a:r>
                  <a:rPr lang="ko-KR" altLang="en-US" sz="1600" spc="-150" dirty="0"/>
                  <a:t>반드시 발생하는 것은 </a:t>
                </a:r>
                <a:r>
                  <a:rPr lang="ko-KR" altLang="en-US" sz="1600" spc="-150" dirty="0" smtClean="0"/>
                  <a:t>아님</a:t>
                </a:r>
                <a:endParaRPr lang="en-US" altLang="ko-KR" sz="1600" spc="-15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입사광자의 에너지가 궤도전자의 결합에너지에 비해 약간 클 때 가장 많이 발생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발생확률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</m:t>
                        </m:r>
                        <m:r>
                          <a:rPr lang="ko-KR" altLang="en-US" sz="1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ko-KR" sz="1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𝒑𝒉</m:t>
                        </m:r>
                      </m:sub>
                    </m:sSub>
                    <m:r>
                      <a:rPr lang="en-US" altLang="ko-KR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1600" b="1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모든 </a:t>
                </a:r>
                <a:r>
                  <a:rPr lang="ko-KR" altLang="en-US" sz="1600" dirty="0"/>
                  <a:t>광전효과의 </a:t>
                </a:r>
                <a:r>
                  <a:rPr lang="en-US" altLang="ko-KR" sz="1600" dirty="0"/>
                  <a:t>80 % </a:t>
                </a:r>
                <a:r>
                  <a:rPr lang="ko-KR" altLang="en-US" sz="1600" dirty="0"/>
                  <a:t>이상이 </a:t>
                </a:r>
                <a:r>
                  <a:rPr lang="ko-KR" altLang="en-US" sz="1600" dirty="0" smtClean="0"/>
                  <a:t>내각</a:t>
                </a:r>
                <a:r>
                  <a:rPr lang="en-US" altLang="ko-KR" sz="1600" dirty="0" smtClean="0"/>
                  <a:t>(</a:t>
                </a:r>
                <a:r>
                  <a:rPr lang="en-US" altLang="ko-KR" sz="1600" dirty="0"/>
                  <a:t>K</a:t>
                </a:r>
                <a:r>
                  <a:rPr lang="ko-KR" altLang="en-US" sz="1600" dirty="0"/>
                  <a:t>각</a:t>
                </a:r>
                <a:r>
                  <a:rPr lang="en-US" altLang="ko-KR" sz="1600" dirty="0" smtClean="0"/>
                  <a:t>)</a:t>
                </a:r>
                <a:r>
                  <a:rPr lang="ko-KR" altLang="en-US" sz="1600" dirty="0" smtClean="0"/>
                  <a:t>전자와 작용</a:t>
                </a:r>
                <a:r>
                  <a:rPr lang="en-US" altLang="ko-KR" sz="1600" dirty="0" smtClean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err="1" smtClean="0"/>
                  <a:t>반도핵도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/>
                  <a:t>운동에너지를 가지나 광전자의 운동에너지보다 극히 작으므로 </a:t>
                </a:r>
                <a:r>
                  <a:rPr lang="ko-KR" altLang="en-US" sz="1600" dirty="0" smtClean="0"/>
                  <a:t>무시</a:t>
                </a:r>
                <a:endParaRPr lang="en-US" altLang="ko-KR" sz="1600" dirty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err="1" smtClean="0"/>
                  <a:t>고에너지</a:t>
                </a:r>
                <a:r>
                  <a:rPr lang="ko-KR" altLang="en-US" sz="1600" dirty="0" smtClean="0"/>
                  <a:t> 광자에서 </a:t>
                </a:r>
                <a:r>
                  <a:rPr lang="ko-KR" altLang="en-US" sz="1600" dirty="0"/>
                  <a:t>광전효과의 발생확률은 낮지만 납과 </a:t>
                </a:r>
                <a:r>
                  <a:rPr lang="ko-KR" altLang="en-US" sz="1600" dirty="0" smtClean="0"/>
                  <a:t>같이 원자번호가 </a:t>
                </a:r>
                <a:r>
                  <a:rPr lang="ko-KR" altLang="en-US" sz="1600" dirty="0"/>
                  <a:t>큰 </a:t>
                </a:r>
                <a:r>
                  <a:rPr lang="ko-KR" altLang="en-US" sz="1600" dirty="0" smtClean="0"/>
                  <a:t>  원소에서는 </a:t>
                </a:r>
                <a:r>
                  <a:rPr lang="ko-KR" altLang="en-US" sz="1600" dirty="0"/>
                  <a:t>무시할 수 </a:t>
                </a:r>
                <a:r>
                  <a:rPr lang="ko-KR" altLang="en-US" sz="1600" dirty="0" smtClean="0"/>
                  <a:t>없음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1412776"/>
                <a:ext cx="7754140" cy="50994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556111" y="1700808"/>
            <a:ext cx="3672073" cy="2188839"/>
            <a:chOff x="2556111" y="1700808"/>
            <a:chExt cx="3672073" cy="2188839"/>
          </a:xfrm>
        </p:grpSpPr>
        <p:sp>
          <p:nvSpPr>
            <p:cNvPr id="3" name="타원 2"/>
            <p:cNvSpPr/>
            <p:nvPr/>
          </p:nvSpPr>
          <p:spPr>
            <a:xfrm>
              <a:off x="4378681" y="256490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+</a:t>
              </a:r>
              <a:endParaRPr lang="ko-KR" altLang="en-US" dirty="0"/>
            </a:p>
          </p:txBody>
        </p:sp>
        <p:sp>
          <p:nvSpPr>
            <p:cNvPr id="4" name="타원 3"/>
            <p:cNvSpPr/>
            <p:nvPr/>
          </p:nvSpPr>
          <p:spPr>
            <a:xfrm>
              <a:off x="4162657" y="2348880"/>
              <a:ext cx="648072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874625" y="2060848"/>
              <a:ext cx="1224136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514585" y="1700808"/>
              <a:ext cx="1944216" cy="194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78681" y="2989401"/>
              <a:ext cx="31451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K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L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M</a:t>
              </a:r>
              <a:endParaRPr lang="ko-KR" altLang="en-US" sz="1050" b="1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4162657" y="2456892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4702717" y="2780928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구부러진 연결선 11"/>
            <p:cNvCxnSpPr>
              <a:endCxn id="9" idx="2"/>
            </p:cNvCxnSpPr>
            <p:nvPr/>
          </p:nvCxnSpPr>
          <p:spPr>
            <a:xfrm>
              <a:off x="2578481" y="2204864"/>
              <a:ext cx="1584176" cy="30603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9" idx="6"/>
            </p:cNvCxnSpPr>
            <p:nvPr/>
          </p:nvCxnSpPr>
          <p:spPr>
            <a:xfrm flipV="1">
              <a:off x="4270669" y="2060848"/>
              <a:ext cx="1548172" cy="450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h𝑣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18841" y="1835532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841" y="1835532"/>
                  <a:ext cx="40934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5760" y="4057908"/>
                <a:ext cx="2156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/>
                        </a:rPr>
                        <m:t>𝑻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𝒉𝒗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𝒘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0" y="4057908"/>
                <a:ext cx="21563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1043609" y="4581128"/>
                <a:ext cx="6912767" cy="135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𝑻</m:t>
                    </m:r>
                    <m:r>
                      <a:rPr lang="en-US" altLang="ko-KR" sz="16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ko-KR" sz="1600" b="1" i="1" smtClean="0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: </a:t>
                </a:r>
                <a:r>
                  <a:rPr lang="ko-KR" altLang="en-US" sz="1600" b="1" dirty="0" smtClean="0"/>
                  <a:t>광전자의 운동에너지</a:t>
                </a:r>
                <a:endParaRPr lang="en-US" altLang="ko-KR" sz="1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𝒉𝒗</m:t>
                    </m:r>
                  </m:oMath>
                </a14:m>
                <a:r>
                  <a:rPr lang="en-US" altLang="ko-KR" sz="1600" b="1" dirty="0" smtClean="0"/>
                  <a:t>       </a:t>
                </a:r>
                <a:r>
                  <a:rPr lang="en-US" altLang="ko-KR" sz="1600" b="1" spc="300" dirty="0" smtClean="0"/>
                  <a:t> </a:t>
                </a:r>
                <a:r>
                  <a:rPr lang="en-US" altLang="ko-KR" sz="1600" b="1" dirty="0" smtClean="0"/>
                  <a:t>  : </a:t>
                </a:r>
                <a:r>
                  <a:rPr lang="ko-KR" altLang="en-US" sz="1600" b="1" dirty="0" smtClean="0"/>
                  <a:t>입사광자의 에너지</a:t>
                </a:r>
                <a:endParaRPr lang="en-US" altLang="ko-KR" sz="1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𝒘</m:t>
                    </m:r>
                  </m:oMath>
                </a14:m>
                <a:r>
                  <a:rPr lang="ko-KR" altLang="en-US" sz="1600" b="1" dirty="0" smtClean="0"/>
                  <a:t>         </a:t>
                </a:r>
                <a:r>
                  <a:rPr lang="ko-KR" altLang="en-US" sz="1600" b="1" spc="300" dirty="0" smtClean="0"/>
                  <a:t> 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: </a:t>
                </a:r>
                <a:r>
                  <a:rPr lang="ko-KR" altLang="en-US" sz="1600" b="1" dirty="0" err="1" smtClean="0"/>
                  <a:t>일함수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/>
                  <a:t>(Work function</a:t>
                </a:r>
                <a:r>
                  <a:rPr lang="en-US" altLang="ko-KR" sz="1600" b="1" dirty="0" smtClean="0"/>
                  <a:t>),</a:t>
                </a:r>
                <a:r>
                  <a:rPr lang="ko-KR" altLang="en-US" sz="1600" b="1" dirty="0" smtClean="0"/>
                  <a:t> </a:t>
                </a:r>
                <a:r>
                  <a:rPr lang="ko-KR" altLang="en-US" sz="1600" b="1" dirty="0"/>
                  <a:t>원자핵과의 </a:t>
                </a:r>
                <a:r>
                  <a:rPr lang="ko-KR" altLang="en-US" sz="1600" b="1" dirty="0" smtClean="0"/>
                  <a:t>결합에너지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4581128"/>
                <a:ext cx="6912767" cy="1352486"/>
              </a:xfrm>
              <a:prstGeom prst="rect">
                <a:avLst/>
              </a:prstGeom>
              <a:blipFill rotWithShape="1">
                <a:blip r:embed="rId5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1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전자기파의 종류를 열거하였다</a:t>
            </a:r>
            <a:r>
              <a:rPr lang="en-US" altLang="ko-KR" dirty="0"/>
              <a:t>. </a:t>
            </a:r>
            <a:r>
              <a:rPr lang="ko-KR" altLang="en-US" dirty="0"/>
              <a:t>파장이 짧은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>
                <a:solidFill>
                  <a:srgbClr val="FF0000"/>
                </a:solidFill>
              </a:rPr>
              <a:t> 1) </a:t>
            </a:r>
            <a:r>
              <a:rPr lang="ko-KR" altLang="en-US" sz="1600" dirty="0" smtClean="0">
                <a:solidFill>
                  <a:srgbClr val="FF0000"/>
                </a:solidFill>
              </a:rPr>
              <a:t>엑스선       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/>
              <a:t>자외선	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가시광선        </a:t>
            </a:r>
            <a:r>
              <a:rPr lang="en-US" altLang="ko-KR" sz="1600" dirty="0"/>
              <a:t>4) </a:t>
            </a:r>
            <a:r>
              <a:rPr lang="ko-KR" altLang="en-US" sz="1600" dirty="0"/>
              <a:t>적외선           </a:t>
            </a:r>
            <a:r>
              <a:rPr lang="en-US" altLang="ko-KR" sz="1600" dirty="0"/>
              <a:t>5) </a:t>
            </a:r>
            <a:r>
              <a:rPr lang="ko-KR" altLang="en-US" sz="1600" dirty="0" err="1"/>
              <a:t>극초단파</a:t>
            </a:r>
            <a:endParaRPr lang="ko-KR" altLang="en-US" sz="12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34687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전자파는 파장에 의해 에너지가 좌우된다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즉 파장이 짧으면 에너지가 크고 파장이 길면 에너지가 낮다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5048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5269" y="4842124"/>
            <a:ext cx="721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</a:rPr>
              <a:t>에너지가 큰 순서</a:t>
            </a:r>
            <a:r>
              <a:rPr lang="en-US" altLang="ko-KR" sz="1200" dirty="0" smtClean="0">
                <a:solidFill>
                  <a:srgbClr val="0070C0"/>
                </a:solidFill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</a:rPr>
              <a:t>파장이 짧은 순서</a:t>
            </a:r>
            <a:r>
              <a:rPr lang="en-US" altLang="ko-KR" sz="1200" dirty="0" smtClean="0">
                <a:solidFill>
                  <a:srgbClr val="0070C0"/>
                </a:solidFill>
              </a:rPr>
              <a:t>) </a:t>
            </a:r>
          </a:p>
          <a:p>
            <a:r>
              <a:rPr lang="ko-KR" altLang="en-US" sz="1200" dirty="0" smtClean="0">
                <a:solidFill>
                  <a:srgbClr val="0070C0"/>
                </a:solidFill>
              </a:rPr>
              <a:t>우주선</a:t>
            </a:r>
            <a:r>
              <a:rPr lang="en-US" altLang="ko-KR" sz="1200" dirty="0" smtClean="0">
                <a:solidFill>
                  <a:srgbClr val="0070C0"/>
                </a:solidFill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</a:rPr>
              <a:t>감마선</a:t>
            </a:r>
            <a:r>
              <a:rPr lang="en-US" altLang="ko-KR" sz="1200" dirty="0" smtClean="0">
                <a:solidFill>
                  <a:srgbClr val="0070C0"/>
                </a:solidFill>
              </a:rPr>
              <a:t>)&gt;X</a:t>
            </a:r>
            <a:r>
              <a:rPr lang="ko-KR" altLang="en-US" sz="1200" dirty="0" smtClean="0">
                <a:solidFill>
                  <a:srgbClr val="0070C0"/>
                </a:solidFill>
              </a:rPr>
              <a:t>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자외선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가시광선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적외선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전파</a:t>
            </a:r>
            <a:r>
              <a:rPr lang="en-US" altLang="ko-KR" sz="1200" dirty="0" smtClean="0">
                <a:solidFill>
                  <a:srgbClr val="0070C0"/>
                </a:solidFill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</a:rPr>
              <a:t>마이크로파</a:t>
            </a:r>
            <a:r>
              <a:rPr lang="en-US" altLang="ko-KR" sz="1200" dirty="0" smtClean="0">
                <a:solidFill>
                  <a:srgbClr val="0070C0"/>
                </a:solidFill>
              </a:rPr>
              <a:t>, </a:t>
            </a:r>
            <a:r>
              <a:rPr lang="ko-KR" altLang="en-US" sz="1200" dirty="0" err="1" smtClean="0">
                <a:solidFill>
                  <a:srgbClr val="0070C0"/>
                </a:solidFill>
              </a:rPr>
              <a:t>극초단파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초단파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단파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중파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장파</a:t>
            </a:r>
            <a:r>
              <a:rPr lang="en-US" altLang="ko-KR" sz="1200" dirty="0" smtClean="0">
                <a:solidFill>
                  <a:srgbClr val="0070C0"/>
                </a:solidFill>
              </a:rPr>
              <a:t>)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전압 </a:t>
            </a:r>
            <a:r>
              <a:rPr lang="en-US" altLang="ko-KR" dirty="0"/>
              <a:t>10kV</a:t>
            </a:r>
            <a:r>
              <a:rPr lang="ko-KR" altLang="en-US" dirty="0"/>
              <a:t>로 가속된 전자선이 일으키는 </a:t>
            </a:r>
            <a:r>
              <a:rPr lang="ko-KR" altLang="en-US" dirty="0" err="1"/>
              <a:t>물질파의</a:t>
            </a:r>
            <a:r>
              <a:rPr lang="ko-KR" altLang="en-US" dirty="0"/>
              <a:t> 파장은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1Å</a:t>
            </a:r>
            <a:r>
              <a:rPr lang="en-US" altLang="ko-KR" sz="1600" dirty="0"/>
              <a:t>	2) </a:t>
            </a:r>
            <a:r>
              <a:rPr lang="en-US" altLang="ko-KR" sz="1600" dirty="0" smtClean="0"/>
              <a:t>0.75</a:t>
            </a:r>
            <a:r>
              <a:rPr lang="en-US" altLang="ko-KR" sz="1600" dirty="0"/>
              <a:t>Å	</a:t>
            </a:r>
            <a:r>
              <a:rPr lang="en-US" altLang="ko-KR" sz="1600" dirty="0" smtClean="0"/>
              <a:t>   3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0.5</a:t>
            </a:r>
            <a:r>
              <a:rPr lang="en-US" altLang="ko-KR" sz="1600" dirty="0"/>
              <a:t>Å	</a:t>
            </a:r>
            <a:r>
              <a:rPr lang="en-US" altLang="ko-KR" sz="1600" dirty="0" smtClean="0"/>
              <a:t>     4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0.25</a:t>
            </a:r>
            <a:r>
              <a:rPr lang="en-US" altLang="ko-KR" sz="1600" dirty="0"/>
              <a:t>Å</a:t>
            </a:r>
            <a:r>
              <a:rPr lang="en-US" altLang="ko-KR" sz="1600" dirty="0" smtClean="0"/>
              <a:t>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5</a:t>
            </a:r>
            <a:r>
              <a:rPr lang="en-US" altLang="ko-KR" sz="1600" dirty="0">
                <a:solidFill>
                  <a:srgbClr val="FF0000"/>
                </a:solidFill>
              </a:rPr>
              <a:t>) 0.123Å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9930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231176"/>
                <a:ext cx="7992888" cy="95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전자의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경우 간편하게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12.4 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𝑒𝑉</m:t>
                            </m:r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12.4 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100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rad>
                      </m:den>
                    </m:f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0.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</a:rPr>
                      <m:t>124 Å</m:t>
                    </m:r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문제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72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해설 참조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31176"/>
                <a:ext cx="7992888" cy="952440"/>
              </a:xfrm>
              <a:prstGeom prst="rect">
                <a:avLst/>
              </a:prstGeom>
              <a:blipFill rotWithShape="1">
                <a:blip r:embed="rId2"/>
                <a:stretch>
                  <a:fillRect l="-153"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0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원자의 구성에 </a:t>
            </a:r>
            <a:r>
              <a:rPr lang="ko-KR" altLang="en-US" dirty="0" smtClean="0"/>
              <a:t>관한 설명 </a:t>
            </a:r>
            <a:r>
              <a:rPr lang="ko-KR" altLang="en-US" dirty="0"/>
              <a:t>중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sz="1600" dirty="0"/>
              <a:t>1) </a:t>
            </a:r>
            <a:r>
              <a:rPr lang="ko-KR" altLang="en-US" sz="1600" dirty="0"/>
              <a:t>원자번호는 원자의 가전자수와 같다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2) </a:t>
            </a:r>
            <a:r>
              <a:rPr lang="ko-KR" altLang="en-US" sz="1600" dirty="0"/>
              <a:t>질량수는 양성자와 중성자의 질량 합이다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/>
              <a:t>원자핵은 양성자와 중성자 그리고 궤도전자로 이루어져 있다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4) </a:t>
            </a:r>
            <a:r>
              <a:rPr lang="ko-KR" altLang="en-US" sz="1600" dirty="0">
                <a:solidFill>
                  <a:srgbClr val="FF0000"/>
                </a:solidFill>
              </a:rPr>
              <a:t>양성자수는 같고 중성자수는 다른 </a:t>
            </a:r>
            <a:r>
              <a:rPr lang="ko-KR" altLang="en-US" sz="1600" dirty="0" err="1">
                <a:solidFill>
                  <a:srgbClr val="FF0000"/>
                </a:solidFill>
              </a:rPr>
              <a:t>핵종을</a:t>
            </a:r>
            <a:r>
              <a:rPr lang="ko-KR" altLang="en-US" sz="1600" dirty="0">
                <a:solidFill>
                  <a:srgbClr val="FF0000"/>
                </a:solidFill>
              </a:rPr>
              <a:t> 서로 동위원소라고 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중성자수가 같고 양성자수가 다른 </a:t>
            </a:r>
            <a:r>
              <a:rPr lang="ko-KR" altLang="en-US" sz="1600" dirty="0" err="1"/>
              <a:t>핵종을</a:t>
            </a:r>
            <a:r>
              <a:rPr lang="ko-KR" altLang="en-US" sz="1600" dirty="0"/>
              <a:t> 서로 핵이성체라 한다</a:t>
            </a:r>
            <a:r>
              <a:rPr lang="en-US" altLang="ko-KR" sz="1600" dirty="0"/>
              <a:t>.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45280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348467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1</a:t>
            </a:r>
            <a:r>
              <a:rPr lang="en-US" altLang="ko-KR" sz="1400" dirty="0"/>
              <a:t>) </a:t>
            </a:r>
            <a:r>
              <a:rPr lang="ko-KR" altLang="en-US" sz="1400" dirty="0"/>
              <a:t>원자번호는 원자의 </a:t>
            </a:r>
            <a:r>
              <a:rPr lang="ko-KR" altLang="en-US" sz="1400" dirty="0" err="1" smtClean="0"/>
              <a:t>전자수와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같다</a:t>
            </a:r>
            <a:r>
              <a:rPr lang="en-US" altLang="ko-KR" sz="1400" dirty="0"/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2</a:t>
            </a:r>
            <a:r>
              <a:rPr lang="en-US" altLang="ko-KR" sz="1400" dirty="0"/>
              <a:t>) </a:t>
            </a:r>
            <a:r>
              <a:rPr lang="ko-KR" altLang="en-US" sz="1400" dirty="0"/>
              <a:t>질량수는 양성자와 중성자의 </a:t>
            </a:r>
            <a:r>
              <a:rPr lang="ko-KR" altLang="en-US" sz="1400" dirty="0" smtClean="0"/>
              <a:t>개수의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합이다</a:t>
            </a:r>
            <a:r>
              <a:rPr lang="en-US" altLang="ko-KR" sz="1400" dirty="0"/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3</a:t>
            </a:r>
            <a:r>
              <a:rPr lang="en-US" altLang="ko-KR" sz="1400" dirty="0"/>
              <a:t>) </a:t>
            </a:r>
            <a:r>
              <a:rPr lang="ko-KR" altLang="en-US" sz="1400" dirty="0"/>
              <a:t>원자핵은 양성자와 </a:t>
            </a:r>
            <a:r>
              <a:rPr lang="ko-KR" altLang="en-US" sz="1400" dirty="0" smtClean="0"/>
              <a:t>중성자로 </a:t>
            </a:r>
            <a:r>
              <a:rPr lang="ko-KR" altLang="en-US" sz="1400" dirty="0"/>
              <a:t>이루어져 있다</a:t>
            </a:r>
            <a:r>
              <a:rPr lang="en-US" altLang="ko-KR" sz="1400" dirty="0"/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5</a:t>
            </a:r>
            <a:r>
              <a:rPr lang="en-US" altLang="ko-KR" sz="1400" dirty="0"/>
              <a:t>) </a:t>
            </a:r>
            <a:r>
              <a:rPr lang="ko-KR" altLang="en-US" sz="1400" dirty="0"/>
              <a:t>중성자수가 같고 양성자수가 다른 </a:t>
            </a:r>
            <a:r>
              <a:rPr lang="ko-KR" altLang="en-US" sz="1400" dirty="0" err="1"/>
              <a:t>핵종을</a:t>
            </a:r>
            <a:r>
              <a:rPr lang="ko-KR" altLang="en-US" sz="1400" dirty="0"/>
              <a:t> </a:t>
            </a:r>
            <a:r>
              <a:rPr lang="ko-KR" altLang="en-US" sz="1400" dirty="0" err="1" smtClean="0"/>
              <a:t>동중성자체</a:t>
            </a:r>
            <a:r>
              <a:rPr lang="en-US" altLang="ko-KR" sz="1400" dirty="0" smtClean="0"/>
              <a:t>(Isotone)</a:t>
            </a:r>
            <a:r>
              <a:rPr lang="ko-KR" altLang="en-US" sz="1400" dirty="0" smtClean="0"/>
              <a:t>라 </a:t>
            </a:r>
            <a:r>
              <a:rPr lang="ko-KR" altLang="en-US" sz="1400" dirty="0"/>
              <a:t>한다</a:t>
            </a:r>
            <a:r>
              <a:rPr lang="en-US" altLang="ko-KR" sz="1400" dirty="0"/>
              <a:t>.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수소원자의 스펙트럼에서 파장이 가장 짧은 계열은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1) Lyman </a:t>
            </a:r>
            <a:r>
              <a:rPr lang="ko-KR" altLang="en-US" sz="1600" dirty="0">
                <a:solidFill>
                  <a:srgbClr val="FF0000"/>
                </a:solidFill>
              </a:rPr>
              <a:t>계열</a:t>
            </a:r>
            <a:r>
              <a:rPr lang="ko-KR" altLang="en-US" sz="1600" dirty="0"/>
              <a:t>		</a:t>
            </a:r>
            <a:r>
              <a:rPr lang="en-US" altLang="ko-KR" sz="1600" dirty="0"/>
              <a:t>2) </a:t>
            </a:r>
            <a:r>
              <a:rPr lang="en-US" altLang="ko-KR" sz="1600" dirty="0" err="1"/>
              <a:t>Balmer</a:t>
            </a:r>
            <a:r>
              <a:rPr lang="en-US" altLang="ko-KR" sz="1600" dirty="0"/>
              <a:t> </a:t>
            </a:r>
            <a:r>
              <a:rPr lang="ko-KR" altLang="en-US" sz="1600" dirty="0"/>
              <a:t>계열		</a:t>
            </a:r>
            <a:r>
              <a:rPr lang="en-US" altLang="ko-KR" sz="1600" dirty="0"/>
              <a:t>3) </a:t>
            </a:r>
            <a:r>
              <a:rPr lang="en-US" altLang="ko-KR" sz="1600" dirty="0" err="1"/>
              <a:t>Paschen</a:t>
            </a:r>
            <a:r>
              <a:rPr lang="en-US" altLang="ko-KR" sz="1600" dirty="0"/>
              <a:t> </a:t>
            </a:r>
            <a:r>
              <a:rPr lang="ko-KR" altLang="en-US" sz="1600" dirty="0"/>
              <a:t>계열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4) Brackett </a:t>
            </a:r>
            <a:r>
              <a:rPr lang="ko-KR" altLang="en-US" sz="1600" dirty="0"/>
              <a:t>계열		</a:t>
            </a:r>
            <a:r>
              <a:rPr lang="en-US" altLang="ko-KR" sz="1600" dirty="0"/>
              <a:t>5) </a:t>
            </a:r>
            <a:r>
              <a:rPr lang="en-US" altLang="ko-KR" sz="1600" dirty="0" err="1"/>
              <a:t>Pfund</a:t>
            </a:r>
            <a:r>
              <a:rPr lang="en-US" altLang="ko-KR" sz="1600" dirty="0"/>
              <a:t> </a:t>
            </a:r>
            <a:r>
              <a:rPr lang="ko-KR" altLang="en-US" sz="1600" dirty="0"/>
              <a:t>계열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56490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596773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mtClean="0">
                <a:solidFill>
                  <a:srgbClr val="0070C0"/>
                </a:solidFill>
              </a:rPr>
              <a:t>뒷장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참조</a:t>
            </a:r>
            <a:endParaRPr lang="en-US" altLang="ko-K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>
                <a:solidFill>
                  <a:srgbClr val="00B0F0"/>
                </a:solidFill>
              </a:rPr>
              <a:t>궤도전자의 에너지 준위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2132856"/>
                <a:ext cx="2436308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i="1" baseline="-2500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=−13.6 × </m:t>
                    </m:r>
                    <m:f>
                      <m:f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[</a:t>
                </a:r>
                <a:r>
                  <a:rPr lang="en-US" altLang="ko-KR" dirty="0" err="1">
                    <a:solidFill>
                      <a:prstClr val="black"/>
                    </a:solidFill>
                  </a:rPr>
                  <a:t>eV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]</a:t>
                </a:r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132856"/>
                <a:ext cx="2436308" cy="524182"/>
              </a:xfrm>
              <a:prstGeom prst="rect">
                <a:avLst/>
              </a:prstGeom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1115616" y="2708920"/>
            <a:ext cx="7272808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</a:rPr>
              <a:t>Ex) </a:t>
            </a:r>
            <a:r>
              <a:rPr lang="ko-KR" altLang="en-US" sz="1400" dirty="0">
                <a:solidFill>
                  <a:prstClr val="black"/>
                </a:solidFill>
              </a:rPr>
              <a:t>수소에서</a:t>
            </a:r>
            <a:r>
              <a:rPr lang="en-US" altLang="ko-KR" sz="1400" dirty="0">
                <a:solidFill>
                  <a:prstClr val="black"/>
                </a:solidFill>
              </a:rPr>
              <a:t> n=3 </a:t>
            </a:r>
            <a:r>
              <a:rPr lang="ko-KR" altLang="en-US" sz="1400" dirty="0">
                <a:solidFill>
                  <a:prstClr val="black"/>
                </a:solidFill>
              </a:rPr>
              <a:t>→ </a:t>
            </a:r>
            <a:r>
              <a:rPr lang="en-US" altLang="ko-KR" sz="1400" dirty="0">
                <a:solidFill>
                  <a:prstClr val="black"/>
                </a:solidFill>
              </a:rPr>
              <a:t>n=2</a:t>
            </a:r>
            <a:r>
              <a:rPr lang="ko-KR" altLang="en-US" sz="1400" dirty="0">
                <a:solidFill>
                  <a:prstClr val="black"/>
                </a:solidFill>
              </a:rPr>
              <a:t>로 천이 시 에너지준위 차이는</a:t>
            </a:r>
            <a:r>
              <a:rPr lang="en-US" altLang="ko-KR" sz="1400" dirty="0">
                <a:solidFill>
                  <a:prstClr val="black"/>
                </a:solidFill>
              </a:rPr>
              <a:t>?</a:t>
            </a:r>
            <a:r>
              <a:rPr lang="ko-KR" altLang="en-US" sz="1400" dirty="0">
                <a:solidFill>
                  <a:prstClr val="black"/>
                </a:solidFill>
              </a:rPr>
              <a:t> </a:t>
            </a:r>
            <a:endParaRPr lang="en-US" altLang="ko-KR" sz="1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</a:rPr>
              <a:t>     1.89 </a:t>
            </a:r>
            <a:r>
              <a:rPr lang="en-US" altLang="ko-KR" sz="1400" dirty="0" err="1">
                <a:solidFill>
                  <a:prstClr val="black"/>
                </a:solidFill>
              </a:rPr>
              <a:t>eV</a:t>
            </a:r>
            <a:r>
              <a:rPr lang="ko-KR" altLang="en-US" sz="1400" dirty="0">
                <a:solidFill>
                  <a:prstClr val="black"/>
                </a:solidFill>
              </a:rPr>
              <a:t>에 해당하는 </a:t>
            </a:r>
            <a:r>
              <a:rPr lang="en-US" altLang="ko-KR" sz="1400" dirty="0">
                <a:solidFill>
                  <a:prstClr val="black"/>
                </a:solidFill>
              </a:rPr>
              <a:t>656 nm </a:t>
            </a:r>
            <a:r>
              <a:rPr lang="ko-KR" altLang="en-US" sz="1400" dirty="0">
                <a:solidFill>
                  <a:prstClr val="black"/>
                </a:solidFill>
              </a:rPr>
              <a:t>파장을 갖는 붉은 빛의 광자 방출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5576" y="5570656"/>
            <a:ext cx="7848872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</a:rPr>
              <a:t>- Lyman series : n=1</a:t>
            </a:r>
            <a:r>
              <a:rPr lang="ko-KR" altLang="en-US" sz="1400" dirty="0">
                <a:solidFill>
                  <a:prstClr val="black"/>
                </a:solidFill>
              </a:rPr>
              <a:t>로 </a:t>
            </a:r>
            <a:r>
              <a:rPr lang="ko-KR" altLang="en-US" sz="1400" dirty="0" err="1">
                <a:solidFill>
                  <a:prstClr val="black"/>
                </a:solidFill>
              </a:rPr>
              <a:t>천이시</a:t>
            </a:r>
            <a:r>
              <a:rPr lang="ko-KR" altLang="en-US" sz="1400" dirty="0">
                <a:solidFill>
                  <a:prstClr val="black"/>
                </a:solidFill>
              </a:rPr>
              <a:t> 방출하는 파장이 </a:t>
            </a:r>
            <a:r>
              <a:rPr lang="en-US" altLang="ko-KR" sz="1400" dirty="0">
                <a:solidFill>
                  <a:prstClr val="black"/>
                </a:solidFill>
              </a:rPr>
              <a:t>370 nm </a:t>
            </a:r>
            <a:r>
              <a:rPr lang="ko-KR" altLang="en-US" sz="1400" dirty="0">
                <a:solidFill>
                  <a:prstClr val="black"/>
                </a:solidFill>
              </a:rPr>
              <a:t>보다 작은 빛 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자외선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</a:rPr>
              <a:t>- </a:t>
            </a:r>
            <a:r>
              <a:rPr lang="en-US" altLang="ko-KR" sz="1400" dirty="0" err="1">
                <a:solidFill>
                  <a:prstClr val="black"/>
                </a:solidFill>
              </a:rPr>
              <a:t>Balmer</a:t>
            </a:r>
            <a:r>
              <a:rPr lang="en-US" altLang="ko-KR" sz="1400" dirty="0">
                <a:solidFill>
                  <a:prstClr val="black"/>
                </a:solidFill>
              </a:rPr>
              <a:t> series : n=2</a:t>
            </a:r>
            <a:r>
              <a:rPr lang="ko-KR" altLang="en-US" sz="1400" dirty="0">
                <a:solidFill>
                  <a:prstClr val="black"/>
                </a:solidFill>
              </a:rPr>
              <a:t>인 궤도로 </a:t>
            </a:r>
            <a:r>
              <a:rPr lang="ko-KR" altLang="en-US" sz="1400" dirty="0" err="1">
                <a:solidFill>
                  <a:prstClr val="black"/>
                </a:solidFill>
              </a:rPr>
              <a:t>천이시</a:t>
            </a:r>
            <a:r>
              <a:rPr lang="ko-KR" altLang="en-US" sz="1400" dirty="0">
                <a:solidFill>
                  <a:prstClr val="black"/>
                </a:solidFill>
              </a:rPr>
              <a:t> 방출하는 파장이 </a:t>
            </a:r>
            <a:r>
              <a:rPr lang="en-US" altLang="ko-KR" sz="1400" dirty="0">
                <a:solidFill>
                  <a:prstClr val="black"/>
                </a:solidFill>
              </a:rPr>
              <a:t>370 nm ~780 nm </a:t>
            </a:r>
            <a:r>
              <a:rPr lang="ko-KR" altLang="en-US" sz="1400" dirty="0">
                <a:solidFill>
                  <a:prstClr val="black"/>
                </a:solidFill>
              </a:rPr>
              <a:t>사이의 빛 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가시광선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</a:rPr>
              <a:t>- </a:t>
            </a:r>
            <a:r>
              <a:rPr lang="en-US" altLang="ko-KR" sz="1400" dirty="0" err="1">
                <a:solidFill>
                  <a:prstClr val="black"/>
                </a:solidFill>
              </a:rPr>
              <a:t>Paschan</a:t>
            </a:r>
            <a:r>
              <a:rPr lang="en-US" altLang="ko-KR" sz="1400" dirty="0">
                <a:solidFill>
                  <a:prstClr val="black"/>
                </a:solidFill>
              </a:rPr>
              <a:t> series : n=3</a:t>
            </a:r>
            <a:r>
              <a:rPr lang="ko-KR" altLang="en-US" sz="1400" dirty="0">
                <a:solidFill>
                  <a:prstClr val="black"/>
                </a:solidFill>
              </a:rPr>
              <a:t>으로 천이할 때 방출하는 파장이 </a:t>
            </a:r>
            <a:r>
              <a:rPr lang="en-US" altLang="ko-KR" sz="1400" dirty="0">
                <a:solidFill>
                  <a:prstClr val="black"/>
                </a:solidFill>
              </a:rPr>
              <a:t>780 nm </a:t>
            </a:r>
            <a:r>
              <a:rPr lang="ko-KR" altLang="en-US" sz="1400" dirty="0">
                <a:solidFill>
                  <a:prstClr val="black"/>
                </a:solidFill>
              </a:rPr>
              <a:t>보다 큰 빛 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적외선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이차적으로 </a:t>
            </a:r>
            <a:r>
              <a:rPr lang="ko-KR" altLang="en-US" dirty="0" err="1"/>
              <a:t>오제전자가</a:t>
            </a:r>
            <a:r>
              <a:rPr lang="ko-KR" altLang="en-US" dirty="0"/>
              <a:t> 발생할 수 있는 현상은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제동복사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</a:rPr>
              <a:t>전자포획 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 err="1" smtClean="0"/>
              <a:t>톰슨산란</a:t>
            </a:r>
            <a:r>
              <a:rPr lang="ko-KR" altLang="en-US" sz="1600" dirty="0" smtClean="0"/>
              <a:t>  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전자쌍생성 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콤프턴산란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64725"/>
                <a:ext cx="7992888" cy="4300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궤도전자 포획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(EC, electron capture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양성자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과잉핵종이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ko-KR" altLang="en-US" sz="1200" dirty="0">
                    <a:solidFill>
                      <a:srgbClr val="0070C0"/>
                    </a:solidFill>
                  </a:rPr>
                  <a:t>붕괴를 하기에 충분한 에너지를 갖지 못한 경우 발생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원자핵에 있는 양성자가 궤도전자를 포획하여 중성자로 변환하는 붕괴형식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양전자 붕괴와 같이 본래의 질량수는 그대로이나 원자번호가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감소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핵과 가장 가까이 있는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K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－궤도전자가 주로 포획되므로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K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－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capture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라고도 부름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이때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뉴트리노를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방출하는데 이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뉴트리노는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선스펙트럼 에너지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외각 전자가 다시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K-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궤도를 채우면서 특성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X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선 방출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이때 방출되는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X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선이 다른 전자에 때리면서 에너지를 전달하는 경우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, X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선을 받은 전자가 방출되는 경우가 있는데 이를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Auger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전자라 함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특성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X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선은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오제전자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방출과 경쟁적으로 일어남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가벼운 원소에서는 특성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X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선 보다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오제전자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방출이 빈번하며 이때 광자를 </a:t>
                </a:r>
                <a:r>
                  <a:rPr lang="ko-KR" altLang="en-US" sz="1200" dirty="0" smtClean="0">
                    <a:solidFill>
                      <a:srgbClr val="0070C0"/>
                    </a:solidFill>
                  </a:rPr>
                  <a:t>방출하는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분율을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형광수율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(fluorescent yield)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이라 함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붕괴에너지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𝐸𝐶</m:t>
                        </m:r>
                      </m:sub>
                    </m:sSub>
                    <m:r>
                      <a:rPr lang="en-US" altLang="ko-KR" sz="1200" b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en-US" altLang="ko-KR" sz="1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m:rPr>
                        <m:nor/>
                      </m:rPr>
                      <a:rPr lang="en-US" altLang="ko-KR" sz="1200" dirty="0">
                        <a:solidFill>
                          <a:srgbClr val="0070C0"/>
                        </a:solidFill>
                      </a:rPr>
                      <m:t>]</m:t>
                    </m:r>
                    <m:sSup>
                      <m:sSupPr>
                        <m:ctrlPr>
                          <a:rPr lang="en-US" altLang="ko-KR" sz="1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2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ko-KR" sz="12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200" b="0" i="1" dirty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altLang="ko-KR" sz="1200" b="0" i="1" dirty="0">
                        <a:solidFill>
                          <a:srgbClr val="0070C0"/>
                        </a:solidFill>
                        <a:latin typeface="Cambria Math"/>
                      </a:rPr>
                      <m:t>𝐵𝐸</m:t>
                    </m:r>
                  </m:oMath>
                </a14:m>
                <a:endParaRPr lang="en-US" altLang="ko-KR" sz="12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투과력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 :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𝑚𝑚</m:t>
                        </m:r>
                      </m:e>
                      <m:sub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𝐴𝑙</m:t>
                        </m:r>
                      </m:sub>
                    </m:sSub>
                    <m:r>
                      <a:rPr lang="en-US" altLang="ko-KR" sz="1200" b="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4725"/>
                <a:ext cx="7992888" cy="4300152"/>
              </a:xfrm>
              <a:prstGeom prst="rect">
                <a:avLst/>
              </a:prstGeom>
              <a:blipFill rotWithShape="1"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원자핵 붕괴 시 원자번호가 증가하는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알파붕괴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음베타붕괴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/>
              <a:t>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 err="1" smtClean="0"/>
              <a:t>양베타붕괴</a:t>
            </a:r>
            <a:r>
              <a:rPr lang="ko-KR" altLang="en-US" sz="1600" dirty="0" smtClean="0"/>
              <a:t>   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전자포획 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내부전환</a:t>
            </a:r>
            <a:endParaRPr lang="en-US" altLang="ko-KR" sz="105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4930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081176"/>
                <a:ext cx="7992888" cy="3734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베타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𝜷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−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붕괴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중성자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과잉핵종에서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발생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원자핵에서 중성자가 양성자로 변환하며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고속의 음전자가 방출되는 붕괴형식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o-KR" altLang="en-US" sz="1200" dirty="0">
                    <a:solidFill>
                      <a:srgbClr val="0070C0"/>
                    </a:solidFill>
                  </a:rPr>
                  <a:t>선과 반물질이며 질량이 거의 없는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안티뉴트리노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(Anti-neutrino;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반중성미자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sz="1200" b="0" i="1">
                        <a:solidFill>
                          <a:srgbClr val="0070C0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en-US" altLang="ko-KR" sz="12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가 함께 방출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o-KR" altLang="en-US" sz="1200" dirty="0">
                    <a:solidFill>
                      <a:srgbClr val="0070C0"/>
                    </a:solidFill>
                  </a:rPr>
                  <a:t>선이 방출되면 본래의 원자핵보다 양성자가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개 더 많고 중성자가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개 적은 </a:t>
                </a:r>
                <a:r>
                  <a:rPr lang="ko-KR" altLang="en-US" sz="1200" dirty="0" smtClean="0">
                    <a:solidFill>
                      <a:srgbClr val="0070C0"/>
                    </a:solidFill>
                  </a:rPr>
                  <a:t>원자핵이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남게 되므로 원자질량은 변하지 않고 다만 원자번호만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1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증가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200" b="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200" dirty="0">
                    <a:solidFill>
                      <a:srgbClr val="0070C0"/>
                    </a:solidFill>
                  </a:rPr>
                  <a:t>입자는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안티뉴트리노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1200" b="0" i="1">
                        <a:solidFill>
                          <a:srgbClr val="0070C0"/>
                        </a:solidFill>
                        <a:latin typeface="Cambria Math"/>
                      </a:rPr>
                      <m:t>𝜐</m:t>
                    </m:r>
                    <m:r>
                      <a:rPr lang="ko-KR" altLang="en-US" sz="1200" b="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2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와 에너지를 나누어 가짐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 err="1">
                    <a:solidFill>
                      <a:srgbClr val="0070C0"/>
                    </a:solidFill>
                  </a:rPr>
                  <a:t>안티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뉴트리노가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0 ~ </a:t>
                </a:r>
                <a:r>
                  <a:rPr lang="ko-KR" altLang="en-US" sz="1200" dirty="0" err="1">
                    <a:solidFill>
                      <a:srgbClr val="0070C0"/>
                    </a:solidFill>
                  </a:rPr>
                  <a:t>방출시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 획득할 수 있는 최대에너지 </a:t>
                </a:r>
                <a:r>
                  <a:rPr lang="ko-KR" altLang="en-US" sz="1200" dirty="0" smtClean="0">
                    <a:solidFill>
                      <a:srgbClr val="0070C0"/>
                    </a:solidFill>
                  </a:rPr>
                  <a:t>범위 내에서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임의의 값을 가질 수 있기 때문에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200" b="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200" dirty="0">
                    <a:solidFill>
                      <a:srgbClr val="0070C0"/>
                    </a:solidFill>
                  </a:rPr>
                  <a:t>입자 또한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0 ~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최대에너지 사이의 임의의 값을 </a:t>
                </a:r>
                <a:r>
                  <a:rPr lang="ko-KR" altLang="en-US" sz="1200" dirty="0" smtClean="0">
                    <a:solidFill>
                      <a:srgbClr val="0070C0"/>
                    </a:solidFill>
                  </a:rPr>
                  <a:t>가짐</a:t>
                </a:r>
                <a:r>
                  <a:rPr lang="en-US" altLang="ko-KR" sz="12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연속 스펙트럼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따라서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200" b="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200" dirty="0">
                    <a:solidFill>
                      <a:srgbClr val="0070C0"/>
                    </a:solidFill>
                  </a:rPr>
                  <a:t>의 경우는 평균에너지라는 개념을 사용</a:t>
                </a:r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방출되는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200" b="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200" dirty="0">
                    <a:solidFill>
                      <a:srgbClr val="0070C0"/>
                    </a:solidFill>
                  </a:rPr>
                  <a:t>의 평균에너지는 최대에너지의 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1/3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붕괴에너지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sSup>
                          <m:sSupPr>
                            <m:ctrlPr>
                              <a:rPr lang="en-US" altLang="ko-KR" sz="1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12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ko-KR" sz="12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ko-KR" sz="1200" b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en-US" altLang="ko-KR" sz="1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m:rPr>
                        <m:nor/>
                      </m:rPr>
                      <a:rPr lang="en-US" altLang="ko-KR" sz="1200" dirty="0">
                        <a:solidFill>
                          <a:srgbClr val="0070C0"/>
                        </a:solidFill>
                      </a:rPr>
                      <m:t>]</m:t>
                    </m:r>
                    <m:sSup>
                      <m:sSupPr>
                        <m:ctrlPr>
                          <a:rPr lang="en-US" altLang="ko-KR" sz="1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2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ko-KR" sz="12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2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200" dirty="0">
                    <a:solidFill>
                      <a:srgbClr val="0070C0"/>
                    </a:solidFill>
                  </a:rPr>
                  <a:t>투과력</a:t>
                </a:r>
                <a:r>
                  <a:rPr lang="en-US" altLang="ko-KR" sz="1200" dirty="0">
                    <a:solidFill>
                      <a:srgbClr val="0070C0"/>
                    </a:solidFill>
                  </a:rPr>
                  <a:t> : </a:t>
                </a:r>
                <a:r>
                  <a:rPr lang="ko-KR" altLang="en-US" sz="1200" dirty="0">
                    <a:solidFill>
                      <a:srgbClr val="0070C0"/>
                    </a:solidFill>
                  </a:rPr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𝑚𝑚</m:t>
                        </m:r>
                      </m:e>
                      <m:sub>
                        <m:r>
                          <a:rPr lang="en-US" altLang="ko-KR" sz="12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𝐴𝑙</m:t>
                        </m:r>
                      </m:sub>
                    </m:sSub>
                  </m:oMath>
                </a14:m>
                <a:endParaRPr lang="en-US" altLang="ko-KR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81176"/>
                <a:ext cx="7992888" cy="3734612"/>
              </a:xfrm>
              <a:prstGeom prst="rect">
                <a:avLst/>
              </a:prstGeom>
              <a:blipFill rotWithShape="1">
                <a:blip r:embed="rId2"/>
                <a:stretch>
                  <a:fillRect l="-229" b="-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1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진단용 엑스선을 발생시킬 때 다른 조건은 같으나 </a:t>
            </a:r>
            <a:r>
              <a:rPr lang="ko-KR" altLang="en-US" dirty="0" err="1"/>
              <a:t>관전압을</a:t>
            </a:r>
            <a:r>
              <a:rPr lang="ko-KR" altLang="en-US" dirty="0"/>
              <a:t> 상승시키면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/>
              <a:t>발생효율이 감소한다</a:t>
            </a:r>
            <a:r>
              <a:rPr lang="en-US" altLang="ko-KR" sz="1600" dirty="0"/>
              <a:t>.	</a:t>
            </a:r>
            <a:r>
              <a:rPr lang="en-US" altLang="ko-KR" sz="1600" dirty="0" smtClean="0"/>
              <a:t>                          2</a:t>
            </a:r>
            <a:r>
              <a:rPr lang="en-US" altLang="ko-KR" sz="1600" dirty="0"/>
              <a:t>) </a:t>
            </a:r>
            <a:r>
              <a:rPr lang="ko-KR" altLang="en-US" sz="1600" dirty="0"/>
              <a:t>엑스선발생량이 감소한다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3) </a:t>
            </a:r>
            <a:r>
              <a:rPr lang="ko-KR" altLang="en-US" sz="1600" dirty="0">
                <a:solidFill>
                  <a:srgbClr val="FF0000"/>
                </a:solidFill>
              </a:rPr>
              <a:t>최단파장이 단파장 쪽으로 이동한다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  <a:r>
              <a:rPr lang="en-US" altLang="ko-KR" sz="1600" dirty="0"/>
              <a:t>	</a:t>
            </a:r>
            <a:r>
              <a:rPr lang="en-US" altLang="ko-KR" sz="1600" dirty="0" smtClean="0"/>
              <a:t>4) </a:t>
            </a:r>
            <a:r>
              <a:rPr lang="ko-KR" altLang="en-US" sz="1600" dirty="0"/>
              <a:t>최강파장이 장파장 쪽으로 이동한다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4) </a:t>
            </a:r>
            <a:r>
              <a:rPr lang="ko-KR" altLang="en-US" sz="1600" dirty="0"/>
              <a:t>스펙트럼은 파장이 긴 쪽으로 </a:t>
            </a:r>
            <a:r>
              <a:rPr lang="ko-KR" altLang="en-US" sz="1600" dirty="0" smtClean="0"/>
              <a:t>옮겨간다</a:t>
            </a:r>
            <a:r>
              <a:rPr lang="en-US" altLang="ko-KR" sz="1600" dirty="0"/>
              <a:t>.</a:t>
            </a:r>
            <a:endParaRPr lang="en-US" altLang="ko-KR" sz="10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75886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/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66054" y="279073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발생효율은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관전압과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타겟의</a:t>
            </a:r>
            <a:r>
              <a:rPr lang="ko-KR" altLang="en-US" sz="1400" dirty="0" smtClean="0">
                <a:solidFill>
                  <a:srgbClr val="0070C0"/>
                </a:solidFill>
              </a:rPr>
              <a:t> 원자번호에 비례한다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r>
              <a:rPr lang="en-US" altLang="ko-KR" sz="1400" dirty="0">
                <a:solidFill>
                  <a:srgbClr val="0070C0"/>
                </a:solidFill>
              </a:rPr>
              <a:t>	                       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엑스선발생량과는 관계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.(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관전류와</a:t>
            </a:r>
            <a:r>
              <a:rPr lang="ko-KR" altLang="en-US" sz="1400" dirty="0" smtClean="0">
                <a:solidFill>
                  <a:srgbClr val="0070C0"/>
                </a:solidFill>
              </a:rPr>
              <a:t> 관계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최강파장이 단파장 </a:t>
            </a:r>
            <a:r>
              <a:rPr lang="ko-KR" altLang="en-US" sz="1400" dirty="0">
                <a:solidFill>
                  <a:srgbClr val="0070C0"/>
                </a:solidFill>
              </a:rPr>
              <a:t>쪽으로 이동한다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스펙트럼은 </a:t>
            </a:r>
            <a:r>
              <a:rPr lang="ko-KR" altLang="en-US" sz="1400" dirty="0">
                <a:solidFill>
                  <a:srgbClr val="0070C0"/>
                </a:solidFill>
              </a:rPr>
              <a:t>파장이 </a:t>
            </a:r>
            <a:r>
              <a:rPr lang="ko-KR" altLang="en-US" sz="1400" dirty="0" smtClean="0">
                <a:solidFill>
                  <a:srgbClr val="0070C0"/>
                </a:solidFill>
              </a:rPr>
              <a:t>짧은 쪽으로 </a:t>
            </a:r>
            <a:r>
              <a:rPr lang="ko-KR" altLang="en-US" sz="1400" dirty="0">
                <a:solidFill>
                  <a:srgbClr val="0070C0"/>
                </a:solidFill>
              </a:rPr>
              <a:t>옮겨간다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6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특성 엑스선에 관한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sz="1600" dirty="0"/>
              <a:t>1) </a:t>
            </a:r>
            <a:r>
              <a:rPr lang="ko-KR" altLang="en-US" sz="1600" dirty="0"/>
              <a:t>연속 스펙트럼이다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2) </a:t>
            </a:r>
            <a:r>
              <a:rPr lang="ko-KR" altLang="en-US" sz="1600" dirty="0"/>
              <a:t>진동수는 원자번호에 비례한다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/>
              <a:t>주로 핵과 먼 쪽의 궤도에서 발생한다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4) </a:t>
            </a:r>
            <a:r>
              <a:rPr lang="ko-KR" altLang="en-US" sz="1600" dirty="0">
                <a:solidFill>
                  <a:srgbClr val="FF0000"/>
                </a:solidFill>
              </a:rPr>
              <a:t>특성선의 파장은 </a:t>
            </a:r>
            <a:r>
              <a:rPr lang="ko-KR" altLang="en-US" sz="1600" dirty="0" err="1">
                <a:solidFill>
                  <a:srgbClr val="FF0000"/>
                </a:solidFill>
              </a:rPr>
              <a:t>타킷의</a:t>
            </a:r>
            <a:r>
              <a:rPr lang="ko-KR" altLang="en-US" sz="1600" dirty="0">
                <a:solidFill>
                  <a:srgbClr val="FF0000"/>
                </a:solidFill>
              </a:rPr>
              <a:t> 원자번호와 관계가 있다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동일한 타깃이라도 </a:t>
            </a:r>
            <a:r>
              <a:rPr lang="ko-KR" altLang="en-US" sz="1600" dirty="0" err="1"/>
              <a:t>관전압이</a:t>
            </a:r>
            <a:r>
              <a:rPr lang="ko-KR" altLang="en-US" sz="1600" dirty="0"/>
              <a:t> 변하면 특성엑스선파장도 변한다</a:t>
            </a:r>
            <a:r>
              <a:rPr lang="en-US" altLang="ko-KR" sz="1600" dirty="0"/>
              <a:t>.</a:t>
            </a:r>
            <a:endParaRPr lang="en-US" altLang="ko-KR" sz="9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66832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//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27584" y="3634662"/>
            <a:ext cx="7992888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선 </a:t>
            </a:r>
            <a:r>
              <a:rPr lang="ko-KR" altLang="en-US" sz="1400" dirty="0">
                <a:solidFill>
                  <a:srgbClr val="0070C0"/>
                </a:solidFill>
              </a:rPr>
              <a:t>스펙트럼이다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진동수의 제곱근은 </a:t>
            </a:r>
            <a:r>
              <a:rPr lang="ko-KR" altLang="en-US" sz="1400" dirty="0">
                <a:solidFill>
                  <a:srgbClr val="0070C0"/>
                </a:solidFill>
              </a:rPr>
              <a:t>원자번호에 비례한다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주로 </a:t>
            </a: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궤도에서 발생한다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특성선의 파장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진동수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에너지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은 </a:t>
            </a:r>
            <a:r>
              <a:rPr lang="ko-KR" altLang="en-US" sz="1400" dirty="0" err="1">
                <a:solidFill>
                  <a:srgbClr val="0070C0"/>
                </a:solidFill>
              </a:rPr>
              <a:t>타킷의</a:t>
            </a:r>
            <a:r>
              <a:rPr lang="ko-KR" altLang="en-US" sz="1400" dirty="0">
                <a:solidFill>
                  <a:srgbClr val="0070C0"/>
                </a:solidFill>
              </a:rPr>
              <a:t> 원자번호와 관계가 있다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동일한 타깃이라면 특성엑스선의 파장은 항상 변함이 없다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9410" r="16911" b="11760"/>
          <a:stretch/>
        </p:blipFill>
        <p:spPr bwMode="auto">
          <a:xfrm>
            <a:off x="6588224" y="4591231"/>
            <a:ext cx="1667031" cy="119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899592" y="5847947"/>
                <a:ext cx="7632848" cy="76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 smtClean="0"/>
                  <a:t>방출되는 전자파</a:t>
                </a:r>
                <a:r>
                  <a:rPr lang="en-US" altLang="ko-KR" sz="1400" b="1" dirty="0" smtClean="0"/>
                  <a:t>(</a:t>
                </a:r>
                <a:r>
                  <a:rPr lang="ko-KR" altLang="en-US" sz="1400" b="1" dirty="0" smtClean="0"/>
                  <a:t>특성엑스선</a:t>
                </a:r>
                <a:r>
                  <a:rPr lang="en-US" altLang="ko-KR" sz="1400" b="1" dirty="0" smtClean="0"/>
                  <a:t>)</a:t>
                </a:r>
                <a:r>
                  <a:rPr lang="ko-KR" altLang="en-US" sz="1400" b="1" dirty="0" smtClean="0"/>
                  <a:t>의 진동수</a:t>
                </a:r>
                <a:r>
                  <a:rPr lang="en-US" altLang="ko-KR" sz="1400" b="1" dirty="0" smtClean="0"/>
                  <a:t>(</a:t>
                </a:r>
                <a:r>
                  <a:rPr lang="ko-KR" altLang="en-US" sz="1400" b="1" dirty="0" smtClean="0"/>
                  <a:t>에너지</a:t>
                </a:r>
                <a:r>
                  <a:rPr lang="en-US" altLang="ko-KR" sz="1400" b="1" dirty="0" smtClean="0"/>
                  <a:t>)</a:t>
                </a:r>
                <a:r>
                  <a:rPr lang="ko-KR" altLang="en-US" sz="1400" b="1" dirty="0" smtClean="0"/>
                  <a:t>의 제곱근은 원자번호에 비례한다</a:t>
                </a:r>
                <a:endParaRPr lang="en-US" altLang="ko-KR" sz="1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altLang="ko-KR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𝑽</m:t>
                    </m:r>
                    <m:r>
                      <a:rPr lang="en-US" altLang="ko-KR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altLang="ko-KR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ko-KR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47947"/>
                <a:ext cx="7632848" cy="762838"/>
              </a:xfrm>
              <a:prstGeom prst="rect">
                <a:avLst/>
              </a:prstGeom>
              <a:blipFill rotWithShape="1">
                <a:blip r:embed="rId3"/>
                <a:stretch>
                  <a:fillRect l="-1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907029" y="5445224"/>
            <a:ext cx="14710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</a:rPr>
              <a:t>Moseley's law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889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1.32 MeV </a:t>
            </a:r>
            <a:r>
              <a:rPr lang="ko-KR" altLang="en-US" dirty="0"/>
              <a:t>광자가 전자쌍생성을 일으킬 때 발생하는 </a:t>
            </a:r>
            <a:r>
              <a:rPr lang="ko-KR" altLang="en-US" dirty="0" smtClean="0"/>
              <a:t>두 전자의 </a:t>
            </a:r>
            <a:r>
              <a:rPr lang="ko-KR" altLang="en-US" dirty="0"/>
              <a:t>운동에너지 합은</a:t>
            </a:r>
            <a:r>
              <a:rPr lang="en-US" altLang="ko-KR" dirty="0"/>
              <a:t>?</a:t>
            </a:r>
          </a:p>
          <a:p>
            <a:pPr fontAlgn="base"/>
            <a:r>
              <a:rPr lang="en-US" altLang="ko-KR" dirty="0"/>
              <a:t>  </a:t>
            </a:r>
            <a:endParaRPr lang="en-US" altLang="ko-KR" dirty="0" smtClean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0.15 </a:t>
            </a:r>
            <a:r>
              <a:rPr lang="en-US" altLang="ko-KR" sz="1600" dirty="0" smtClean="0"/>
              <a:t>MeV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0.30 </a:t>
            </a:r>
            <a:r>
              <a:rPr lang="en-US" altLang="ko-KR" sz="1600" dirty="0" smtClean="0">
                <a:solidFill>
                  <a:srgbClr val="FF0000"/>
                </a:solidFill>
              </a:rPr>
              <a:t>MeV 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0.45 </a:t>
            </a:r>
            <a:r>
              <a:rPr lang="en-US" altLang="ko-KR" sz="1600" dirty="0" smtClean="0"/>
              <a:t>MeV     4</a:t>
            </a:r>
            <a:r>
              <a:rPr lang="en-US" altLang="ko-KR" sz="1600" dirty="0"/>
              <a:t>) 1.32 </a:t>
            </a:r>
            <a:r>
              <a:rPr lang="en-US" altLang="ko-KR" sz="1600" dirty="0" smtClean="0"/>
              <a:t>MeV     5</a:t>
            </a:r>
            <a:r>
              <a:rPr lang="en-US" altLang="ko-KR" sz="1600" dirty="0"/>
              <a:t>) 2.64 MeV</a:t>
            </a:r>
            <a:endParaRPr lang="en-US" altLang="ko-KR" sz="8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16651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//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827584" y="2132856"/>
                <a:ext cx="7992888" cy="1040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𝒉𝒗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1400" b="1" dirty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𝒉𝒗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1400" b="1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𝟑𝟐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𝟎𝟐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𝑴𝒆𝑽</m:t>
                    </m:r>
                  </m:oMath>
                </a14:m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992888" cy="1040862"/>
              </a:xfrm>
              <a:prstGeom prst="rect">
                <a:avLst/>
              </a:prstGeom>
              <a:blipFill rotWithShape="1">
                <a:blip r:embed="rId2"/>
                <a:stretch>
                  <a:fillRect l="-153" b="-35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22873"/>
            <a:ext cx="3544491" cy="189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109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35292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ko-KR" baseline="30000" dirty="0"/>
                  <a:t>238</a:t>
                </a:r>
                <a:r>
                  <a:rPr lang="en-US" altLang="ko-KR" dirty="0"/>
                  <a:t>U </a:t>
                </a:r>
                <a:r>
                  <a:rPr lang="ko-KR" altLang="en-US" dirty="0"/>
                  <a:t>이 알파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베타붕괴 후 최종 안정동위원소는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 smtClean="0"/>
              </a:p>
              <a:p>
                <a:pPr fontAlgn="base"/>
                <a:endParaRPr lang="en-US" altLang="ko-KR" sz="800" dirty="0">
                  <a:solidFill>
                    <a:srgbClr val="FF0000"/>
                  </a:solidFill>
                </a:endParaRPr>
              </a:p>
              <a:p>
                <a:pPr lvl="0" fontAlgn="base"/>
                <a:r>
                  <a:rPr lang="en-US" altLang="ko-KR" dirty="0" smtClean="0">
                    <a:solidFill>
                      <a:srgbClr val="FF0000"/>
                    </a:solidFill>
                  </a:rPr>
                  <a:t>①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solidFill>
                          <a:srgbClr val="FF0000"/>
                        </a:solidFill>
                        <a:latin typeface="Cambria Math"/>
                      </a:rPr>
                      <m:t>206</m:t>
                    </m:r>
                    <m:sPre>
                      <m:sPre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82</m:t>
                        </m:r>
                      </m:sub>
                      <m:sup/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②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solidFill>
                          <a:schemeClr val="tx1"/>
                        </a:solidFill>
                        <a:latin typeface="Cambria Math"/>
                      </a:rPr>
                      <m:t>207</m:t>
                    </m:r>
                    <m:sPre>
                      <m:sPre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</a:rPr>
                          <m:t>82</m:t>
                        </m:r>
                      </m:sub>
                      <m:sup/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    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③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solidFill>
                          <a:prstClr val="black"/>
                        </a:solidFill>
                        <a:latin typeface="Cambria Math"/>
                      </a:rPr>
                      <m:t>208</m:t>
                    </m:r>
                    <m:sPre>
                      <m:sPre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  <m:t>82</m:t>
                        </m:r>
                      </m:sub>
                      <m:sup/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altLang="ko-KR" dirty="0">
                    <a:solidFill>
                      <a:prstClr val="black"/>
                    </a:solidFill>
                  </a:rPr>
                  <a:t>      ④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solidFill>
                          <a:prstClr val="black"/>
                        </a:solidFill>
                        <a:latin typeface="Cambria Math"/>
                      </a:rPr>
                      <m:t>209</m:t>
                    </m:r>
                    <m:sPre>
                      <m:sPre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  <m:t>83</m:t>
                        </m:r>
                      </m:sub>
                      <m:sup/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𝐵𝑖</m:t>
                        </m:r>
                      </m:e>
                    </m:sPre>
                  </m:oMath>
                </a14:m>
                <a:r>
                  <a:rPr lang="en-US" altLang="ko-KR" dirty="0">
                    <a:solidFill>
                      <a:prstClr val="black"/>
                    </a:solidFill>
                  </a:rPr>
                  <a:t>       ⑤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solidFill>
                          <a:prstClr val="black"/>
                        </a:solidFill>
                        <a:latin typeface="Cambria Math"/>
                      </a:rPr>
                      <m:t>211</m:t>
                    </m:r>
                    <m:sPre>
                      <m:sPre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  <m:t>83</m:t>
                        </m:r>
                      </m:sub>
                      <m:sup/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𝐵𝑖</m:t>
                        </m:r>
                      </m:e>
                    </m:sPre>
                  </m:oMath>
                </a14:m>
                <a:r>
                  <a:rPr lang="en-US" altLang="ko-KR" dirty="0">
                    <a:solidFill>
                      <a:prstClr val="black"/>
                    </a:solidFill>
                  </a:rPr>
                  <a:t> </a:t>
                </a:r>
              </a:p>
              <a:p>
                <a:pPr fontAlgn="base"/>
                <a:endParaRPr lang="en-US" altLang="ko-KR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352928" cy="1169551"/>
              </a:xfrm>
              <a:prstGeom prst="rect">
                <a:avLst/>
              </a:prstGeom>
              <a:blipFill rotWithShape="1">
                <a:blip r:embed="rId2"/>
                <a:stretch>
                  <a:fillRect l="-584" t="-2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16651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755576" y="2332037"/>
                <a:ext cx="7992888" cy="374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238</m:t>
                        </m:r>
                      </m:sup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sPre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은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 4n + 2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계열이므로 예제 중 질량수를 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4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로 나누어 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2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가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남는</a:t>
                </a:r>
                <a:r>
                  <a:rPr lang="en-US" altLang="ko-KR" sz="1400" baseline="30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206</m:t>
                        </m:r>
                      </m:sup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을 선택하면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32037"/>
                <a:ext cx="7992888" cy="374461"/>
              </a:xfrm>
              <a:prstGeom prst="rect">
                <a:avLst/>
              </a:prstGeom>
              <a:blipFill rotWithShape="1">
                <a:blip r:embed="rId3"/>
                <a:stretch>
                  <a:fillRect l="-153"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7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전압 </a:t>
            </a:r>
            <a:r>
              <a:rPr lang="en-US" altLang="ko-KR" dirty="0"/>
              <a:t>10kV</a:t>
            </a:r>
            <a:r>
              <a:rPr lang="ko-KR" altLang="en-US" dirty="0"/>
              <a:t>로 가속된 전자선이 일으키는 </a:t>
            </a:r>
            <a:r>
              <a:rPr lang="ko-KR" altLang="en-US" dirty="0" err="1"/>
              <a:t>물질파의</a:t>
            </a:r>
            <a:r>
              <a:rPr lang="ko-KR" altLang="en-US" dirty="0"/>
              <a:t> 파장은</a:t>
            </a:r>
            <a:r>
              <a:rPr lang="en-US" altLang="ko-KR" dirty="0"/>
              <a:t>?</a:t>
            </a:r>
          </a:p>
          <a:p>
            <a:pPr fontAlgn="base"/>
            <a:r>
              <a:rPr lang="en-US" altLang="ko-KR" dirty="0"/>
              <a:t> </a:t>
            </a:r>
            <a:endParaRPr lang="en-US" altLang="ko-KR" dirty="0" smtClean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1Å        2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0.75Å       </a:t>
            </a:r>
            <a:r>
              <a:rPr lang="en-US" altLang="ko-KR" sz="1600" dirty="0"/>
              <a:t>3) 0.5Å </a:t>
            </a:r>
            <a:r>
              <a:rPr lang="en-US" altLang="ko-KR" sz="1600" dirty="0" smtClean="0"/>
              <a:t>     </a:t>
            </a:r>
            <a:r>
              <a:rPr lang="en-US" altLang="ko-KR" sz="1600" dirty="0"/>
              <a:t>4) 0.25Å	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en-US" altLang="ko-KR" sz="1600" dirty="0" smtClean="0">
                <a:solidFill>
                  <a:srgbClr val="FF0000"/>
                </a:solidFill>
              </a:rPr>
              <a:t>0.123Å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2274864"/>
                <a:ext cx="7992888" cy="2423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드브로이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파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입자의 질량과 속도를 알 때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i="1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𝑚𝑣</m:t>
                        </m:r>
                      </m:den>
                    </m:f>
                  </m:oMath>
                </a14:m>
                <a:endParaRPr lang="en-US" altLang="ko-KR" sz="14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400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dirty="0" err="1">
                    <a:solidFill>
                      <a:srgbClr val="0070C0"/>
                    </a:solidFill>
                  </a:rPr>
                  <a:t>드브로이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파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입자의 질량과 에너지를 알 때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𝐸𝑚</m:t>
                            </m:r>
                          </m:e>
                        </m:rad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6.625×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−34</m:t>
                            </m:r>
                          </m:sup>
                        </m:s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altLang="ko-KR" sz="1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𝑒𝑉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×1.6×</m:t>
                            </m:r>
                            <m:sSup>
                              <m:sSupPr>
                                <m:ctrlP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−19</m:t>
                                </m:r>
                              </m:sup>
                            </m:s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𝐽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𝑒𝑉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×9.1×</m:t>
                            </m:r>
                            <m:sSup>
                              <m:sSupPr>
                                <m:ctrlP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−31</m:t>
                                </m:r>
                              </m:sup>
                            </m:s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𝐾𝑔</m:t>
                            </m:r>
                          </m:e>
                        </m:rad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=1.23×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=0.123×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ko-KR" altLang="en-US" sz="1400" dirty="0"/>
              </a:p>
              <a:p>
                <a:pPr>
                  <a:lnSpc>
                    <a:spcPct val="150000"/>
                  </a:lnSpc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4864"/>
                <a:ext cx="7992888" cy="2423420"/>
              </a:xfrm>
              <a:prstGeom prst="rect">
                <a:avLst/>
              </a:prstGeom>
              <a:blipFill rotWithShape="1"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전자기파방사선과 물질과의 상호작용으로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/>
            <a:r>
              <a:rPr lang="en-US" altLang="ko-KR" sz="1600" dirty="0"/>
              <a:t>1) </a:t>
            </a:r>
            <a:r>
              <a:rPr lang="ko-KR" altLang="en-US" sz="1600" dirty="0" smtClean="0"/>
              <a:t>핵분열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소멸복사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포획반응    </a:t>
            </a:r>
            <a:r>
              <a:rPr lang="en-US" altLang="ko-KR" sz="1600" dirty="0" smtClean="0">
                <a:solidFill>
                  <a:srgbClr val="FF0000"/>
                </a:solidFill>
              </a:rPr>
              <a:t>4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컴프턴산란</a:t>
            </a:r>
            <a:r>
              <a:rPr lang="ko-KR" altLang="en-US" sz="1600" dirty="0" smtClean="0">
                <a:solidFill>
                  <a:srgbClr val="FF0000"/>
                </a:solidFill>
              </a:rPr>
              <a:t>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지그재그산란</a:t>
            </a:r>
          </a:p>
          <a:p>
            <a:pPr fontAlgn="base"/>
            <a:endParaRPr lang="en-US" altLang="ko-KR" sz="8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16651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55576" y="2332037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  <a:effectLst/>
              </a:rPr>
              <a:t>핵분열</a:t>
            </a:r>
            <a:r>
              <a:rPr lang="en-US" altLang="ko-KR" sz="1400" dirty="0" smtClean="0">
                <a:solidFill>
                  <a:srgbClr val="0070C0"/>
                </a:solidFill>
                <a:effectLst/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  <a:effectLst/>
              </a:rPr>
              <a:t>포획반응은 중성자와의 반응이고 소멸복사와 지그재그산란은 가벼운 </a:t>
            </a:r>
            <a:r>
              <a:rPr lang="ko-KR" altLang="en-US" sz="1400" dirty="0" err="1" smtClean="0">
                <a:solidFill>
                  <a:srgbClr val="0070C0"/>
                </a:solidFill>
                <a:effectLst/>
              </a:rPr>
              <a:t>하전입자인</a:t>
            </a:r>
            <a:r>
              <a:rPr lang="ko-KR" altLang="en-US" sz="1400" dirty="0" smtClean="0">
                <a:solidFill>
                  <a:srgbClr val="0070C0"/>
                </a:solidFill>
                <a:effectLst/>
              </a:rPr>
              <a:t> 베타선과의 반응이다</a:t>
            </a:r>
            <a:r>
              <a:rPr lang="en-US" altLang="ko-KR" sz="1400" dirty="0" smtClean="0">
                <a:solidFill>
                  <a:srgbClr val="0070C0"/>
                </a:solidFill>
                <a:effectLst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  <a:effectLst/>
              </a:rPr>
              <a:t>뒷장 참조</a:t>
            </a:r>
            <a:endParaRPr lang="en-US" altLang="ko-KR" sz="1400" dirty="0" smtClean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20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>
                <a:solidFill>
                  <a:srgbClr val="0070C0"/>
                </a:solidFill>
              </a:rPr>
              <a:t>광자와 물질과의 상호작용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4" y="1412776"/>
            <a:ext cx="7970163" cy="783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전자기 </a:t>
            </a:r>
            <a:r>
              <a:rPr lang="ko-KR" altLang="en-US" sz="1600" dirty="0" smtClean="0"/>
              <a:t>방사선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전자기파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광자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전하가 없기 때문에 </a:t>
            </a:r>
            <a:r>
              <a:rPr lang="ko-KR" altLang="en-US" sz="1600" dirty="0" err="1" smtClean="0"/>
              <a:t>하전입자와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물질과의 상호작용과 달리 </a:t>
            </a:r>
            <a:r>
              <a:rPr lang="ko-KR" altLang="en-US" sz="1600" dirty="0" err="1">
                <a:solidFill>
                  <a:srgbClr val="FF0000"/>
                </a:solidFill>
              </a:rPr>
              <a:t>쿨롱력의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지배를 </a:t>
            </a:r>
            <a:r>
              <a:rPr lang="ko-KR" altLang="en-US" sz="1600" dirty="0">
                <a:solidFill>
                  <a:srgbClr val="FF0000"/>
                </a:solidFill>
              </a:rPr>
              <a:t>받지 </a:t>
            </a:r>
            <a:r>
              <a:rPr lang="ko-KR" altLang="en-US" sz="1600" dirty="0" smtClean="0">
                <a:solidFill>
                  <a:srgbClr val="FF0000"/>
                </a:solidFill>
              </a:rPr>
              <a:t>않음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23728" y="2707173"/>
            <a:ext cx="454502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b="1" dirty="0"/>
              <a:t>Coherent scattering(</a:t>
            </a:r>
            <a:r>
              <a:rPr lang="ko-KR" altLang="en-US" sz="2000" b="1" dirty="0"/>
              <a:t>고전산란</a:t>
            </a:r>
            <a:r>
              <a:rPr lang="en-US" altLang="ko-KR" sz="2000" b="1" dirty="0" smtClean="0"/>
              <a:t>)</a:t>
            </a:r>
          </a:p>
          <a:p>
            <a:pPr marL="285750" indent="-285750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b="1" dirty="0" smtClean="0"/>
              <a:t>Photoelectric </a:t>
            </a:r>
            <a:r>
              <a:rPr lang="en-US" altLang="ko-KR" sz="2000" b="1" dirty="0"/>
              <a:t>effect (</a:t>
            </a:r>
            <a:r>
              <a:rPr lang="ko-KR" altLang="en-US" sz="2000" b="1" dirty="0"/>
              <a:t>광전효과</a:t>
            </a:r>
            <a:r>
              <a:rPr lang="en-US" altLang="ko-KR" sz="2000" b="1" dirty="0" smtClean="0"/>
              <a:t>)</a:t>
            </a:r>
          </a:p>
          <a:p>
            <a:pPr marL="285750" indent="-285750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b="1" dirty="0" smtClean="0"/>
              <a:t>Compton </a:t>
            </a:r>
            <a:r>
              <a:rPr lang="en-US" altLang="ko-KR" sz="2000" b="1" dirty="0"/>
              <a:t>scattering (</a:t>
            </a:r>
            <a:r>
              <a:rPr lang="ko-KR" altLang="en-US" sz="2000" b="1" dirty="0" err="1"/>
              <a:t>콤프턴산란</a:t>
            </a:r>
            <a:r>
              <a:rPr lang="en-US" altLang="ko-KR" sz="2000" b="1" dirty="0"/>
              <a:t>) </a:t>
            </a:r>
            <a:endParaRPr lang="en-US" altLang="ko-KR" sz="2000" b="1" dirty="0" smtClean="0"/>
          </a:p>
          <a:p>
            <a:pPr marL="285750" indent="-285750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b="1" dirty="0" smtClean="0"/>
              <a:t>Pair </a:t>
            </a:r>
            <a:r>
              <a:rPr lang="en-US" altLang="ko-KR" sz="2000" b="1" dirty="0"/>
              <a:t>production (</a:t>
            </a:r>
            <a:r>
              <a:rPr lang="ko-KR" altLang="en-US" sz="2000" b="1" dirty="0"/>
              <a:t>전자쌍생성</a:t>
            </a:r>
            <a:r>
              <a:rPr lang="en-US" altLang="ko-KR" sz="2000" b="1" dirty="0"/>
              <a:t>) </a:t>
            </a:r>
            <a:endParaRPr lang="ko-KR" altLang="en-US" sz="2000" dirty="0"/>
          </a:p>
          <a:p>
            <a:pPr marL="285750" indent="-285750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b="1" dirty="0" smtClean="0"/>
              <a:t>Photonuclear </a:t>
            </a:r>
            <a:r>
              <a:rPr lang="en-US" altLang="ko-KR" sz="2000" b="1" dirty="0"/>
              <a:t>reaction(</a:t>
            </a:r>
            <a:r>
              <a:rPr lang="ko-KR" altLang="en-US" sz="2000" b="1" dirty="0" err="1"/>
              <a:t>광핵반응</a:t>
            </a:r>
            <a:r>
              <a:rPr lang="en-US" altLang="ko-KR" sz="2000" b="1" dirty="0" smtClean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799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 algn="l" fontAlgn="base"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</a:rPr>
              <a:t>고전산란</a:t>
            </a:r>
            <a:r>
              <a:rPr lang="en-US" altLang="ko-KR" b="1" dirty="0" smtClean="0">
                <a:solidFill>
                  <a:srgbClr val="0070C0"/>
                </a:solidFill>
              </a:rPr>
              <a:t>(Coherent scattering)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4284" y="1412776"/>
            <a:ext cx="818618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solidFill>
                  <a:srgbClr val="FF0000"/>
                </a:solidFill>
              </a:rPr>
              <a:t>입사파장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에너지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r>
              <a:rPr lang="ko-KR" altLang="en-US" sz="1600" dirty="0" smtClean="0">
                <a:solidFill>
                  <a:srgbClr val="FF0000"/>
                </a:solidFill>
              </a:rPr>
              <a:t>의 변동 없이 </a:t>
            </a:r>
            <a:r>
              <a:rPr lang="ko-KR" altLang="en-US" sz="1600" dirty="0">
                <a:solidFill>
                  <a:srgbClr val="FF0000"/>
                </a:solidFill>
              </a:rPr>
              <a:t>방향변화만을 일으키는 </a:t>
            </a:r>
            <a:r>
              <a:rPr lang="ko-KR" altLang="en-US" sz="1600" dirty="0" smtClean="0">
                <a:solidFill>
                  <a:srgbClr val="FF0000"/>
                </a:solidFill>
              </a:rPr>
              <a:t>상호작용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/>
              <a:t>X-</a:t>
            </a:r>
            <a:r>
              <a:rPr lang="ko-KR" altLang="en-US" sz="1600" dirty="0"/>
              <a:t>선</a:t>
            </a:r>
            <a:r>
              <a:rPr lang="en-US" altLang="ko-KR" sz="1600" dirty="0"/>
              <a:t>, γ-</a:t>
            </a:r>
            <a:r>
              <a:rPr lang="ko-KR" altLang="en-US" sz="1600" dirty="0"/>
              <a:t>선의 에너지가 아주 낮을 때 원자의 궤도전자들과 작용하여 자신은 사라지고 그 대신 진행방향이 다른 입사 때와 같은 에너지를 방출하는 </a:t>
            </a:r>
            <a:r>
              <a:rPr lang="ko-KR" altLang="en-US" sz="1600" dirty="0" smtClean="0"/>
              <a:t>현상</a:t>
            </a:r>
            <a:endParaRPr lang="en-US" altLang="ko-KR" sz="1600" dirty="0" smtClean="0"/>
          </a:p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/>
              <a:t>고전산란은 </a:t>
            </a:r>
            <a:r>
              <a:rPr lang="en-US" altLang="ko-KR" sz="1600" dirty="0"/>
              <a:t>X-</a:t>
            </a:r>
            <a:r>
              <a:rPr lang="ko-KR" altLang="en-US" sz="1600" dirty="0"/>
              <a:t>선</a:t>
            </a:r>
            <a:r>
              <a:rPr lang="en-US" altLang="ko-KR" sz="1600" dirty="0"/>
              <a:t>, γ-</a:t>
            </a:r>
            <a:r>
              <a:rPr lang="ko-KR" altLang="en-US" sz="1600" dirty="0"/>
              <a:t>선의 경우에는 파장이 매우 긴 경우를 제외하고는 거의 볼 수 </a:t>
            </a:r>
            <a:r>
              <a:rPr lang="ko-KR" altLang="en-US" sz="1600" dirty="0" smtClean="0"/>
              <a:t>  없고 </a:t>
            </a:r>
            <a:r>
              <a:rPr lang="ko-KR" altLang="en-US" sz="1600" dirty="0"/>
              <a:t>보통 빛에서 볼 수 </a:t>
            </a:r>
            <a:r>
              <a:rPr lang="ko-KR" altLang="en-US" sz="1600" dirty="0" smtClean="0"/>
              <a:t>있음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634284" y="3717032"/>
            <a:ext cx="237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/>
              <a:t>Thomson scattering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634284" y="5085184"/>
            <a:ext cx="229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/>
              <a:t>Rayleigh scattering</a:t>
            </a:r>
            <a:endParaRPr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683568" y="5589240"/>
            <a:ext cx="6779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원자내의 모든 </a:t>
            </a:r>
            <a:r>
              <a:rPr lang="ko-KR" altLang="en-US" sz="1600" dirty="0" smtClean="0"/>
              <a:t>전자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즉 원자와 상호작용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23998" y="4221088"/>
            <a:ext cx="8096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원자내의 </a:t>
            </a:r>
            <a:r>
              <a:rPr lang="ko-KR" altLang="en-US" sz="1600" dirty="0" smtClean="0"/>
              <a:t>각각의 전자와 </a:t>
            </a:r>
            <a:r>
              <a:rPr lang="ko-KR" altLang="en-US" sz="1600" dirty="0"/>
              <a:t>작용하여 전자의 진동에 의하여 고전산란</a:t>
            </a:r>
          </a:p>
        </p:txBody>
      </p:sp>
    </p:spTree>
    <p:extLst>
      <p:ext uri="{BB962C8B-B14F-4D97-AF65-F5344CB8AC3E}">
        <p14:creationId xmlns:p14="http://schemas.microsoft.com/office/powerpoint/2010/main" val="5240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34284" y="1412776"/>
                <a:ext cx="7754140" cy="50994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비교적 낮은 에너지</a:t>
                </a:r>
                <a:r>
                  <a:rPr lang="en-US" altLang="ko-KR" sz="1600" dirty="0"/>
                  <a:t>(100 </a:t>
                </a:r>
                <a:r>
                  <a:rPr lang="en-US" altLang="ko-KR" sz="1600" dirty="0" err="1" smtClean="0"/>
                  <a:t>keV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/>
                  <a:t>이하</a:t>
                </a:r>
                <a:r>
                  <a:rPr lang="en-US" altLang="ko-KR" sz="1600" dirty="0"/>
                  <a:t>)</a:t>
                </a:r>
                <a:r>
                  <a:rPr lang="ko-KR" altLang="en-US" sz="1600" dirty="0"/>
                  <a:t>의 광자</a:t>
                </a:r>
                <a:r>
                  <a:rPr lang="en-US" altLang="ko-KR" sz="1600" dirty="0"/>
                  <a:t>(X </a:t>
                </a:r>
                <a:r>
                  <a:rPr lang="ko-KR" altLang="en-US" sz="1600" dirty="0"/>
                  <a:t>또는 </a:t>
                </a:r>
                <a:r>
                  <a:rPr lang="en-US" altLang="ko-KR" sz="1600" dirty="0"/>
                  <a:t>γ)</a:t>
                </a:r>
                <a:r>
                  <a:rPr lang="ko-KR" altLang="en-US" sz="1600" dirty="0"/>
                  <a:t>가 물질내의 내각전자와 </a:t>
                </a:r>
                <a:r>
                  <a:rPr lang="ko-KR" altLang="en-US" sz="1600" dirty="0" smtClean="0"/>
                  <a:t>         충돌하여 </a:t>
                </a:r>
                <a:r>
                  <a:rPr lang="ko-KR" altLang="en-US" sz="1600" dirty="0"/>
                  <a:t>궤도에 있는 </a:t>
                </a:r>
                <a:r>
                  <a:rPr lang="ko-KR" altLang="en-US" sz="1600" dirty="0" smtClean="0"/>
                  <a:t>전자에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자신의 모든 에너지를 흡수시켜 전자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를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축출</a:t>
                </a:r>
                <a:r>
                  <a:rPr lang="ko-KR" altLang="en-US" sz="1600" dirty="0"/>
                  <a:t>하고 </a:t>
                </a:r>
                <a:r>
                  <a:rPr lang="ko-KR" altLang="en-US" sz="1600" dirty="0" smtClean="0"/>
                  <a:t>나머지 </a:t>
                </a:r>
                <a:r>
                  <a:rPr lang="ko-KR" altLang="en-US" sz="1600" dirty="0"/>
                  <a:t>에너지는 축출된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전자의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운동에너지로</a:t>
                </a:r>
                <a:r>
                  <a:rPr lang="ko-KR" altLang="en-US" sz="1600" dirty="0" smtClean="0"/>
                  <a:t> 변환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/>
                  <a:t>이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/>
                  <a:t>때 축출된 전자를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광전자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(photoelectron)</a:t>
                </a:r>
                <a:r>
                  <a:rPr lang="ko-KR" altLang="en-US" sz="1600" dirty="0"/>
                  <a:t>라 </a:t>
                </a:r>
                <a:r>
                  <a:rPr lang="ko-KR" altLang="en-US" sz="1600" dirty="0" smtClean="0"/>
                  <a:t>함</a:t>
                </a:r>
                <a:r>
                  <a:rPr lang="en-US" altLang="ko-KR" sz="1600" dirty="0" smtClean="0"/>
                  <a:t>(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선스펙트럼</a:t>
                </a:r>
                <a:r>
                  <a:rPr lang="en-US" altLang="ko-KR" sz="1600" dirty="0" smtClean="0"/>
                  <a:t>)</a:t>
                </a: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spc="-150" dirty="0" smtClean="0"/>
                  <a:t>광전자는 </a:t>
                </a:r>
                <a:r>
                  <a:rPr lang="ko-KR" altLang="en-US" sz="1600" spc="-150" dirty="0" smtClean="0">
                    <a:solidFill>
                      <a:srgbClr val="FF0000"/>
                    </a:solidFill>
                  </a:rPr>
                  <a:t>입사광자의 에너지에서 </a:t>
                </a:r>
                <a:r>
                  <a:rPr lang="ko-KR" altLang="en-US" sz="1600" spc="-150" dirty="0">
                    <a:solidFill>
                      <a:srgbClr val="FF0000"/>
                    </a:solidFill>
                  </a:rPr>
                  <a:t>결합에너지를 뺀 나머지 양 만큼의 운동에너지</a:t>
                </a:r>
                <a:r>
                  <a:rPr lang="ko-KR" altLang="en-US" sz="1600" spc="-150" dirty="0"/>
                  <a:t>를 </a:t>
                </a:r>
                <a:r>
                  <a:rPr lang="ko-KR" altLang="en-US" sz="1600" spc="-150" dirty="0" smtClean="0"/>
                  <a:t>가짐</a:t>
                </a:r>
                <a:endParaRPr lang="en-US" altLang="ko-KR" sz="1600" spc="-15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입사광자는 </a:t>
                </a:r>
                <a:r>
                  <a:rPr lang="ko-KR" altLang="en-US" sz="1600" dirty="0"/>
                  <a:t>전자의 </a:t>
                </a:r>
                <a:r>
                  <a:rPr lang="ko-KR" altLang="en-US" sz="1600" dirty="0" smtClean="0"/>
                  <a:t>결합에너지</a:t>
                </a:r>
                <a:r>
                  <a:rPr lang="en-US" altLang="ko-KR" sz="1600" dirty="0" smtClean="0"/>
                  <a:t>(</a:t>
                </a:r>
                <a:r>
                  <a:rPr lang="ko-KR" altLang="en-US" sz="1600" dirty="0" err="1" smtClean="0"/>
                  <a:t>일함수</a:t>
                </a:r>
                <a:r>
                  <a:rPr lang="en-US" altLang="ko-KR" sz="1600" dirty="0" smtClean="0"/>
                  <a:t>, W)</a:t>
                </a:r>
                <a:r>
                  <a:rPr lang="ko-KR" altLang="en-US" sz="1600" dirty="0" smtClean="0"/>
                  <a:t>보다 </a:t>
                </a:r>
                <a:r>
                  <a:rPr lang="ko-KR" altLang="en-US" sz="1600" dirty="0"/>
                  <a:t>큰 에너지를 </a:t>
                </a:r>
                <a:r>
                  <a:rPr lang="ko-KR" altLang="en-US" sz="1600" dirty="0" smtClean="0"/>
                  <a:t>가져야 함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spc="-150" dirty="0"/>
                  <a:t>입사광자의 에너지가 궤도전자의 </a:t>
                </a:r>
                <a:r>
                  <a:rPr lang="ko-KR" altLang="en-US" sz="1600" spc="-150" dirty="0" smtClean="0"/>
                  <a:t>결합에너지 </a:t>
                </a:r>
                <a:r>
                  <a:rPr lang="ko-KR" altLang="en-US" sz="1600" spc="-150" dirty="0"/>
                  <a:t>보다 </a:t>
                </a:r>
                <a:r>
                  <a:rPr lang="ko-KR" altLang="en-US" sz="1600" spc="-150" dirty="0" smtClean="0"/>
                  <a:t>크다고 </a:t>
                </a:r>
                <a:r>
                  <a:rPr lang="ko-KR" altLang="en-US" sz="1600" spc="-150" dirty="0"/>
                  <a:t>반드시 발생하는 것은 </a:t>
                </a:r>
                <a:r>
                  <a:rPr lang="ko-KR" altLang="en-US" sz="1600" spc="-150" dirty="0" smtClean="0"/>
                  <a:t>아님</a:t>
                </a:r>
                <a:endParaRPr lang="en-US" altLang="ko-KR" sz="1600" spc="-15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입사광자의 에너지가 궤도전자의 결합에너지에 비해 약간 클 때 가장 많이 발생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발생확률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</m:t>
                        </m:r>
                        <m:r>
                          <a:rPr lang="ko-KR" altLang="en-US" sz="1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ko-KR" sz="1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𝒑𝒉</m:t>
                        </m:r>
                      </m:sub>
                    </m:sSub>
                    <m:r>
                      <a:rPr lang="en-US" altLang="ko-KR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1600" b="1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모든 </a:t>
                </a:r>
                <a:r>
                  <a:rPr lang="ko-KR" altLang="en-US" sz="1600" dirty="0"/>
                  <a:t>광전효과의 </a:t>
                </a:r>
                <a:r>
                  <a:rPr lang="en-US" altLang="ko-KR" sz="1600" dirty="0"/>
                  <a:t>80 % </a:t>
                </a:r>
                <a:r>
                  <a:rPr lang="ko-KR" altLang="en-US" sz="1600" dirty="0"/>
                  <a:t>이상이 </a:t>
                </a:r>
                <a:r>
                  <a:rPr lang="ko-KR" altLang="en-US" sz="1600" dirty="0" smtClean="0"/>
                  <a:t>내각</a:t>
                </a:r>
                <a:r>
                  <a:rPr lang="en-US" altLang="ko-KR" sz="1600" dirty="0" smtClean="0"/>
                  <a:t>(</a:t>
                </a:r>
                <a:r>
                  <a:rPr lang="en-US" altLang="ko-KR" sz="1600" dirty="0"/>
                  <a:t>K</a:t>
                </a:r>
                <a:r>
                  <a:rPr lang="ko-KR" altLang="en-US" sz="1600" dirty="0"/>
                  <a:t>각</a:t>
                </a:r>
                <a:r>
                  <a:rPr lang="en-US" altLang="ko-KR" sz="1600" dirty="0" smtClean="0"/>
                  <a:t>)</a:t>
                </a:r>
                <a:r>
                  <a:rPr lang="ko-KR" altLang="en-US" sz="1600" dirty="0" smtClean="0"/>
                  <a:t>전자와 작용</a:t>
                </a:r>
                <a:r>
                  <a:rPr lang="en-US" altLang="ko-KR" sz="1600" dirty="0" smtClean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err="1" smtClean="0"/>
                  <a:t>반도핵도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/>
                  <a:t>운동에너지를 가지나 광전자의 운동에너지보다 극히 작으므로 </a:t>
                </a:r>
                <a:r>
                  <a:rPr lang="ko-KR" altLang="en-US" sz="1600" dirty="0" smtClean="0"/>
                  <a:t>무시</a:t>
                </a:r>
                <a:endParaRPr lang="en-US" altLang="ko-KR" sz="1600" dirty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err="1" smtClean="0"/>
                  <a:t>고에너지</a:t>
                </a:r>
                <a:r>
                  <a:rPr lang="ko-KR" altLang="en-US" sz="1600" dirty="0" smtClean="0"/>
                  <a:t> 광자에서 </a:t>
                </a:r>
                <a:r>
                  <a:rPr lang="ko-KR" altLang="en-US" sz="1600" dirty="0"/>
                  <a:t>광전효과의 발생확률은 낮지만 납과 </a:t>
                </a:r>
                <a:r>
                  <a:rPr lang="ko-KR" altLang="en-US" sz="1600" dirty="0" smtClean="0"/>
                  <a:t>같이 원자번호가 </a:t>
                </a:r>
                <a:r>
                  <a:rPr lang="ko-KR" altLang="en-US" sz="1600" dirty="0"/>
                  <a:t>큰 </a:t>
                </a:r>
                <a:r>
                  <a:rPr lang="ko-KR" altLang="en-US" sz="1600" dirty="0" smtClean="0"/>
                  <a:t>  원소에서는 </a:t>
                </a:r>
                <a:r>
                  <a:rPr lang="ko-KR" altLang="en-US" sz="1600" dirty="0"/>
                  <a:t>무시할 수 </a:t>
                </a:r>
                <a:r>
                  <a:rPr lang="ko-KR" altLang="en-US" sz="1600" dirty="0" smtClean="0"/>
                  <a:t>없음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1412776"/>
                <a:ext cx="7754140" cy="50994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6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556111" y="1700808"/>
            <a:ext cx="3672073" cy="2188839"/>
            <a:chOff x="2556111" y="1700808"/>
            <a:chExt cx="3672073" cy="2188839"/>
          </a:xfrm>
        </p:grpSpPr>
        <p:sp>
          <p:nvSpPr>
            <p:cNvPr id="3" name="타원 2"/>
            <p:cNvSpPr/>
            <p:nvPr/>
          </p:nvSpPr>
          <p:spPr>
            <a:xfrm>
              <a:off x="4378681" y="256490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+</a:t>
              </a:r>
              <a:endParaRPr lang="ko-KR" altLang="en-US" dirty="0"/>
            </a:p>
          </p:txBody>
        </p:sp>
        <p:sp>
          <p:nvSpPr>
            <p:cNvPr id="4" name="타원 3"/>
            <p:cNvSpPr/>
            <p:nvPr/>
          </p:nvSpPr>
          <p:spPr>
            <a:xfrm>
              <a:off x="4162657" y="2348880"/>
              <a:ext cx="648072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874625" y="2060848"/>
              <a:ext cx="1224136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514585" y="1700808"/>
              <a:ext cx="1944216" cy="194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78681" y="2989401"/>
              <a:ext cx="31451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K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L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M</a:t>
              </a:r>
              <a:endParaRPr lang="ko-KR" altLang="en-US" sz="1050" b="1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4162657" y="2456892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4702717" y="2780928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구부러진 연결선 11"/>
            <p:cNvCxnSpPr>
              <a:endCxn id="9" idx="2"/>
            </p:cNvCxnSpPr>
            <p:nvPr/>
          </p:nvCxnSpPr>
          <p:spPr>
            <a:xfrm>
              <a:off x="2578481" y="2204864"/>
              <a:ext cx="1584176" cy="30603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9" idx="6"/>
            </p:cNvCxnSpPr>
            <p:nvPr/>
          </p:nvCxnSpPr>
          <p:spPr>
            <a:xfrm flipV="1">
              <a:off x="4270669" y="2060848"/>
              <a:ext cx="1548172" cy="450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h𝑣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18841" y="1835532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841" y="1835532"/>
                  <a:ext cx="40934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5760" y="4057908"/>
                <a:ext cx="2156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/>
                        </a:rPr>
                        <m:t>𝑻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𝒉𝒗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𝒘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0" y="4057908"/>
                <a:ext cx="21563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1043609" y="4581128"/>
                <a:ext cx="6912767" cy="135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𝑻</m:t>
                    </m:r>
                    <m:r>
                      <a:rPr lang="en-US" altLang="ko-KR" sz="16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ko-KR" sz="1600" b="1" i="1" smtClean="0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: </a:t>
                </a:r>
                <a:r>
                  <a:rPr lang="ko-KR" altLang="en-US" sz="1600" b="1" dirty="0" smtClean="0"/>
                  <a:t>광전자의 운동에너지</a:t>
                </a:r>
                <a:endParaRPr lang="en-US" altLang="ko-KR" sz="1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𝒉𝒗</m:t>
                    </m:r>
                  </m:oMath>
                </a14:m>
                <a:r>
                  <a:rPr lang="en-US" altLang="ko-KR" sz="1600" b="1" dirty="0" smtClean="0"/>
                  <a:t>       </a:t>
                </a:r>
                <a:r>
                  <a:rPr lang="en-US" altLang="ko-KR" sz="1600" b="1" spc="300" dirty="0" smtClean="0"/>
                  <a:t> </a:t>
                </a:r>
                <a:r>
                  <a:rPr lang="en-US" altLang="ko-KR" sz="1600" b="1" dirty="0" smtClean="0"/>
                  <a:t>  : </a:t>
                </a:r>
                <a:r>
                  <a:rPr lang="ko-KR" altLang="en-US" sz="1600" b="1" dirty="0" smtClean="0"/>
                  <a:t>입사광자의 에너지</a:t>
                </a:r>
                <a:endParaRPr lang="en-US" altLang="ko-KR" sz="1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𝒘</m:t>
                    </m:r>
                  </m:oMath>
                </a14:m>
                <a:r>
                  <a:rPr lang="ko-KR" altLang="en-US" sz="1600" b="1" dirty="0" smtClean="0"/>
                  <a:t>         </a:t>
                </a:r>
                <a:r>
                  <a:rPr lang="ko-KR" altLang="en-US" sz="1600" b="1" spc="300" dirty="0" smtClean="0"/>
                  <a:t> 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: </a:t>
                </a:r>
                <a:r>
                  <a:rPr lang="ko-KR" altLang="en-US" sz="1600" b="1" dirty="0" err="1" smtClean="0"/>
                  <a:t>일함수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/>
                  <a:t>(Work function</a:t>
                </a:r>
                <a:r>
                  <a:rPr lang="en-US" altLang="ko-KR" sz="1600" b="1" dirty="0" smtClean="0"/>
                  <a:t>),</a:t>
                </a:r>
                <a:r>
                  <a:rPr lang="ko-KR" altLang="en-US" sz="1600" b="1" dirty="0" smtClean="0"/>
                  <a:t> </a:t>
                </a:r>
                <a:r>
                  <a:rPr lang="ko-KR" altLang="en-US" sz="1600" b="1" dirty="0"/>
                  <a:t>원자핵과의 </a:t>
                </a:r>
                <a:r>
                  <a:rPr lang="ko-KR" altLang="en-US" sz="1600" b="1" dirty="0" smtClean="0"/>
                  <a:t>결합에너지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4581128"/>
                <a:ext cx="6912767" cy="1352486"/>
              </a:xfrm>
              <a:prstGeom prst="rect">
                <a:avLst/>
              </a:prstGeom>
              <a:blipFill rotWithShape="1">
                <a:blip r:embed="rId5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6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84784"/>
            <a:ext cx="64633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3568" y="195167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dirty="0"/>
              <a:t>Na</a:t>
            </a:r>
            <a:r>
              <a:rPr lang="ko-KR" altLang="en-US" sz="1600" dirty="0"/>
              <a:t>에서 광전자를 튀어나오게 하는데 필요한 에너지는 </a:t>
            </a:r>
            <a:r>
              <a:rPr lang="en-US" altLang="ko-KR" sz="1600" dirty="0"/>
              <a:t>2.0 </a:t>
            </a:r>
            <a:r>
              <a:rPr lang="en-US" altLang="ko-KR" sz="1600" dirty="0" err="1" smtClean="0"/>
              <a:t>eV</a:t>
            </a:r>
            <a:r>
              <a:rPr lang="ko-KR" altLang="en-US" sz="1600" dirty="0"/>
              <a:t>이다</a:t>
            </a:r>
            <a:r>
              <a:rPr lang="en-US" altLang="ko-KR" sz="1600" dirty="0"/>
              <a:t>. </a:t>
            </a:r>
            <a:r>
              <a:rPr lang="ko-KR" altLang="en-US" sz="1600" dirty="0"/>
              <a:t>파장 </a:t>
            </a:r>
            <a:r>
              <a:rPr lang="en-US" altLang="ko-KR" sz="1600" dirty="0"/>
              <a:t>2000Å</a:t>
            </a:r>
            <a:r>
              <a:rPr lang="ko-KR" altLang="en-US" sz="1600" dirty="0"/>
              <a:t>의 </a:t>
            </a:r>
            <a:r>
              <a:rPr lang="ko-KR" altLang="en-US" sz="1600" dirty="0" smtClean="0"/>
              <a:t> 빛을 쬐었을 </a:t>
            </a:r>
            <a:r>
              <a:rPr lang="ko-KR" altLang="en-US" sz="1600" dirty="0"/>
              <a:t>때</a:t>
            </a:r>
            <a:r>
              <a:rPr lang="en-US" altLang="ko-KR" sz="1600" dirty="0"/>
              <a:t>, </a:t>
            </a:r>
            <a:r>
              <a:rPr lang="ko-KR" altLang="en-US" sz="1600" dirty="0"/>
              <a:t>방출되는 광전자의 최대에너지와 최대속도를 구하라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827584" y="3243129"/>
                <a:ext cx="7030707" cy="3109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rgbClr val="C00000"/>
                    </a:solidFill>
                  </a:rPr>
                  <a:t>입사광자의 에너지</a:t>
                </a:r>
                <a:endParaRPr lang="en-US" altLang="ko-KR" sz="1600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𝒉𝒗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𝒉𝒄</m:t>
                          </m:r>
                        </m:num>
                        <m:den>
                          <m:r>
                            <a:rPr lang="ko-KR" alt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𝟒𝟐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sup>
                          </m:sSup>
                        </m:num>
                        <m:den>
                          <m:r>
                            <a:rPr lang="ko-KR" alt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𝒌𝒆𝑽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𝟒𝟐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𝟎𝟎𝟎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den>
                      </m:f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𝟎𝟎𝟔𝟐𝟏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𝒌𝒆𝑽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𝟐𝟏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𝒆𝑽</m:t>
                      </m:r>
                    </m:oMath>
                  </m:oMathPara>
                </a14:m>
                <a:endParaRPr lang="en-US" altLang="ko-KR" sz="1600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rgbClr val="C00000"/>
                    </a:solidFill>
                  </a:rPr>
                  <a:t>광전자의 최대에너지</a:t>
                </a:r>
                <a:endParaRPr lang="en-US" altLang="ko-KR" sz="1600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𝒉𝒗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𝒘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𝟐𝟏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𝟐𝟏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𝒆𝑽</m:t>
                      </m:r>
                    </m:oMath>
                  </m:oMathPara>
                </a14:m>
                <a:endParaRPr lang="ko-KR" altLang="en-US" sz="16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rgbClr val="C00000"/>
                    </a:solidFill>
                  </a:rPr>
                  <a:t>광전자의 최대속도</a:t>
                </a:r>
                <a:r>
                  <a:rPr lang="en-US" altLang="ko-KR" sz="1600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=√</m:t>
                      </m:r>
                      <m:f>
                        <m:f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=√</m:t>
                      </m:r>
                      <m:f>
                        <m:f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𝟐𝟏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𝟏𝟗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𝟑𝟏</m:t>
                              </m:r>
                            </m:sup>
                          </m:sSup>
                        </m:den>
                      </m:f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</m:oMath>
                  </m:oMathPara>
                </a14:m>
                <a:endParaRPr lang="ko-KR" alt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43129"/>
                <a:ext cx="7030707" cy="3109890"/>
              </a:xfrm>
              <a:prstGeom prst="rect">
                <a:avLst/>
              </a:prstGeom>
              <a:blipFill rotWithShape="1"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30972" y="3635732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0643" y="3927688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84784"/>
            <a:ext cx="64633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683568" y="1951672"/>
                <a:ext cx="78488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600" dirty="0"/>
                  <a:t>파장 </a:t>
                </a:r>
                <a:r>
                  <a:rPr lang="en-US" altLang="ko-KR" sz="1600" dirty="0" smtClean="0"/>
                  <a:t>3000</a:t>
                </a:r>
                <a:r>
                  <a:rPr lang="ko-KR" altLang="en-US" sz="1600" b="1" dirty="0"/>
                  <a:t> </a:t>
                </a:r>
                <a14:m>
                  <m:oMath xmlns:m="http://schemas.openxmlformats.org/officeDocument/2006/math">
                    <m:r>
                      <a:rPr lang="ko-KR" altLang="en-US" sz="1600" b="1" i="1" dirty="0">
                        <a:latin typeface="Cambria Math"/>
                      </a:rPr>
                      <m:t>𝚨</m:t>
                    </m:r>
                    <m:r>
                      <a:rPr lang="ko-KR" altLang="en-US" sz="16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dirty="0" smtClean="0"/>
                  <a:t>의 </a:t>
                </a:r>
                <a:r>
                  <a:rPr lang="ko-KR" altLang="en-US" sz="1600" dirty="0"/>
                  <a:t>빛이 금속에 부딪쳐서 최대에너지 </a:t>
                </a:r>
                <a:r>
                  <a:rPr lang="en-US" altLang="ko-KR" sz="1600" dirty="0" smtClean="0"/>
                  <a:t>2.0 </a:t>
                </a:r>
                <a:r>
                  <a:rPr lang="en-US" altLang="ko-KR" sz="1600" dirty="0" err="1" smtClean="0"/>
                  <a:t>eV</a:t>
                </a:r>
                <a:r>
                  <a:rPr lang="ko-KR" altLang="en-US" sz="1600" dirty="0" smtClean="0"/>
                  <a:t>의 </a:t>
                </a:r>
                <a:r>
                  <a:rPr lang="ko-KR" altLang="en-US" sz="1600" dirty="0"/>
                  <a:t>광전자를 </a:t>
                </a:r>
                <a:r>
                  <a:rPr lang="ko-KR" altLang="en-US" sz="1600" dirty="0" smtClean="0"/>
                  <a:t>방출하였다면</a:t>
                </a:r>
                <a:r>
                  <a:rPr lang="en-US" altLang="ko-KR" sz="1600" dirty="0"/>
                  <a:t>, </a:t>
                </a:r>
                <a:r>
                  <a:rPr lang="ko-KR" altLang="en-US" sz="1600" dirty="0" err="1" smtClean="0"/>
                  <a:t>일함수는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/>
                  <a:t>얼마인가</a:t>
                </a:r>
                <a:r>
                  <a:rPr lang="en-US" altLang="ko-KR" sz="1600" dirty="0"/>
                  <a:t>?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51672"/>
                <a:ext cx="784887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388" r="-388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827584" y="3243129"/>
                <a:ext cx="6927474" cy="1894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rgbClr val="C00000"/>
                    </a:solidFill>
                  </a:rPr>
                  <a:t>입사광자의 에너지</a:t>
                </a:r>
                <a:endParaRPr lang="en-US" altLang="ko-KR" sz="1600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</a:rPr>
                      <m:t>𝑬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𝒉𝒗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𝒉𝒄</m:t>
                        </m:r>
                      </m:num>
                      <m:den>
                        <m:r>
                          <a:rPr lang="ko-KR" alt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ko-KR" alt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𝒌𝒆𝑽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𝟎𝟎𝟎</m:t>
                        </m:r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𝟎𝟎𝟒𝟏𝟒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𝒌𝒆𝑽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altLang="ko-KR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ko-KR" b="1" dirty="0" smtClean="0">
                    <a:solidFill>
                      <a:srgbClr val="C00000"/>
                    </a:solidFill>
                  </a:rPr>
                  <a:t>14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𝒆𝑽</m:t>
                    </m:r>
                  </m:oMath>
                </a14:m>
                <a:endParaRPr lang="en-US" altLang="ko-KR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b="1" dirty="0" err="1" smtClean="0">
                    <a:solidFill>
                      <a:srgbClr val="C00000"/>
                    </a:solidFill>
                  </a:rPr>
                  <a:t>일함수</a:t>
                </a:r>
                <a:r>
                  <a:rPr lang="en-US" altLang="ko-KR" sz="1600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𝒘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𝒉𝒗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1600" b="1" i="1">
                          <a:solidFill>
                            <a:srgbClr val="C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𝒆𝑽</m:t>
                      </m:r>
                    </m:oMath>
                  </m:oMathPara>
                </a14:m>
                <a:endParaRPr lang="ko-KR" alt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43129"/>
                <a:ext cx="6927474" cy="1894493"/>
              </a:xfrm>
              <a:prstGeom prst="rect">
                <a:avLst/>
              </a:prstGeom>
              <a:blipFill rotWithShape="1">
                <a:blip r:embed="rId3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46596" y="1835650"/>
            <a:ext cx="24558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17302" y="3610094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3384" y="3860302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콤프턴산란</a:t>
            </a:r>
            <a:r>
              <a:rPr lang="en-US" altLang="ko-KR" b="1" dirty="0" smtClean="0">
                <a:solidFill>
                  <a:srgbClr val="0070C0"/>
                </a:solidFill>
              </a:rPr>
              <a:t>(Compton scattering) 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34284" y="1412776"/>
                <a:ext cx="7754140" cy="430810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/>
                  <a:t>광자의 에너지가 증가하면</a:t>
                </a:r>
                <a:r>
                  <a:rPr lang="en-US" altLang="ko-KR" sz="1600" dirty="0"/>
                  <a:t>(0.5 MeV</a:t>
                </a:r>
                <a:r>
                  <a:rPr lang="ko-KR" altLang="en-US" sz="1600" dirty="0"/>
                  <a:t>～</a:t>
                </a:r>
                <a:r>
                  <a:rPr lang="en-US" altLang="ko-KR" sz="1600" dirty="0"/>
                  <a:t>1 MeV) </a:t>
                </a:r>
                <a:r>
                  <a:rPr lang="ko-KR" altLang="en-US" sz="1600" dirty="0"/>
                  <a:t>광전효과는 감소하고 </a:t>
                </a:r>
                <a:r>
                  <a:rPr lang="en-US" altLang="ko-KR" sz="1600" dirty="0" err="1"/>
                  <a:t>compton</a:t>
                </a:r>
                <a:r>
                  <a:rPr lang="en-US" altLang="ko-KR" sz="1600" dirty="0"/>
                  <a:t> effect</a:t>
                </a:r>
                <a:r>
                  <a:rPr lang="ko-KR" altLang="en-US" sz="1600" dirty="0"/>
                  <a:t>가 </a:t>
                </a:r>
                <a:r>
                  <a:rPr lang="ko-KR" altLang="en-US" sz="1600" dirty="0" smtClean="0"/>
                  <a:t>발생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광자의 </a:t>
                </a:r>
                <a:r>
                  <a:rPr lang="ko-KR" altLang="en-US" sz="1600" dirty="0"/>
                  <a:t>에너지가 큰 경우 물질을 통과할 때 물질을 구성하고 있는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원자의 외각전자에 충돌하여 전자를 축출</a:t>
                </a:r>
                <a:r>
                  <a:rPr lang="ko-KR" altLang="en-US" sz="1600" dirty="0"/>
                  <a:t>시키고 </a:t>
                </a:r>
                <a:r>
                  <a:rPr lang="ko-KR" altLang="en-US" sz="1600" dirty="0" smtClean="0"/>
                  <a:t>일부 에너지는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/>
                  <a:t>약화된 </a:t>
                </a:r>
                <a:r>
                  <a:rPr lang="ko-KR" altLang="en-US" sz="1600" dirty="0"/>
                  <a:t>상태로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방향을 바꾸어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진행</a:t>
                </a:r>
                <a:endParaRPr lang="en-US" altLang="ko-KR" sz="1600" dirty="0" smtClean="0">
                  <a:solidFill>
                    <a:srgbClr val="FF0000"/>
                  </a:solidFill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이 </a:t>
                </a:r>
                <a:r>
                  <a:rPr lang="ko-KR" altLang="en-US" sz="1600" dirty="0"/>
                  <a:t>때 축출된 전자는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반도전자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(recoil electron)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혹은 </a:t>
                </a:r>
                <a:r>
                  <a:rPr lang="ko-KR" altLang="en-US" sz="1600" dirty="0" err="1" smtClean="0">
                    <a:solidFill>
                      <a:srgbClr val="FF0000"/>
                    </a:solidFill>
                  </a:rPr>
                  <a:t>콤프톤전자</a:t>
                </a:r>
                <a:r>
                  <a:rPr lang="ko-KR" altLang="en-US" sz="1600" dirty="0" err="1" smtClean="0"/>
                  <a:t>라</a:t>
                </a:r>
                <a:r>
                  <a:rPr lang="ko-KR" altLang="en-US" sz="1600" dirty="0" smtClean="0"/>
                  <a:t> 하고</a:t>
                </a:r>
                <a:r>
                  <a:rPr lang="en-US" altLang="ko-KR" sz="1600" dirty="0" smtClean="0"/>
                  <a:t>,</a:t>
                </a:r>
                <a:r>
                  <a:rPr lang="ko-KR" altLang="en-US" sz="1600" dirty="0" smtClean="0"/>
                  <a:t> 물질을 </a:t>
                </a:r>
                <a:r>
                  <a:rPr lang="ko-KR" altLang="en-US" sz="1600" dirty="0"/>
                  <a:t>통과하는 도중에 많은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전리를 생성하면서 그 운동에너지를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소비</a:t>
                </a:r>
                <a:endParaRPr lang="en-US" altLang="ko-KR" sz="1600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err="1" smtClean="0"/>
                  <a:t>컴프턴산란</a:t>
                </a:r>
                <a:r>
                  <a:rPr lang="ko-KR" altLang="en-US" sz="1600" dirty="0" smtClean="0"/>
                  <a:t> 시 </a:t>
                </a:r>
                <a:r>
                  <a:rPr lang="ko-KR" altLang="en-US" sz="1600" dirty="0"/>
                  <a:t>방출되는 반도전자의 에너지는 산란광자의 산란각도에 따라 변하기 </a:t>
                </a:r>
                <a:r>
                  <a:rPr lang="ko-KR" altLang="en-US" sz="1600" dirty="0" smtClean="0"/>
                  <a:t>때문에 반도전자의 에너지는</a:t>
                </a:r>
                <a:r>
                  <a:rPr lang="en-US" altLang="ko-KR" sz="1600" dirty="0" smtClean="0"/>
                  <a:t>(0 ~ </a:t>
                </a:r>
                <a:r>
                  <a:rPr lang="ko-KR" altLang="en-US" sz="1600" dirty="0" smtClean="0"/>
                  <a:t>입사광자의 에너지에서 </a:t>
                </a:r>
                <a:r>
                  <a:rPr lang="ko-KR" altLang="en-US" sz="1600" dirty="0" err="1" smtClean="0"/>
                  <a:t>산락각이</a:t>
                </a:r>
                <a:r>
                  <a:rPr lang="ko-KR" altLang="en-US" sz="1600" dirty="0" smtClean="0"/>
                  <a:t> </a:t>
                </a:r>
                <a:r>
                  <a:rPr lang="en-US" altLang="ko-KR" sz="1600" dirty="0" smtClean="0"/>
                  <a:t>180</a:t>
                </a:r>
                <a:r>
                  <a:rPr lang="ko-KR" altLang="en-US" sz="1600" dirty="0" smtClean="0"/>
                  <a:t>일 때 반도전자의 최대에너지</a:t>
                </a:r>
                <a:r>
                  <a:rPr lang="en-US" altLang="ko-KR" sz="1600" dirty="0" smtClean="0"/>
                  <a:t>)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연속스펙트럼  분포</a:t>
                </a:r>
                <a:r>
                  <a:rPr lang="ko-KR" altLang="en-US" sz="1600" dirty="0" smtClean="0"/>
                  <a:t>를 가짐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발생확률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600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𝑐𝑠</m:t>
                        </m:r>
                      </m:sub>
                    </m:sSub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num>
                      <m:den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1412776"/>
                <a:ext cx="7754140" cy="43081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66029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콤프턴산란</a:t>
            </a:r>
            <a:r>
              <a:rPr lang="en-US" altLang="ko-KR" b="1" dirty="0" smtClean="0">
                <a:solidFill>
                  <a:srgbClr val="0070C0"/>
                </a:solidFill>
              </a:rPr>
              <a:t>(Compton scattering)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985918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+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3769894" y="2348880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481862" y="2060848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121822" y="1700808"/>
            <a:ext cx="1944216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85918" y="2989401"/>
            <a:ext cx="31451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K</a:t>
            </a:r>
          </a:p>
          <a:p>
            <a:endParaRPr lang="en-US" altLang="ko-KR" sz="1050" b="1" dirty="0"/>
          </a:p>
          <a:p>
            <a:r>
              <a:rPr lang="en-US" altLang="ko-KR" sz="1050" b="1" dirty="0" smtClean="0"/>
              <a:t>L</a:t>
            </a:r>
          </a:p>
          <a:p>
            <a:endParaRPr lang="en-US" altLang="ko-KR" sz="1050" b="1" dirty="0"/>
          </a:p>
          <a:p>
            <a:r>
              <a:rPr lang="en-US" altLang="ko-KR" sz="1050" b="1" dirty="0" smtClean="0"/>
              <a:t>M</a:t>
            </a:r>
            <a:endParaRPr lang="ko-KR" altLang="en-US" sz="1050" b="1" dirty="0"/>
          </a:p>
        </p:txBody>
      </p:sp>
      <p:sp>
        <p:nvSpPr>
          <p:cNvPr id="11" name="타원 10"/>
          <p:cNvSpPr/>
          <p:nvPr/>
        </p:nvSpPr>
        <p:spPr>
          <a:xfrm>
            <a:off x="3769894" y="2456892"/>
            <a:ext cx="108012" cy="10801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309954" y="2780928"/>
            <a:ext cx="108012" cy="10801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3" name="구부러진 연결선 12"/>
          <p:cNvCxnSpPr/>
          <p:nvPr/>
        </p:nvCxnSpPr>
        <p:spPr>
          <a:xfrm>
            <a:off x="3108664" y="2096852"/>
            <a:ext cx="1741491" cy="558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31" idx="6"/>
          </p:cNvCxnSpPr>
          <p:nvPr/>
        </p:nvCxnSpPr>
        <p:spPr>
          <a:xfrm flipV="1">
            <a:off x="4971325" y="1556792"/>
            <a:ext cx="864096" cy="59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5776" y="1876182"/>
                <a:ext cx="502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876182"/>
                <a:ext cx="50295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63413" y="1340768"/>
                <a:ext cx="504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13" y="1340768"/>
                <a:ext cx="50430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타원 30"/>
          <p:cNvSpPr/>
          <p:nvPr/>
        </p:nvSpPr>
        <p:spPr>
          <a:xfrm>
            <a:off x="4863313" y="2096852"/>
            <a:ext cx="108012" cy="10801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7" name="직선 연결선 36"/>
          <p:cNvCxnSpPr>
            <a:stCxn id="31" idx="6"/>
          </p:cNvCxnSpPr>
          <p:nvPr/>
        </p:nvCxnSpPr>
        <p:spPr>
          <a:xfrm>
            <a:off x="4971325" y="2150858"/>
            <a:ext cx="1368152" cy="1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자유형 42"/>
          <p:cNvSpPr/>
          <p:nvPr/>
        </p:nvSpPr>
        <p:spPr>
          <a:xfrm>
            <a:off x="4973996" y="2204815"/>
            <a:ext cx="861425" cy="684125"/>
          </a:xfrm>
          <a:custGeom>
            <a:avLst/>
            <a:gdLst>
              <a:gd name="connsiteX0" fmla="*/ 0 w 937686"/>
              <a:gd name="connsiteY0" fmla="*/ 0 h 965675"/>
              <a:gd name="connsiteX1" fmla="*/ 170916 w 937686"/>
              <a:gd name="connsiteY1" fmla="*/ 51275 h 965675"/>
              <a:gd name="connsiteX2" fmla="*/ 213645 w 937686"/>
              <a:gd name="connsiteY2" fmla="*/ 213645 h 965675"/>
              <a:gd name="connsiteX3" fmla="*/ 393106 w 937686"/>
              <a:gd name="connsiteY3" fmla="*/ 299103 h 965675"/>
              <a:gd name="connsiteX4" fmla="*/ 470019 w 937686"/>
              <a:gd name="connsiteY4" fmla="*/ 487110 h 965675"/>
              <a:gd name="connsiteX5" fmla="*/ 632389 w 937686"/>
              <a:gd name="connsiteY5" fmla="*/ 589660 h 965675"/>
              <a:gd name="connsiteX6" fmla="*/ 666572 w 937686"/>
              <a:gd name="connsiteY6" fmla="*/ 726392 h 965675"/>
              <a:gd name="connsiteX7" fmla="*/ 837488 w 937686"/>
              <a:gd name="connsiteY7" fmla="*/ 828942 h 965675"/>
              <a:gd name="connsiteX8" fmla="*/ 914400 w 937686"/>
              <a:gd name="connsiteY8" fmla="*/ 965675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686" h="965675">
                <a:moveTo>
                  <a:pt x="0" y="0"/>
                </a:moveTo>
                <a:cubicBezTo>
                  <a:pt x="67654" y="7834"/>
                  <a:pt x="135309" y="15668"/>
                  <a:pt x="170916" y="51275"/>
                </a:cubicBezTo>
                <a:cubicBezTo>
                  <a:pt x="206523" y="86882"/>
                  <a:pt x="176613" y="172340"/>
                  <a:pt x="213645" y="213645"/>
                </a:cubicBezTo>
                <a:cubicBezTo>
                  <a:pt x="250677" y="254950"/>
                  <a:pt x="350377" y="253526"/>
                  <a:pt x="393106" y="299103"/>
                </a:cubicBezTo>
                <a:cubicBezTo>
                  <a:pt x="435835" y="344680"/>
                  <a:pt x="430139" y="438684"/>
                  <a:pt x="470019" y="487110"/>
                </a:cubicBezTo>
                <a:cubicBezTo>
                  <a:pt x="509900" y="535536"/>
                  <a:pt x="599630" y="549780"/>
                  <a:pt x="632389" y="589660"/>
                </a:cubicBezTo>
                <a:cubicBezTo>
                  <a:pt x="665148" y="629540"/>
                  <a:pt x="632389" y="686512"/>
                  <a:pt x="666572" y="726392"/>
                </a:cubicBezTo>
                <a:cubicBezTo>
                  <a:pt x="700755" y="766272"/>
                  <a:pt x="796183" y="789062"/>
                  <a:pt x="837488" y="828942"/>
                </a:cubicBezTo>
                <a:cubicBezTo>
                  <a:pt x="878793" y="868823"/>
                  <a:pt x="984191" y="947159"/>
                  <a:pt x="914400" y="965675"/>
                </a:cubicBezTo>
              </a:path>
            </a:pathLst>
          </a:custGeom>
          <a:noFill/>
          <a:ln w="31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자유형 46"/>
          <p:cNvSpPr/>
          <p:nvPr/>
        </p:nvSpPr>
        <p:spPr>
          <a:xfrm>
            <a:off x="5153458" y="2033899"/>
            <a:ext cx="111095" cy="128187"/>
          </a:xfrm>
          <a:custGeom>
            <a:avLst/>
            <a:gdLst>
              <a:gd name="connsiteX0" fmla="*/ 0 w 111095"/>
              <a:gd name="connsiteY0" fmla="*/ 0 h 128187"/>
              <a:gd name="connsiteX1" fmla="*/ 68366 w 111095"/>
              <a:gd name="connsiteY1" fmla="*/ 34183 h 128187"/>
              <a:gd name="connsiteX2" fmla="*/ 102549 w 111095"/>
              <a:gd name="connsiteY2" fmla="*/ 85458 h 128187"/>
              <a:gd name="connsiteX3" fmla="*/ 111095 w 111095"/>
              <a:gd name="connsiteY3" fmla="*/ 128187 h 12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95" h="128187">
                <a:moveTo>
                  <a:pt x="0" y="0"/>
                </a:moveTo>
                <a:cubicBezTo>
                  <a:pt x="25637" y="9970"/>
                  <a:pt x="51275" y="19940"/>
                  <a:pt x="68366" y="34183"/>
                </a:cubicBezTo>
                <a:cubicBezTo>
                  <a:pt x="85457" y="48426"/>
                  <a:pt x="95428" y="69791"/>
                  <a:pt x="102549" y="85458"/>
                </a:cubicBezTo>
                <a:cubicBezTo>
                  <a:pt x="109671" y="101125"/>
                  <a:pt x="103974" y="101125"/>
                  <a:pt x="111095" y="128187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349" y="1927865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2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49" y="1927865"/>
                <a:ext cx="330219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63413" y="2699628"/>
                <a:ext cx="584071" cy="371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13" y="2699628"/>
                <a:ext cx="584071" cy="371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5576" y="3876733"/>
                <a:ext cx="4145109" cy="2576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/>
                  <a:t>입사광자와</a:t>
                </a:r>
                <a:r>
                  <a:rPr lang="en-US" altLang="ko-KR" sz="1600" b="1" dirty="0" smtClean="0"/>
                  <a:t> </a:t>
                </a:r>
                <a:r>
                  <a:rPr lang="ko-KR" altLang="en-US" sz="1600" b="1" dirty="0" smtClean="0"/>
                  <a:t>산란광자의 파장의 차</a:t>
                </a:r>
                <a:endParaRPr lang="en-US" altLang="ko-KR" sz="1600" b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𝟎𝟐𝟒𝟑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ko-KR" alt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𝚨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endParaRPr lang="en-US" altLang="ko-KR" sz="16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산란광자</a:t>
                </a:r>
                <a:r>
                  <a:rPr lang="ko-KR" altLang="en-US" sz="1600" b="1" dirty="0" smtClean="0"/>
                  <a:t>의 에너지</a:t>
                </a:r>
                <a:endParaRPr lang="en-US" altLang="ko-KR" sz="1600" b="1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16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ko-KR" sz="16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6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sz="16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1" i="1" smtClean="0"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ko-KR" sz="1600" b="1" i="1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altLang="ko-KR" sz="1600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ko-KR" sz="16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ko-KR" sz="16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600" b="1" i="1"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  <m:r>
                                <a:rPr lang="ko-KR" altLang="en-US" sz="1600" b="1" i="1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en-US" altLang="ko-KR" sz="1600" b="1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sz="16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altLang="ko-KR" sz="16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altLang="ko-KR" sz="1600" b="1" i="1" smtClean="0">
                                  <a:latin typeface="Cambria Math"/>
                                  <a:ea typeface="Cambria Math"/>
                                </a:rPr>
                                <m:t>𝟓𝟏𝟏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76733"/>
                <a:ext cx="4145109" cy="2576603"/>
              </a:xfrm>
              <a:prstGeom prst="rect">
                <a:avLst/>
              </a:prstGeom>
              <a:blipFill rotWithShape="1">
                <a:blip r:embed="rId6"/>
                <a:stretch>
                  <a:fillRect l="-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4547880" y="4941168"/>
                <a:ext cx="3408496" cy="1558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/>
                  <a:t>반도</a:t>
                </a:r>
                <a:r>
                  <a:rPr lang="en-US" altLang="ko-KR" sz="1600" b="1" dirty="0" smtClean="0"/>
                  <a:t>(</a:t>
                </a:r>
                <a:r>
                  <a:rPr lang="ko-KR" altLang="en-US" sz="1600" b="1" dirty="0" err="1" smtClean="0"/>
                  <a:t>콤프톤</a:t>
                </a:r>
                <a:r>
                  <a:rPr lang="en-US" altLang="ko-KR" sz="1600" b="1" dirty="0" smtClean="0"/>
                  <a:t>)</a:t>
                </a:r>
                <a:r>
                  <a:rPr lang="ko-KR" altLang="en-US" sz="1600" b="1" dirty="0" smtClean="0"/>
                  <a:t>전자의 운동에너지</a:t>
                </a:r>
                <a:r>
                  <a:rPr lang="en-US" altLang="ko-KR" sz="1600" b="1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400" b="1" i="1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ko-KR" sz="2400" b="1" i="1" smtClean="0"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en-US" altLang="ko-KR" sz="24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sub>
                        </m:sSub>
                      </m:num>
                      <m:den>
                        <m:r>
                          <a:rPr lang="en-US" altLang="ko-KR" sz="2400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ko-KR" sz="2400" b="1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4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altLang="ko-KR" sz="2400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altLang="ko-KR" sz="2400" b="1" i="1" smtClean="0">
                                <a:latin typeface="Cambria Math"/>
                                <a:ea typeface="Cambria Math"/>
                              </a:rPr>
                              <m:t>𝟓𝟏𝟏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1" i="1"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ko-KR" sz="2400" b="1" i="1"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sub>
                            </m:sSub>
                            <m: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2400" b="1" i="1">
                                <a:latin typeface="Cambria Math"/>
                                <a:ea typeface="Cambria Math"/>
                              </a:rPr>
                              <m:t>𝒄𝒐𝒔</m:t>
                            </m:r>
                            <m:r>
                              <a:rPr lang="ko-KR" altLang="en-US" sz="2400" b="1" i="1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altLang="ko-KR" sz="24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80" y="4941168"/>
                <a:ext cx="3408496" cy="1558825"/>
              </a:xfrm>
              <a:prstGeom prst="rect">
                <a:avLst/>
              </a:prstGeom>
              <a:blipFill rotWithShape="1">
                <a:blip r:embed="rId7"/>
                <a:stretch>
                  <a:fillRect l="-8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854869" y="5373216"/>
                <a:ext cx="1965603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o-KR" altLang="en-US" sz="16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altLang="ko-KR" sz="16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o-KR" altLang="en-US" sz="1600" dirty="0">
                    <a:solidFill>
                      <a:srgbClr val="FF0000"/>
                    </a:solidFill>
                    <a:latin typeface="Cambria Math"/>
                  </a:rPr>
                  <a:t>가 </a:t>
                </a:r>
                <a:r>
                  <a:rPr lang="en-US" altLang="ko-KR" sz="1600" dirty="0">
                    <a:solidFill>
                      <a:srgbClr val="FF0000"/>
                    </a:solidFill>
                    <a:latin typeface="Cambria Math"/>
                  </a:rPr>
                  <a:t>180</a:t>
                </a:r>
                <a14:m>
                  <m:oMath xmlns:m="http://schemas.openxmlformats.org/officeDocument/2006/math">
                    <m:r>
                      <a:rPr lang="en-US" altLang="ko-KR" sz="16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 </m:t>
                    </m:r>
                    <m:r>
                      <a:rPr lang="ko-KR" altLang="en-US" sz="16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일</m:t>
                    </m:r>
                    <m:r>
                      <a:rPr lang="en-US" altLang="ko-KR" sz="16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ko-KR" altLang="en-US" sz="16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때</m:t>
                    </m:r>
                    <m:r>
                      <a:rPr lang="en-US" altLang="ko-KR" sz="16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ko-KR" altLang="en-US" sz="16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최대</m:t>
                    </m:r>
                  </m:oMath>
                </a14:m>
                <a:endParaRPr lang="en-US" altLang="ko-KR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69" y="5373216"/>
                <a:ext cx="1965603" cy="415627"/>
              </a:xfrm>
              <a:prstGeom prst="rect">
                <a:avLst/>
              </a:prstGeom>
              <a:blipFill rotWithShape="1">
                <a:blip r:embed="rId8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92257" y="3440106"/>
                <a:ext cx="2485937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800" b="1" i="1" dirty="0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2800" b="1" i="1" dirty="0" smtClean="0"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28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800" b="1" i="1" dirty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2800" b="1" i="1" dirty="0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800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8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ko-KR" sz="2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257" y="3440106"/>
                <a:ext cx="2485937" cy="5259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47368" y="4122696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846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콤프턴산란</a:t>
            </a:r>
            <a:r>
              <a:rPr lang="en-US" altLang="ko-KR" b="1" dirty="0" smtClean="0">
                <a:solidFill>
                  <a:srgbClr val="0070C0"/>
                </a:solidFill>
              </a:rPr>
              <a:t>(Compton scattering)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1484784"/>
            <a:ext cx="64633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3568" y="191683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dirty="0"/>
              <a:t>1 MeV</a:t>
            </a:r>
            <a:r>
              <a:rPr lang="ko-KR" altLang="en-US" sz="1600" dirty="0"/>
              <a:t>의 광자가 어떤 물질에 입사하여 반대방향으로 </a:t>
            </a:r>
            <a:r>
              <a:rPr lang="ko-KR" altLang="en-US" sz="1600" dirty="0" smtClean="0"/>
              <a:t>되 튀어 </a:t>
            </a:r>
            <a:r>
              <a:rPr lang="ko-KR" altLang="en-US" sz="1600" dirty="0"/>
              <a:t>나왔을 때 반도전자의 </a:t>
            </a:r>
            <a:r>
              <a:rPr lang="ko-KR" altLang="en-US" sz="1600" dirty="0" smtClean="0"/>
              <a:t>에너지를 </a:t>
            </a:r>
            <a:r>
              <a:rPr lang="ko-KR" altLang="en-US" sz="1600" dirty="0"/>
              <a:t>계산하라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683568" y="3068960"/>
                <a:ext cx="460851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 smtClean="0">
                    <a:solidFill>
                      <a:srgbClr val="C00000"/>
                    </a:solidFill>
                  </a:rPr>
                  <a:t>산란각은 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180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8960"/>
                <a:ext cx="4608512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661"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683568" y="3501008"/>
                <a:ext cx="6101799" cy="1263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  <m:r>
                                <a:rPr lang="ko-KR" alt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𝟓𝟏𝟏</m:t>
                              </m:r>
                            </m:den>
                          </m:f>
                        </m:den>
                      </m:f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ko-KR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 (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−(−</m:t>
                              </m:r>
                              <m:r>
                                <a:rPr lang="en-US" altLang="ko-KR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ko-KR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))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𝟓𝟏𝟏</m:t>
                              </m:r>
                            </m:den>
                          </m:f>
                        </m:den>
                      </m:f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𝟐𝟎𝟒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𝑴𝒆𝑽</m:t>
                      </m:r>
                    </m:oMath>
                  </m:oMathPara>
                </a14:m>
                <a:endParaRPr lang="en-US" altLang="ko-KR" b="1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600" dirty="0">
                    <a:solidFill>
                      <a:srgbClr val="C00000"/>
                    </a:solidFill>
                  </a:rPr>
                  <a:t>반도전자의 에너지 </a:t>
                </a:r>
                <a:r>
                  <a:rPr lang="en-US" altLang="ko-KR" sz="1600" dirty="0" err="1">
                    <a:solidFill>
                      <a:srgbClr val="C00000"/>
                    </a:solidFill>
                  </a:rPr>
                  <a:t>Ee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 = </a:t>
                </a:r>
                <a:r>
                  <a:rPr lang="en-US" altLang="ko-KR" sz="1600" dirty="0" err="1">
                    <a:solidFill>
                      <a:srgbClr val="C00000"/>
                    </a:solidFill>
                  </a:rPr>
                  <a:t>Er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 -</a:t>
                </a:r>
                <a:r>
                  <a:rPr lang="en-US" altLang="ko-KR" sz="1600" dirty="0" err="1">
                    <a:solidFill>
                      <a:srgbClr val="C00000"/>
                    </a:solidFill>
                  </a:rPr>
                  <a:t>Er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' = 1 MeV - 0.204 = 0.796 MeV</a:t>
                </a:r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6101799" cy="1263423"/>
              </a:xfrm>
              <a:prstGeom prst="rect">
                <a:avLst/>
              </a:prstGeom>
              <a:blipFill rotWithShape="1">
                <a:blip r:embed="rId3"/>
                <a:stretch>
                  <a:fillRect l="-500" b="-48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방사성 </a:t>
            </a:r>
            <a:r>
              <a:rPr lang="ko-KR" altLang="en-US" dirty="0" err="1"/>
              <a:t>핵종이</a:t>
            </a:r>
            <a:r>
              <a:rPr lang="ko-KR" altLang="en-US" dirty="0"/>
              <a:t> 붕괴하여 질량수가 </a:t>
            </a:r>
            <a:r>
              <a:rPr lang="en-US" altLang="ko-KR" dirty="0"/>
              <a:t>4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원자번호가 </a:t>
            </a:r>
            <a:r>
              <a:rPr lang="en-US" altLang="ko-KR" dirty="0"/>
              <a:t>2</a:t>
            </a:r>
            <a:r>
              <a:rPr lang="ko-KR" altLang="en-US" dirty="0"/>
              <a:t>개 감소하는 붕괴형식은</a:t>
            </a:r>
            <a:r>
              <a:rPr lang="en-US" altLang="ko-KR" dirty="0"/>
              <a:t>?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/>
              <a:t>음</a:t>
            </a:r>
            <a:r>
              <a:rPr lang="en-US" altLang="ko-KR" sz="1600" dirty="0"/>
              <a:t>(-)</a:t>
            </a:r>
            <a:r>
              <a:rPr lang="ko-KR" altLang="en-US" sz="1600" dirty="0"/>
              <a:t>베타 붕괴  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2) </a:t>
            </a:r>
            <a:r>
              <a:rPr lang="ko-KR" altLang="en-US" sz="1600" dirty="0"/>
              <a:t>양</a:t>
            </a:r>
            <a:r>
              <a:rPr lang="en-US" altLang="ko-KR" sz="1600" dirty="0"/>
              <a:t>(+)</a:t>
            </a:r>
            <a:r>
              <a:rPr lang="ko-KR" altLang="en-US" sz="1600" dirty="0"/>
              <a:t>베타 붕괴  </a:t>
            </a:r>
            <a:r>
              <a:rPr lang="ko-KR" altLang="en-US" sz="1600" dirty="0" smtClean="0"/>
              <a:t>  </a:t>
            </a:r>
            <a:r>
              <a:rPr lang="en-US" altLang="ko-KR" sz="1600" dirty="0" smtClean="0">
                <a:solidFill>
                  <a:srgbClr val="FF0000"/>
                </a:solidFill>
              </a:rPr>
              <a:t>3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>
                <a:solidFill>
                  <a:srgbClr val="FF0000"/>
                </a:solidFill>
              </a:rPr>
              <a:t>알파붕괴  </a:t>
            </a:r>
            <a:r>
              <a:rPr lang="ko-KR" altLang="en-US" sz="1600" dirty="0" smtClean="0">
                <a:solidFill>
                  <a:srgbClr val="FF0000"/>
                </a:solidFill>
              </a:rPr>
              <a:t>  </a:t>
            </a:r>
            <a:r>
              <a:rPr lang="en-US" altLang="ko-KR" sz="1600" dirty="0" smtClean="0"/>
              <a:t>4</a:t>
            </a:r>
            <a:r>
              <a:rPr lang="en-US" altLang="ko-KR" sz="1600" dirty="0"/>
              <a:t>) </a:t>
            </a:r>
            <a:r>
              <a:rPr lang="ko-KR" altLang="en-US" sz="1600" dirty="0"/>
              <a:t>전자 </a:t>
            </a:r>
            <a:r>
              <a:rPr lang="ko-KR" altLang="en-US" sz="1600" dirty="0" smtClean="0"/>
              <a:t>포획    </a:t>
            </a:r>
            <a:r>
              <a:rPr lang="en-US" altLang="ko-KR" sz="1600" dirty="0"/>
              <a:t>5) </a:t>
            </a:r>
            <a:r>
              <a:rPr lang="ko-KR" altLang="en-US" sz="1600" dirty="0"/>
              <a:t>감마 붕괴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6" y="2130848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뒷장의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알파붕괴에 대해 학습하기 바란다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1683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6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콤프턴산란</a:t>
            </a:r>
            <a:r>
              <a:rPr lang="en-US" altLang="ko-KR" b="1" dirty="0" smtClean="0">
                <a:solidFill>
                  <a:srgbClr val="0070C0"/>
                </a:solidFill>
              </a:rPr>
              <a:t>(Compton scattering)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1484784"/>
            <a:ext cx="64633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3568" y="191683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dirty="0" smtClean="0"/>
              <a:t>3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MeV</a:t>
            </a:r>
            <a:r>
              <a:rPr lang="ko-KR" altLang="en-US" sz="1600" dirty="0"/>
              <a:t>의 광자가 </a:t>
            </a:r>
            <a:r>
              <a:rPr lang="en-US" altLang="ko-KR" sz="1600" dirty="0"/>
              <a:t>90°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산란각으로</a:t>
            </a:r>
            <a:r>
              <a:rPr lang="ko-KR" altLang="en-US" sz="1600" dirty="0"/>
              <a:t> </a:t>
            </a:r>
            <a:r>
              <a:rPr lang="en-US" altLang="ko-KR" sz="1600" dirty="0"/>
              <a:t>Compton </a:t>
            </a:r>
            <a:r>
              <a:rPr lang="ko-KR" altLang="en-US" sz="1600" dirty="0"/>
              <a:t>산란할 때 산란광자와 </a:t>
            </a:r>
            <a:r>
              <a:rPr lang="ko-KR" altLang="en-US" sz="1600" dirty="0" smtClean="0"/>
              <a:t>반도전자의 </a:t>
            </a:r>
            <a:r>
              <a:rPr lang="ko-KR" altLang="en-US" sz="1600" dirty="0"/>
              <a:t>에너지를 구하시오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683568" y="3029673"/>
                <a:ext cx="5729454" cy="1341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  <m:r>
                                <a:rPr lang="ko-KR" alt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𝟓𝟏𝟏</m:t>
                              </m:r>
                            </m:den>
                          </m:f>
                        </m:den>
                      </m:f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altLang="ko-K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𝟓𝟏𝟏</m:t>
                              </m:r>
                            </m:den>
                          </m:f>
                        </m:den>
                      </m:f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𝟒𝟒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𝑴𝒆𝑽</m:t>
                      </m:r>
                    </m:oMath>
                  </m:oMathPara>
                </a14:m>
                <a:endParaRPr lang="en-US" altLang="ko-KR" b="1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sz="1600" dirty="0">
                    <a:solidFill>
                      <a:srgbClr val="C00000"/>
                    </a:solidFill>
                  </a:rPr>
                  <a:t>반도전자의 에너지 </a:t>
                </a:r>
                <a:r>
                  <a:rPr lang="en-US" altLang="ko-KR" sz="1600" dirty="0" err="1">
                    <a:solidFill>
                      <a:srgbClr val="C00000"/>
                    </a:solidFill>
                  </a:rPr>
                  <a:t>Ee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 = </a:t>
                </a:r>
                <a:r>
                  <a:rPr lang="en-US" altLang="ko-KR" sz="1600" dirty="0" err="1">
                    <a:solidFill>
                      <a:srgbClr val="C00000"/>
                    </a:solidFill>
                  </a:rPr>
                  <a:t>Er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 -</a:t>
                </a:r>
                <a:r>
                  <a:rPr lang="en-US" altLang="ko-KR" sz="1600" dirty="0" err="1">
                    <a:solidFill>
                      <a:srgbClr val="C00000"/>
                    </a:solidFill>
                  </a:rPr>
                  <a:t>Er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' = </a:t>
                </a:r>
                <a:r>
                  <a:rPr lang="en-US" altLang="ko-KR" sz="1600" dirty="0" smtClean="0">
                    <a:solidFill>
                      <a:srgbClr val="C00000"/>
                    </a:solidFill>
                  </a:rPr>
                  <a:t>3 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MeV - </a:t>
                </a:r>
                <a:r>
                  <a:rPr lang="en-US" altLang="ko-KR" sz="1600" dirty="0" smtClean="0">
                    <a:solidFill>
                      <a:srgbClr val="C00000"/>
                    </a:solidFill>
                  </a:rPr>
                  <a:t>0.44 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= </a:t>
                </a:r>
                <a:r>
                  <a:rPr lang="en-US" altLang="ko-KR" sz="1600" dirty="0" smtClean="0">
                    <a:solidFill>
                      <a:srgbClr val="C00000"/>
                    </a:solidFill>
                  </a:rPr>
                  <a:t>2.56 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MeV</a:t>
                </a:r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29673"/>
                <a:ext cx="5729454" cy="1341842"/>
              </a:xfrm>
              <a:prstGeom prst="rect">
                <a:avLst/>
              </a:prstGeom>
              <a:blipFill rotWithShape="1">
                <a:blip r:embed="rId2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전자쌍생성</a:t>
            </a:r>
            <a:r>
              <a:rPr lang="en-US" altLang="ko-KR" b="1" dirty="0" smtClean="0">
                <a:solidFill>
                  <a:srgbClr val="0070C0"/>
                </a:solidFill>
              </a:rPr>
              <a:t>(Pair production) 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34284" y="1412776"/>
                <a:ext cx="7754140" cy="456022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600" dirty="0" smtClean="0"/>
                  <a:t>1.02 MeV(</a:t>
                </a:r>
                <a:r>
                  <a:rPr lang="ko-KR" altLang="en-US" sz="1600" dirty="0" err="1"/>
                  <a:t>역치</a:t>
                </a:r>
                <a:r>
                  <a:rPr lang="en-US" altLang="ko-KR" sz="1600" dirty="0"/>
                  <a:t>) </a:t>
                </a:r>
                <a:r>
                  <a:rPr lang="ko-KR" altLang="en-US" sz="1600" dirty="0"/>
                  <a:t>이상의 에너지를 갖는 광자가 원자핵 부근에서 강한 전장의 </a:t>
                </a:r>
                <a:r>
                  <a:rPr lang="ko-KR" altLang="en-US" sz="1600" dirty="0" smtClean="0"/>
                  <a:t>   영향으로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음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양의 한 쌍의 전자를 만들고 그 에너지 전부를 잃는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현상</a:t>
                </a:r>
                <a:r>
                  <a:rPr lang="en-US" altLang="ko-KR" sz="1600" dirty="0" smtClean="0"/>
                  <a:t> </a:t>
                </a:r>
                <a:endParaRPr lang="en-US" altLang="ko-KR" sz="1600" dirty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광자의 에너지가</a:t>
                </a:r>
                <a:r>
                  <a:rPr lang="en-US" altLang="ko-KR" sz="1600" dirty="0" smtClean="0"/>
                  <a:t> 1.02 </a:t>
                </a:r>
                <a:r>
                  <a:rPr lang="en-US" altLang="ko-KR" sz="1600" dirty="0"/>
                  <a:t>MeV </a:t>
                </a:r>
                <a:r>
                  <a:rPr lang="ko-KR" altLang="en-US" sz="1600" dirty="0" smtClean="0"/>
                  <a:t>이상일 때 발생하며</a:t>
                </a:r>
                <a:r>
                  <a:rPr lang="en-US" altLang="ko-KR" sz="1600" dirty="0" smtClean="0"/>
                  <a:t>,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잉여에너지는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음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양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개의 전자의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운동에너지</a:t>
                </a:r>
                <a:r>
                  <a:rPr lang="ko-KR" altLang="en-US" sz="1600" dirty="0" smtClean="0"/>
                  <a:t>로 분배</a:t>
                </a:r>
                <a:endParaRPr lang="en-US" altLang="ko-KR" sz="1600" dirty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생성된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양전자는 에너지를 잃을 무렵 주변의 </a:t>
                </a:r>
                <a:r>
                  <a:rPr lang="ko-KR" altLang="en-US" sz="1600" dirty="0" err="1" smtClean="0">
                    <a:solidFill>
                      <a:srgbClr val="FF0000"/>
                    </a:solidFill>
                  </a:rPr>
                  <a:t>음전자와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 결합하면서 소멸되고  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0.511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MeV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의 광자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개를 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ko-KR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o-KR" altLang="en-US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ko-KR" sz="1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서로 반대방향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(180°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방향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으로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방출</a:t>
                </a:r>
                <a:endParaRPr lang="en-US" altLang="ko-KR" sz="1600" dirty="0">
                  <a:solidFill>
                    <a:srgbClr val="FF0000"/>
                  </a:solidFill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이때 발생된 광자를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소멸복사선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소멸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ko-KR" altLang="en-US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선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dirty="0" smtClean="0"/>
                  <a:t>이라 </a:t>
                </a:r>
                <a:r>
                  <a:rPr lang="ko-KR" altLang="en-US" sz="1600" dirty="0"/>
                  <a:t>하고 </a:t>
                </a:r>
                <a:r>
                  <a:rPr lang="en-US" altLang="ko-KR" sz="1600" dirty="0"/>
                  <a:t>Compton</a:t>
                </a:r>
                <a:r>
                  <a:rPr lang="ko-KR" altLang="en-US" sz="1600" dirty="0"/>
                  <a:t>산란이나 </a:t>
                </a:r>
                <a:r>
                  <a:rPr lang="ko-KR" altLang="en-US" sz="1600" dirty="0" err="1" smtClean="0"/>
                  <a:t>광전</a:t>
                </a:r>
                <a:r>
                  <a:rPr lang="ko-KR" altLang="en-US" sz="1600" dirty="0" smtClean="0"/>
                  <a:t>   흡수의 </a:t>
                </a:r>
                <a:r>
                  <a:rPr lang="ko-KR" altLang="en-US" sz="1600" dirty="0"/>
                  <a:t>과정을 통해 그 에너지가 </a:t>
                </a:r>
                <a:r>
                  <a:rPr lang="ko-KR" altLang="en-US" sz="1600" dirty="0" smtClean="0"/>
                  <a:t>흡수됨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개의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높은 에너지를 가진 광자로 인하여 작은 에너지를 가진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개의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광자 발생</a:t>
                </a:r>
                <a:endParaRPr lang="en-US" altLang="ko-KR" sz="1600" dirty="0" smtClean="0">
                  <a:solidFill>
                    <a:srgbClr val="FF0000"/>
                  </a:solidFill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발생확률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600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𝑝𝑝</m:t>
                        </m:r>
                      </m:sub>
                    </m:sSub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altLang="ko-KR" sz="1600" b="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600" b="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&gt;1.02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  <m:r>
                      <a:rPr lang="en-US" altLang="ko-KR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ko-KR" sz="1600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/>
                  <a:t>전자쌍 생성시 방출되는 두 전자의 운동에너지는 반드시 </a:t>
                </a:r>
                <a:r>
                  <a:rPr lang="ko-KR" altLang="en-US" sz="1600" dirty="0" smtClean="0"/>
                  <a:t>등 분배되지 </a:t>
                </a:r>
                <a:r>
                  <a:rPr lang="ko-KR" altLang="en-US" sz="1600" dirty="0"/>
                  <a:t>않으므로 </a:t>
                </a:r>
                <a:r>
                  <a:rPr lang="en-US" altLang="ko-KR" sz="1600" dirty="0"/>
                  <a:t>0 </a:t>
                </a:r>
                <a:r>
                  <a:rPr lang="ko-KR" altLang="en-US" sz="1600" dirty="0"/>
                  <a:t>～ </a:t>
                </a:r>
                <a:r>
                  <a:rPr lang="en-US" altLang="ko-KR" sz="1600" dirty="0"/>
                  <a:t>[</a:t>
                </a:r>
                <a:r>
                  <a:rPr lang="en-US" altLang="ko-KR" sz="1600" dirty="0" err="1" smtClean="0"/>
                  <a:t>Er</a:t>
                </a:r>
                <a:r>
                  <a:rPr lang="en-US" altLang="ko-KR" sz="1600" dirty="0" smtClean="0"/>
                  <a:t>(MeV</a:t>
                </a:r>
                <a:r>
                  <a:rPr lang="en-US" altLang="ko-KR" sz="1600" dirty="0"/>
                  <a:t>) - 1.02]</a:t>
                </a:r>
                <a:r>
                  <a:rPr lang="ko-KR" altLang="en-US" sz="1600" dirty="0"/>
                  <a:t>까지의 연속 스펙트럼분포를 </a:t>
                </a:r>
                <a:r>
                  <a:rPr lang="ko-KR" altLang="en-US" sz="1600" dirty="0" smtClean="0"/>
                  <a:t>가짐</a:t>
                </a:r>
                <a:r>
                  <a:rPr lang="en-US" altLang="ko-KR" sz="1600" dirty="0" smtClean="0"/>
                  <a:t>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1412776"/>
                <a:ext cx="7754140" cy="45602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8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전자쌍생성</a:t>
            </a:r>
            <a:r>
              <a:rPr lang="en-US" altLang="ko-KR" b="1" dirty="0" smtClean="0">
                <a:solidFill>
                  <a:srgbClr val="0070C0"/>
                </a:solidFill>
              </a:rPr>
              <a:t>(Pair production)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556111" y="1707788"/>
            <a:ext cx="2902690" cy="1944216"/>
            <a:chOff x="2556111" y="1700808"/>
            <a:chExt cx="2902690" cy="1944216"/>
          </a:xfrm>
        </p:grpSpPr>
        <p:sp>
          <p:nvSpPr>
            <p:cNvPr id="5" name="타원 4"/>
            <p:cNvSpPr/>
            <p:nvPr/>
          </p:nvSpPr>
          <p:spPr>
            <a:xfrm>
              <a:off x="4378681" y="256490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+</a:t>
              </a:r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4162657" y="2348880"/>
              <a:ext cx="648072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874625" y="2060848"/>
              <a:ext cx="1224136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514585" y="1700808"/>
              <a:ext cx="1944216" cy="194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9999729">
              <a:off x="4864263" y="2724633"/>
              <a:ext cx="31451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K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L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M</a:t>
              </a:r>
              <a:endParaRPr lang="ko-KR" altLang="en-US" sz="1050" b="1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4391980" y="1729832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4481080" y="3485482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+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구부러진 연결선 12"/>
            <p:cNvCxnSpPr/>
            <p:nvPr/>
          </p:nvCxnSpPr>
          <p:spPr>
            <a:xfrm>
              <a:off x="2578481" y="2204864"/>
              <a:ext cx="1692188" cy="468052"/>
            </a:xfrm>
            <a:prstGeom prst="curvedConnector3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h𝑣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직선 연결선 17"/>
          <p:cNvCxnSpPr>
            <a:endCxn id="11" idx="4"/>
          </p:cNvCxnSpPr>
          <p:nvPr/>
        </p:nvCxnSpPr>
        <p:spPr>
          <a:xfrm flipV="1">
            <a:off x="4270669" y="1844824"/>
            <a:ext cx="175317" cy="83507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endCxn id="12" idx="0"/>
          </p:cNvCxnSpPr>
          <p:nvPr/>
        </p:nvCxnSpPr>
        <p:spPr>
          <a:xfrm>
            <a:off x="4270669" y="2671350"/>
            <a:ext cx="264417" cy="82111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4465808" y="3626112"/>
            <a:ext cx="108012" cy="10801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자유형 24"/>
          <p:cNvSpPr/>
          <p:nvPr/>
        </p:nvSpPr>
        <p:spPr>
          <a:xfrm rot="18531964">
            <a:off x="4785311" y="2690711"/>
            <a:ext cx="1797081" cy="1244653"/>
          </a:xfrm>
          <a:custGeom>
            <a:avLst/>
            <a:gdLst>
              <a:gd name="connsiteX0" fmla="*/ 0 w 937686"/>
              <a:gd name="connsiteY0" fmla="*/ 0 h 965675"/>
              <a:gd name="connsiteX1" fmla="*/ 170916 w 937686"/>
              <a:gd name="connsiteY1" fmla="*/ 51275 h 965675"/>
              <a:gd name="connsiteX2" fmla="*/ 213645 w 937686"/>
              <a:gd name="connsiteY2" fmla="*/ 213645 h 965675"/>
              <a:gd name="connsiteX3" fmla="*/ 393106 w 937686"/>
              <a:gd name="connsiteY3" fmla="*/ 299103 h 965675"/>
              <a:gd name="connsiteX4" fmla="*/ 470019 w 937686"/>
              <a:gd name="connsiteY4" fmla="*/ 487110 h 965675"/>
              <a:gd name="connsiteX5" fmla="*/ 632389 w 937686"/>
              <a:gd name="connsiteY5" fmla="*/ 589660 h 965675"/>
              <a:gd name="connsiteX6" fmla="*/ 666572 w 937686"/>
              <a:gd name="connsiteY6" fmla="*/ 726392 h 965675"/>
              <a:gd name="connsiteX7" fmla="*/ 837488 w 937686"/>
              <a:gd name="connsiteY7" fmla="*/ 828942 h 965675"/>
              <a:gd name="connsiteX8" fmla="*/ 914400 w 937686"/>
              <a:gd name="connsiteY8" fmla="*/ 965675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686" h="965675">
                <a:moveTo>
                  <a:pt x="0" y="0"/>
                </a:moveTo>
                <a:cubicBezTo>
                  <a:pt x="67654" y="7834"/>
                  <a:pt x="135309" y="15668"/>
                  <a:pt x="170916" y="51275"/>
                </a:cubicBezTo>
                <a:cubicBezTo>
                  <a:pt x="206523" y="86882"/>
                  <a:pt x="176613" y="172340"/>
                  <a:pt x="213645" y="213645"/>
                </a:cubicBezTo>
                <a:cubicBezTo>
                  <a:pt x="250677" y="254950"/>
                  <a:pt x="350377" y="253526"/>
                  <a:pt x="393106" y="299103"/>
                </a:cubicBezTo>
                <a:cubicBezTo>
                  <a:pt x="435835" y="344680"/>
                  <a:pt x="430139" y="438684"/>
                  <a:pt x="470019" y="487110"/>
                </a:cubicBezTo>
                <a:cubicBezTo>
                  <a:pt x="509900" y="535536"/>
                  <a:pt x="599630" y="549780"/>
                  <a:pt x="632389" y="589660"/>
                </a:cubicBezTo>
                <a:cubicBezTo>
                  <a:pt x="665148" y="629540"/>
                  <a:pt x="632389" y="686512"/>
                  <a:pt x="666572" y="726392"/>
                </a:cubicBezTo>
                <a:cubicBezTo>
                  <a:pt x="700755" y="766272"/>
                  <a:pt x="796183" y="789062"/>
                  <a:pt x="837488" y="828942"/>
                </a:cubicBezTo>
                <a:cubicBezTo>
                  <a:pt x="878793" y="868823"/>
                  <a:pt x="984191" y="947159"/>
                  <a:pt x="914400" y="965675"/>
                </a:cubicBezTo>
              </a:path>
            </a:pathLst>
          </a:custGeom>
          <a:noFill/>
          <a:ln w="31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 rot="7620335">
            <a:off x="2551021" y="3394746"/>
            <a:ext cx="1797081" cy="1244653"/>
          </a:xfrm>
          <a:custGeom>
            <a:avLst/>
            <a:gdLst>
              <a:gd name="connsiteX0" fmla="*/ 0 w 937686"/>
              <a:gd name="connsiteY0" fmla="*/ 0 h 965675"/>
              <a:gd name="connsiteX1" fmla="*/ 170916 w 937686"/>
              <a:gd name="connsiteY1" fmla="*/ 51275 h 965675"/>
              <a:gd name="connsiteX2" fmla="*/ 213645 w 937686"/>
              <a:gd name="connsiteY2" fmla="*/ 213645 h 965675"/>
              <a:gd name="connsiteX3" fmla="*/ 393106 w 937686"/>
              <a:gd name="connsiteY3" fmla="*/ 299103 h 965675"/>
              <a:gd name="connsiteX4" fmla="*/ 470019 w 937686"/>
              <a:gd name="connsiteY4" fmla="*/ 487110 h 965675"/>
              <a:gd name="connsiteX5" fmla="*/ 632389 w 937686"/>
              <a:gd name="connsiteY5" fmla="*/ 589660 h 965675"/>
              <a:gd name="connsiteX6" fmla="*/ 666572 w 937686"/>
              <a:gd name="connsiteY6" fmla="*/ 726392 h 965675"/>
              <a:gd name="connsiteX7" fmla="*/ 837488 w 937686"/>
              <a:gd name="connsiteY7" fmla="*/ 828942 h 965675"/>
              <a:gd name="connsiteX8" fmla="*/ 914400 w 937686"/>
              <a:gd name="connsiteY8" fmla="*/ 965675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686" h="965675">
                <a:moveTo>
                  <a:pt x="0" y="0"/>
                </a:moveTo>
                <a:cubicBezTo>
                  <a:pt x="67654" y="7834"/>
                  <a:pt x="135309" y="15668"/>
                  <a:pt x="170916" y="51275"/>
                </a:cubicBezTo>
                <a:cubicBezTo>
                  <a:pt x="206523" y="86882"/>
                  <a:pt x="176613" y="172340"/>
                  <a:pt x="213645" y="213645"/>
                </a:cubicBezTo>
                <a:cubicBezTo>
                  <a:pt x="250677" y="254950"/>
                  <a:pt x="350377" y="253526"/>
                  <a:pt x="393106" y="299103"/>
                </a:cubicBezTo>
                <a:cubicBezTo>
                  <a:pt x="435835" y="344680"/>
                  <a:pt x="430139" y="438684"/>
                  <a:pt x="470019" y="487110"/>
                </a:cubicBezTo>
                <a:cubicBezTo>
                  <a:pt x="509900" y="535536"/>
                  <a:pt x="599630" y="549780"/>
                  <a:pt x="632389" y="589660"/>
                </a:cubicBezTo>
                <a:cubicBezTo>
                  <a:pt x="665148" y="629540"/>
                  <a:pt x="632389" y="686512"/>
                  <a:pt x="666572" y="726392"/>
                </a:cubicBezTo>
                <a:cubicBezTo>
                  <a:pt x="700755" y="766272"/>
                  <a:pt x="796183" y="789062"/>
                  <a:pt x="837488" y="828942"/>
                </a:cubicBezTo>
                <a:cubicBezTo>
                  <a:pt x="878793" y="868823"/>
                  <a:pt x="984191" y="947159"/>
                  <a:pt x="914400" y="965675"/>
                </a:cubicBezTo>
              </a:path>
            </a:pathLst>
          </a:custGeom>
          <a:noFill/>
          <a:ln w="31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2411760" y="3769295"/>
                <a:ext cx="13139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: 0.511 MeV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769295"/>
                <a:ext cx="1313949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1961" r="-465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/>
              <p:cNvSpPr/>
              <p:nvPr/>
            </p:nvSpPr>
            <p:spPr>
              <a:xfrm>
                <a:off x="5877717" y="3212976"/>
                <a:ext cx="13139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: 0.511 MeV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17" y="3212976"/>
                <a:ext cx="131394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r="-463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2411760" y="4480210"/>
                <a:ext cx="4008854" cy="1414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/>
                        </a:rPr>
                        <m:t>𝒉𝒗</m:t>
                      </m:r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ko-KR" sz="2800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2800" b="1" i="1">
                          <a:latin typeface="Cambria Math"/>
                        </a:rPr>
                        <m:t>𝒉𝒗</m:t>
                      </m:r>
                      <m:r>
                        <a:rPr lang="en-US" altLang="ko-KR" sz="2800" b="1" i="1" smtClean="0">
                          <a:latin typeface="Cambria Math"/>
                        </a:rPr>
                        <m:t>−</m:t>
                      </m:r>
                      <m:r>
                        <a:rPr lang="en-US" altLang="ko-KR" sz="2800" b="1" i="1"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80210"/>
                <a:ext cx="4008854" cy="14142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4038584" y="2924944"/>
                <a:ext cx="461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1400" b="1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84" y="2924944"/>
                <a:ext cx="46140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3995936" y="2204864"/>
                <a:ext cx="461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sz="1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204864"/>
                <a:ext cx="46140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전자쌍생성</a:t>
            </a:r>
            <a:r>
              <a:rPr lang="en-US" altLang="ko-KR" b="1" dirty="0" smtClean="0">
                <a:solidFill>
                  <a:srgbClr val="0070C0"/>
                </a:solidFill>
              </a:rPr>
              <a:t>(Pair production)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1484784"/>
            <a:ext cx="64633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683568" y="191683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dirty="0" smtClean="0"/>
              <a:t>2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MeV</a:t>
            </a:r>
            <a:r>
              <a:rPr lang="ko-KR" altLang="en-US" sz="1600" dirty="0"/>
              <a:t>의 광자가 </a:t>
            </a:r>
            <a:r>
              <a:rPr lang="ko-KR" altLang="en-US" sz="1600" dirty="0" smtClean="0"/>
              <a:t>전자쌍생성을 일으켰을 때 </a:t>
            </a:r>
            <a:r>
              <a:rPr lang="ko-KR" altLang="en-US" sz="1600" dirty="0" err="1" smtClean="0"/>
              <a:t>음전자와</a:t>
            </a:r>
            <a:r>
              <a:rPr lang="ko-KR" altLang="en-US" sz="1600" dirty="0" smtClean="0"/>
              <a:t> 양전자의 운동에너지를 </a:t>
            </a:r>
            <a:r>
              <a:rPr lang="ko-KR" altLang="en-US" sz="1600" dirty="0"/>
              <a:t>구하시오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755576" y="3063899"/>
                <a:ext cx="514730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</a:rPr>
                        <m:t>𝒉𝒗</m:t>
                      </m:r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ko-K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𝟎𝟐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𝟗𝟖</m:t>
                      </m:r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𝑴𝒆𝑽</m:t>
                      </m:r>
                    </m:oMath>
                  </m:oMathPara>
                </a14:m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63899"/>
                <a:ext cx="5147307" cy="375552"/>
              </a:xfrm>
              <a:prstGeom prst="rect">
                <a:avLst/>
              </a:prstGeom>
              <a:blipFill rotWithShape="1">
                <a:blip r:embed="rId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8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삼전자</a:t>
            </a:r>
            <a:r>
              <a:rPr lang="ko-KR" altLang="en-US" b="1" dirty="0" smtClean="0">
                <a:solidFill>
                  <a:srgbClr val="0070C0"/>
                </a:solidFill>
              </a:rPr>
              <a:t> 생성</a:t>
            </a:r>
            <a:r>
              <a:rPr lang="en-US" altLang="ko-KR" b="1" dirty="0" smtClean="0">
                <a:solidFill>
                  <a:srgbClr val="0070C0"/>
                </a:solidFill>
              </a:rPr>
              <a:t>(</a:t>
            </a:r>
            <a:r>
              <a:rPr lang="en-US" altLang="ko-KR" b="1" dirty="0">
                <a:solidFill>
                  <a:srgbClr val="0070C0"/>
                </a:solidFill>
              </a:rPr>
              <a:t>Triplet </a:t>
            </a:r>
            <a:r>
              <a:rPr lang="en-US" altLang="ko-KR" b="1" dirty="0" smtClean="0">
                <a:solidFill>
                  <a:srgbClr val="0070C0"/>
                </a:solidFill>
              </a:rPr>
              <a:t>production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  <a:endParaRPr lang="en-US" altLang="ko-KR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4" y="1412776"/>
            <a:ext cx="775414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/>
              <a:t>광자가 궤도전자근방을 통과할 때 광자에 의하여 전자 </a:t>
            </a:r>
            <a:r>
              <a:rPr lang="en-US" altLang="ko-KR" sz="1600" dirty="0"/>
              <a:t>1</a:t>
            </a:r>
            <a:r>
              <a:rPr lang="ko-KR" altLang="en-US" sz="1600" dirty="0"/>
              <a:t>개가 튀어 나가고 광자 자신은 소멸되어 음</a:t>
            </a:r>
            <a:r>
              <a:rPr lang="en-US" altLang="ko-KR" sz="1600" dirty="0"/>
              <a:t>, </a:t>
            </a:r>
            <a:r>
              <a:rPr lang="ko-KR" altLang="en-US" sz="1600" dirty="0"/>
              <a:t>양의 전자의 쌍을 생성시키므로 결국은 </a:t>
            </a:r>
            <a:r>
              <a:rPr lang="ko-KR" altLang="en-US" sz="1600" dirty="0" err="1">
                <a:solidFill>
                  <a:srgbClr val="FF0000"/>
                </a:solidFill>
              </a:rPr>
              <a:t>음전자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2</a:t>
            </a:r>
            <a:r>
              <a:rPr lang="ko-KR" altLang="en-US" sz="1600" dirty="0">
                <a:solidFill>
                  <a:srgbClr val="FF0000"/>
                </a:solidFill>
              </a:rPr>
              <a:t>개와 양전자 </a:t>
            </a:r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ko-KR" altLang="en-US" sz="1600" dirty="0">
                <a:solidFill>
                  <a:srgbClr val="FF0000"/>
                </a:solidFill>
              </a:rPr>
              <a:t>개로써 </a:t>
            </a: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>
                <a:solidFill>
                  <a:srgbClr val="FF0000"/>
                </a:solidFill>
              </a:rPr>
              <a:t>개의 전자가 방출되는 현상</a:t>
            </a:r>
            <a:r>
              <a:rPr lang="ko-KR" altLang="en-US" sz="1600" dirty="0"/>
              <a:t>을 </a:t>
            </a:r>
            <a:r>
              <a:rPr lang="ko-KR" altLang="en-US" sz="1600" dirty="0" smtClean="0"/>
              <a:t>말함</a:t>
            </a:r>
            <a:r>
              <a:rPr lang="en-US" altLang="ko-KR" sz="1600" dirty="0" smtClean="0"/>
              <a:t> </a:t>
            </a:r>
          </a:p>
          <a:p>
            <a:pPr marL="285750" indent="-285750" algn="just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Triplet production</a:t>
            </a:r>
            <a:r>
              <a:rPr lang="ko-KR" altLang="en-US" sz="1600" dirty="0" smtClean="0"/>
              <a:t>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전자쌍생성의 </a:t>
            </a:r>
            <a:r>
              <a:rPr lang="ko-KR" altLang="en-US" sz="1600" dirty="0"/>
              <a:t>경우보다 </a:t>
            </a:r>
            <a:r>
              <a:rPr lang="en-US" altLang="ko-KR" sz="1600" dirty="0"/>
              <a:t>2</a:t>
            </a:r>
            <a:r>
              <a:rPr lang="ko-KR" altLang="en-US" sz="1600" dirty="0"/>
              <a:t>배 이상의 에너지</a:t>
            </a:r>
            <a:r>
              <a:rPr lang="en-US" altLang="ko-KR" sz="1600" dirty="0"/>
              <a:t>(</a:t>
            </a:r>
            <a:r>
              <a:rPr lang="en-US" altLang="ko-KR" sz="1600" dirty="0">
                <a:solidFill>
                  <a:srgbClr val="FF0000"/>
                </a:solidFill>
              </a:rPr>
              <a:t>2.04 MeV </a:t>
            </a:r>
            <a:r>
              <a:rPr lang="ko-KR" altLang="en-US" sz="1600" dirty="0">
                <a:solidFill>
                  <a:srgbClr val="FF0000"/>
                </a:solidFill>
              </a:rPr>
              <a:t>이상</a:t>
            </a:r>
            <a:r>
              <a:rPr lang="en-US" altLang="ko-KR" sz="1600" dirty="0"/>
              <a:t>)</a:t>
            </a:r>
            <a:r>
              <a:rPr lang="ko-KR" altLang="en-US" sz="1600" dirty="0"/>
              <a:t>가 </a:t>
            </a:r>
            <a:r>
              <a:rPr lang="ko-KR" altLang="en-US" sz="1600" dirty="0" smtClean="0"/>
              <a:t>필요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66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전자기파에 대한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/>
              <a:t>모든 전자기파의 진동수는 동일하다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2) </a:t>
            </a:r>
            <a:r>
              <a:rPr lang="ko-KR" altLang="en-US" sz="1600" dirty="0"/>
              <a:t>전자기파의 속도는 파장에 따라 다르다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/>
              <a:t>전자기파의 속도는 주파수에 따라 다르다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4) </a:t>
            </a:r>
            <a:r>
              <a:rPr lang="ko-KR" altLang="en-US" sz="1600" dirty="0">
                <a:solidFill>
                  <a:srgbClr val="FF0000"/>
                </a:solidFill>
              </a:rPr>
              <a:t>전자기파의 에너지는 파장에 반비례한다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전자기파는 전장과 자장의 영향을 받는다</a:t>
            </a:r>
            <a:r>
              <a:rPr lang="en-US" altLang="ko-KR" sz="1600" dirty="0"/>
              <a:t>.	</a:t>
            </a:r>
            <a:endParaRPr lang="en-US" altLang="ko-KR" sz="7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42578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55576" y="3591307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전자기파의 </a:t>
            </a:r>
            <a:r>
              <a:rPr lang="ko-KR" altLang="en-US" sz="1400" dirty="0">
                <a:solidFill>
                  <a:srgbClr val="0070C0"/>
                </a:solidFill>
              </a:rPr>
              <a:t>진동수는 </a:t>
            </a:r>
            <a:r>
              <a:rPr lang="ko-KR" altLang="en-US" sz="1400" dirty="0" smtClean="0">
                <a:solidFill>
                  <a:srgbClr val="0070C0"/>
                </a:solidFill>
              </a:rPr>
              <a:t>다양하다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전자기파의 속도는 </a:t>
            </a:r>
            <a:r>
              <a:rPr lang="ko-KR" altLang="en-US" sz="1400" dirty="0" smtClean="0">
                <a:solidFill>
                  <a:srgbClr val="0070C0"/>
                </a:solidFill>
              </a:rPr>
              <a:t>빛의 속도와 같다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3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전자기파의 속도는 </a:t>
            </a:r>
            <a:r>
              <a:rPr lang="ko-KR" altLang="en-US" sz="1400" dirty="0" smtClean="0">
                <a:solidFill>
                  <a:srgbClr val="0070C0"/>
                </a:solidFill>
              </a:rPr>
              <a:t>빛의 속도와 같다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5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전자기파는 </a:t>
            </a:r>
            <a:r>
              <a:rPr lang="ko-KR" altLang="en-US" sz="1400" dirty="0" smtClean="0">
                <a:solidFill>
                  <a:srgbClr val="0070C0"/>
                </a:solidFill>
              </a:rPr>
              <a:t>전하가 없기 때문에 전장과 </a:t>
            </a:r>
            <a:r>
              <a:rPr lang="ko-KR" altLang="en-US" sz="1400" dirty="0">
                <a:solidFill>
                  <a:srgbClr val="0070C0"/>
                </a:solidFill>
              </a:rPr>
              <a:t>자장의 영향을 </a:t>
            </a:r>
            <a:r>
              <a:rPr lang="ko-KR" altLang="en-US" sz="1400" dirty="0" smtClean="0">
                <a:solidFill>
                  <a:srgbClr val="0070C0"/>
                </a:solidFill>
              </a:rPr>
              <a:t>받지 않는다</a:t>
            </a:r>
            <a:r>
              <a:rPr lang="en-US" altLang="ko-KR" sz="1400" dirty="0">
                <a:solidFill>
                  <a:srgbClr val="0070C0"/>
                </a:solidFill>
              </a:rPr>
              <a:t>.	</a:t>
            </a:r>
            <a:endParaRPr lang="en-US" altLang="ko-KR" sz="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원자가 높은 에너지 준위의 전자가 낮은 에너지 준위의 궤도로 천이될 때 방출되는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전자</a:t>
            </a:r>
            <a:r>
              <a:rPr lang="ko-KR" altLang="en-US" sz="1600" dirty="0"/>
              <a:t>	</a:t>
            </a:r>
            <a:r>
              <a:rPr lang="ko-KR" altLang="en-US" sz="1600" dirty="0" smtClean="0"/>
              <a:t>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smtClean="0">
                <a:solidFill>
                  <a:srgbClr val="FF0000"/>
                </a:solidFill>
              </a:rPr>
              <a:t>전자기파 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중간자</a:t>
            </a:r>
            <a:r>
              <a:rPr lang="ko-KR" altLang="en-US" sz="1600" dirty="0"/>
              <a:t>	</a:t>
            </a:r>
            <a:r>
              <a:rPr lang="en-US" altLang="ko-KR" sz="1600" dirty="0"/>
              <a:t>4) </a:t>
            </a:r>
            <a:r>
              <a:rPr lang="ko-KR" altLang="en-US" sz="1600" dirty="0" smtClean="0"/>
              <a:t>양성자 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중성자</a:t>
            </a:r>
            <a:endParaRPr lang="en-US" altLang="ko-KR" sz="6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34888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55576" y="2514403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원자가 높은 에너지 준위의 전자가 낮은 에너지 준위의 궤도로 천이될 때 방출되는 </a:t>
            </a:r>
            <a:r>
              <a:rPr lang="ko-KR" altLang="en-US" sz="1400" dirty="0" smtClean="0">
                <a:solidFill>
                  <a:srgbClr val="0070C0"/>
                </a:solidFill>
              </a:rPr>
              <a:t>것은 특성엑스선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전자파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원자핵과 </a:t>
            </a:r>
            <a:r>
              <a:rPr lang="ko-KR" altLang="en-US" dirty="0" err="1"/>
              <a:t>핵력에</a:t>
            </a:r>
            <a:r>
              <a:rPr lang="ko-KR" altLang="en-US" dirty="0"/>
              <a:t> 대한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 err="1"/>
              <a:t>핵력은</a:t>
            </a:r>
            <a:r>
              <a:rPr lang="ko-KR" altLang="en-US" sz="1600" dirty="0"/>
              <a:t> 궤도전자의 결합력보다 작다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2) </a:t>
            </a:r>
            <a:r>
              <a:rPr lang="ko-KR" altLang="en-US" sz="1600" dirty="0" err="1">
                <a:solidFill>
                  <a:srgbClr val="FF0000"/>
                </a:solidFill>
              </a:rPr>
              <a:t>핵력은</a:t>
            </a:r>
            <a:r>
              <a:rPr lang="ko-KR" altLang="en-US" sz="1600" dirty="0">
                <a:solidFill>
                  <a:srgbClr val="FF0000"/>
                </a:solidFill>
              </a:rPr>
              <a:t> 핵의 크기 범위에서만 가능하다</a:t>
            </a:r>
            <a:r>
              <a:rPr lang="en-US" altLang="ko-KR" sz="1600" dirty="0">
                <a:solidFill>
                  <a:srgbClr val="FF0000"/>
                </a:solidFill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3) </a:t>
            </a:r>
            <a:r>
              <a:rPr lang="ko-KR" altLang="en-US" sz="1600" dirty="0" err="1"/>
              <a:t>핵력은</a:t>
            </a:r>
            <a:r>
              <a:rPr lang="ko-KR" altLang="en-US" sz="1600" dirty="0"/>
              <a:t> 원자핵의 질량결손과는 무관하다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4) </a:t>
            </a:r>
            <a:r>
              <a:rPr lang="ko-KR" altLang="en-US" sz="1600" dirty="0"/>
              <a:t>원자핵의 크기를 결정하는 것은 원자번호이다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원자핵은 양성자수가 중성자수보다 많을 때 안전하다</a:t>
            </a:r>
            <a:r>
              <a:rPr lang="en-US" altLang="ko-KR" sz="1600" dirty="0"/>
              <a:t>.</a:t>
            </a:r>
            <a:endParaRPr lang="en-US" altLang="ko-KR" sz="5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42900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55576" y="3594523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 err="1">
                <a:solidFill>
                  <a:srgbClr val="0070C0"/>
                </a:solidFill>
              </a:rPr>
              <a:t>핵력은</a:t>
            </a:r>
            <a:r>
              <a:rPr lang="ko-KR" altLang="en-US" sz="1400" dirty="0">
                <a:solidFill>
                  <a:srgbClr val="0070C0"/>
                </a:solidFill>
              </a:rPr>
              <a:t> 궤도전자의 결합력보다 </a:t>
            </a:r>
            <a:r>
              <a:rPr lang="ko-KR" altLang="en-US" sz="1400" dirty="0" smtClean="0">
                <a:solidFill>
                  <a:srgbClr val="0070C0"/>
                </a:solidFill>
              </a:rPr>
              <a:t>약 </a:t>
            </a:r>
            <a:r>
              <a:rPr lang="en-US" altLang="ko-KR" sz="1400" dirty="0" smtClean="0">
                <a:solidFill>
                  <a:srgbClr val="0070C0"/>
                </a:solidFill>
              </a:rPr>
              <a:t>100</a:t>
            </a:r>
            <a:r>
              <a:rPr lang="ko-KR" altLang="en-US" sz="1400" dirty="0" smtClean="0">
                <a:solidFill>
                  <a:srgbClr val="0070C0"/>
                </a:solidFill>
              </a:rPr>
              <a:t>배 정도 강하다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 err="1">
                <a:solidFill>
                  <a:srgbClr val="0070C0"/>
                </a:solidFill>
              </a:rPr>
              <a:t>핵력은</a:t>
            </a:r>
            <a:r>
              <a:rPr lang="ko-KR" altLang="en-US" sz="1400" dirty="0">
                <a:solidFill>
                  <a:srgbClr val="0070C0"/>
                </a:solidFill>
              </a:rPr>
              <a:t> 핵의 크기 범위에서만 가능하다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단거리력이다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3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 smtClean="0">
                <a:solidFill>
                  <a:srgbClr val="0070C0"/>
                </a:solidFill>
              </a:rPr>
              <a:t>질량결손이 클수록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핵력이</a:t>
            </a:r>
            <a:r>
              <a:rPr lang="ko-KR" altLang="en-US" sz="1400" dirty="0" smtClean="0">
                <a:solidFill>
                  <a:srgbClr val="0070C0"/>
                </a:solidFill>
              </a:rPr>
              <a:t> 커짐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4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원자핵의 크기를 결정하는 것은 </a:t>
            </a:r>
            <a:r>
              <a:rPr lang="ko-KR" altLang="en-US" sz="1400" dirty="0" smtClean="0">
                <a:solidFill>
                  <a:srgbClr val="0070C0"/>
                </a:solidFill>
              </a:rPr>
              <a:t>질량수이다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5) </a:t>
            </a:r>
            <a:r>
              <a:rPr lang="ko-KR" altLang="en-US" sz="1400" dirty="0">
                <a:solidFill>
                  <a:srgbClr val="0070C0"/>
                </a:solidFill>
              </a:rPr>
              <a:t>원자핵은 </a:t>
            </a:r>
            <a:r>
              <a:rPr lang="ko-KR" altLang="en-US" sz="1400" dirty="0" smtClean="0">
                <a:solidFill>
                  <a:srgbClr val="0070C0"/>
                </a:solidFill>
              </a:rPr>
              <a:t>중성자수가 양성자수보다 </a:t>
            </a:r>
            <a:r>
              <a:rPr lang="ko-KR" altLang="en-US" sz="1400" dirty="0">
                <a:solidFill>
                  <a:srgbClr val="0070C0"/>
                </a:solidFill>
              </a:rPr>
              <a:t>많을 때 안전하다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  <a:endParaRPr lang="en-US" altLang="ko-KR" sz="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붕괴상수가 </a:t>
            </a:r>
            <a:r>
              <a:rPr lang="en-US" altLang="ko-KR" dirty="0" smtClean="0"/>
              <a:t>0.04/</a:t>
            </a:r>
            <a:r>
              <a:rPr lang="ko-KR" altLang="en-US" dirty="0" smtClean="0"/>
              <a:t>일 인 </a:t>
            </a:r>
            <a:r>
              <a:rPr lang="ko-KR" altLang="en-US" dirty="0" err="1"/>
              <a:t>방사성핵종의</a:t>
            </a:r>
            <a:r>
              <a:rPr lang="ko-KR" altLang="en-US" dirty="0"/>
              <a:t> 반감기</a:t>
            </a:r>
            <a:r>
              <a:rPr lang="en-US" altLang="ko-KR" dirty="0"/>
              <a:t>(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r>
              <a:rPr lang="ko-KR" altLang="en-US" dirty="0"/>
              <a:t>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 1) 0.028	</a:t>
            </a:r>
            <a:r>
              <a:rPr lang="en-US" altLang="ko-KR" sz="1600" dirty="0" smtClean="0"/>
              <a:t>         2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12.3</a:t>
            </a:r>
            <a:r>
              <a:rPr lang="en-US" altLang="ko-KR" sz="1600" dirty="0"/>
              <a:t>	</a:t>
            </a:r>
            <a:r>
              <a:rPr lang="en-US" altLang="ko-KR" sz="1600" dirty="0">
                <a:solidFill>
                  <a:srgbClr val="FF0000"/>
                </a:solidFill>
              </a:rPr>
              <a:t>3) </a:t>
            </a:r>
            <a:r>
              <a:rPr lang="en-US" altLang="ko-KR" sz="1600" dirty="0" smtClean="0">
                <a:solidFill>
                  <a:srgbClr val="FF0000"/>
                </a:solidFill>
              </a:rPr>
              <a:t>17.3</a:t>
            </a:r>
            <a:r>
              <a:rPr lang="en-US" altLang="ko-KR" sz="1600" dirty="0"/>
              <a:t>	</a:t>
            </a:r>
            <a:r>
              <a:rPr lang="en-US" altLang="ko-KR" sz="1600" dirty="0" smtClean="0"/>
              <a:t>    4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21.5        5</a:t>
            </a:r>
            <a:r>
              <a:rPr lang="en-US" altLang="ko-KR" sz="1600" dirty="0"/>
              <a:t>) 31.0</a:t>
            </a:r>
            <a:endParaRPr lang="en-US" altLang="ko-KR" sz="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5937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164725"/>
                <a:ext cx="7992888" cy="40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𝝀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𝟔𝟗𝟑</m:t>
                        </m:r>
                      </m:num>
                      <m:den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ko-KR" sz="14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  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𝟔𝟗𝟑</m:t>
                        </m:r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ko-KR" altLang="en-US" sz="1400" b="1" dirty="0" smtClean="0">
                    <a:solidFill>
                      <a:srgbClr val="0070C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𝟔𝟗𝟑</m:t>
                        </m:r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𝟎𝟒</m:t>
                        </m:r>
                      </m:den>
                    </m:f>
                    <m:d>
                      <m:dPr>
                        <m:ctrlP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일</m:t>
                        </m:r>
                      </m:e>
                    </m:d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𝟏𝟕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ko-KR" altLang="en-US" sz="1400" b="1" dirty="0" smtClean="0">
                    <a:solidFill>
                      <a:srgbClr val="0070C0"/>
                    </a:solidFill>
                  </a:rPr>
                  <a:t>       </a:t>
                </a:r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4725"/>
                <a:ext cx="7992888" cy="402482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35292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dirty="0" err="1"/>
                  <a:t>방사성핵종의</a:t>
                </a:r>
                <a:r>
                  <a:rPr lang="ko-KR" altLang="en-US" dirty="0"/>
                  <a:t> 질량수가 변화되는 방사성붕괴는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/>
              </a:p>
              <a:p>
                <a:pPr fontAlgn="base"/>
                <a:r>
                  <a:rPr lang="en-US" altLang="ko-KR" sz="1600" dirty="0" smtClean="0">
                    <a:solidFill>
                      <a:srgbClr val="FF0000"/>
                    </a:solidFill>
                  </a:rPr>
                  <a:t>  1) </a:t>
                </a:r>
                <a14:m>
                  <m:oMath xmlns:m="http://schemas.openxmlformats.org/officeDocument/2006/math">
                    <m:r>
                      <a:rPr lang="ko-KR" alt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ko-KR" altLang="en-US" sz="1600" dirty="0" smtClean="0">
                    <a:solidFill>
                      <a:srgbClr val="FF0000"/>
                    </a:solidFill>
                  </a:rPr>
                  <a:t>붕괴</a:t>
                </a:r>
                <a:r>
                  <a:rPr lang="ko-KR" altLang="en-US" sz="1600" dirty="0"/>
                  <a:t>	</a:t>
                </a:r>
                <a:r>
                  <a:rPr lang="en-US" altLang="ko-KR" sz="1600" dirty="0"/>
                  <a:t>2) </a:t>
                </a:r>
                <a14:m>
                  <m:oMath xmlns:m="http://schemas.openxmlformats.org/officeDocument/2006/math">
                    <m:r>
                      <a:rPr lang="ko-KR" altLang="en-US" sz="1600" i="1" dirty="0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ko-KR" sz="1600" baseline="30000" dirty="0" smtClean="0"/>
                  <a:t>+</a:t>
                </a:r>
                <a:r>
                  <a:rPr lang="ko-KR" altLang="en-US" sz="1600" dirty="0"/>
                  <a:t>붕괴		</a:t>
                </a:r>
                <a:r>
                  <a:rPr lang="en-US" altLang="ko-KR" sz="1600" dirty="0"/>
                  <a:t>3) </a:t>
                </a:r>
                <a14:m>
                  <m:oMath xmlns:m="http://schemas.openxmlformats.org/officeDocument/2006/math">
                    <m:r>
                      <a:rPr lang="ko-KR" altLang="en-US" sz="1600" i="1" dirty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ko-KR" sz="1600" baseline="30000" dirty="0" smtClean="0"/>
                  <a:t>-</a:t>
                </a:r>
                <a:r>
                  <a:rPr lang="en-US" altLang="ko-KR" sz="1600" baseline="30000" dirty="0"/>
                  <a:t> </a:t>
                </a:r>
                <a:r>
                  <a:rPr lang="ko-KR" altLang="en-US" sz="1600" dirty="0"/>
                  <a:t>붕괴		</a:t>
                </a:r>
                <a:r>
                  <a:rPr lang="en-US" altLang="ko-KR" sz="1600" dirty="0"/>
                  <a:t>4) </a:t>
                </a:r>
                <a:r>
                  <a:rPr lang="ko-KR" altLang="en-US" sz="1600" dirty="0"/>
                  <a:t>전자포획	</a:t>
                </a:r>
                <a:r>
                  <a:rPr lang="en-US" altLang="ko-KR" sz="1600" dirty="0"/>
                  <a:t>5)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ko-KR" altLang="en-US" sz="1600" dirty="0" smtClean="0"/>
                  <a:t>붕괴</a:t>
                </a:r>
                <a:endParaRPr lang="en-US" altLang="ko-KR" sz="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352928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584" t="-3425" b="-82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5937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64725"/>
                <a:ext cx="7992888" cy="354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알파</m:t>
                      </m:r>
                      <m:r>
                        <a:rPr lang="en-US" altLang="ko-KR" sz="1400" b="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l-GR" altLang="ko-KR" sz="1400" b="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l-GR" altLang="ko-KR" sz="1400" b="0" i="1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ko-KR" altLang="en-US" sz="1400" b="0" i="1">
                          <a:solidFill>
                            <a:srgbClr val="0070C0"/>
                          </a:solidFill>
                          <a:latin typeface="Cambria Math"/>
                        </a:rPr>
                        <m:t>붕괴</m:t>
                      </m:r>
                    </m:oMath>
                  </m:oMathPara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라듐이나 우라늄과 같이 무거운 원자핵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(heavy nuclides)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에서 주로 발생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안정된 핵과 비교할 때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중성자 수 대비 양성자의 비가 클 때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α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입자 방출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α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입자는 양성자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(p) 2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개와 중성자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(n) 2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개로 구성된 입자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즉 헬륨의 원자핵이 고속으로 방출되는 것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따라서 원자번호와 질량수는 보전되어야 하므로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딸핵종은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모핵종에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비하여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원자번호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2,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질량수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4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감소    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𝑍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)→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−4,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−2)+</m:t>
                    </m:r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err="1">
                    <a:solidFill>
                      <a:srgbClr val="0070C0"/>
                    </a:solidFill>
                  </a:rPr>
                  <a:t>붕괴시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α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입자는 특정한 값의 에너지를 가짐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선스펙트럼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반감기가 길면 에너지가 작음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(Geiger-</a:t>
                </a:r>
                <a:r>
                  <a:rPr lang="en-US" altLang="ko-KR" sz="1400" dirty="0" err="1">
                    <a:solidFill>
                      <a:srgbClr val="0070C0"/>
                    </a:solidFill>
                  </a:rPr>
                  <a:t>Nuttall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 law)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붕괴에너지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−(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]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err="1">
                    <a:solidFill>
                      <a:srgbClr val="0070C0"/>
                    </a:solidFill>
                  </a:rPr>
                  <a:t>투과력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 :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𝑐𝑚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𝑎𝑖𝑟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4725"/>
                <a:ext cx="7992888" cy="3546677"/>
              </a:xfrm>
              <a:prstGeom prst="rect">
                <a:avLst/>
              </a:prstGeom>
              <a:blipFill rotWithShape="1">
                <a:blip r:embed="rId3"/>
                <a:stretch>
                  <a:fillRect l="-153" r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19446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>
                <a:solidFill>
                  <a:srgbClr val="0070C0"/>
                </a:solidFill>
              </a:rPr>
              <a:t>알파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el-GR" altLang="ko-KR" b="1" dirty="0">
                <a:solidFill>
                  <a:srgbClr val="0070C0"/>
                </a:solidFill>
              </a:rPr>
              <a:t>α) </a:t>
            </a:r>
            <a:r>
              <a:rPr lang="ko-KR" altLang="en-US" b="1" dirty="0">
                <a:solidFill>
                  <a:srgbClr val="0070C0"/>
                </a:solidFill>
              </a:rPr>
              <a:t>붕괴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라듐이나 우라늄과 같이 무거운 원자핵</a:t>
                </a:r>
                <a:r>
                  <a:rPr lang="en-US" altLang="ko-KR" sz="1600" b="1" dirty="0"/>
                  <a:t>(heavy nuclides)</a:t>
                </a:r>
                <a:r>
                  <a:rPr lang="ko-KR" altLang="en-US" sz="1600" b="1" dirty="0"/>
                  <a:t>에서 주로 </a:t>
                </a:r>
                <a:r>
                  <a:rPr lang="ko-KR" altLang="en-US" sz="1600" b="1" dirty="0" smtClean="0"/>
                  <a:t>발생</a:t>
                </a:r>
                <a:endParaRPr lang="en-US" altLang="ko-KR" sz="1600" b="1" dirty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안정된 </a:t>
                </a:r>
                <a:r>
                  <a:rPr lang="ko-KR" altLang="en-US" sz="1600" b="1" dirty="0"/>
                  <a:t>핵과 비교할 때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 smtClean="0"/>
                  <a:t>중성자 수 대비 양성자의 비가 클 때 </a:t>
                </a:r>
                <a:r>
                  <a:rPr lang="en-US" altLang="ko-KR" sz="1600" b="1" dirty="0" smtClean="0"/>
                  <a:t>α</a:t>
                </a:r>
                <a:r>
                  <a:rPr lang="ko-KR" altLang="en-US" sz="1600" b="1" dirty="0" smtClean="0"/>
                  <a:t>입자 방출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600" b="1" dirty="0" smtClean="0"/>
                  <a:t>α </a:t>
                </a:r>
                <a:r>
                  <a:rPr lang="ko-KR" altLang="en-US" sz="1600" b="1" dirty="0"/>
                  <a:t>입자는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양성자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(p) 2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개와 중성자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(n) 2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개로 구성된 입자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/>
                  <a:t>즉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헬륨의 원자핵</a:t>
                </a:r>
                <a:r>
                  <a:rPr lang="ko-KR" altLang="en-US" sz="1600" b="1" dirty="0"/>
                  <a:t>이 고속으로 </a:t>
                </a:r>
                <a:r>
                  <a:rPr lang="ko-KR" altLang="en-US" sz="1600" b="1" dirty="0" smtClean="0"/>
                  <a:t>방출되는 것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따라서 </a:t>
                </a:r>
                <a:r>
                  <a:rPr lang="ko-KR" altLang="en-US" sz="1600" b="1" dirty="0"/>
                  <a:t>원자번호와 질량수는 보전되어야 하므로 </a:t>
                </a:r>
                <a:r>
                  <a:rPr lang="ko-KR" altLang="en-US" sz="1600" b="1" dirty="0" err="1"/>
                  <a:t>딸핵종은</a:t>
                </a:r>
                <a:r>
                  <a:rPr lang="ko-KR" altLang="en-US" sz="1600" b="1" dirty="0"/>
                  <a:t> </a:t>
                </a:r>
                <a:r>
                  <a:rPr lang="ko-KR" altLang="en-US" sz="1600" b="1" dirty="0" err="1"/>
                  <a:t>모핵종에</a:t>
                </a:r>
                <a:r>
                  <a:rPr lang="ko-KR" altLang="en-US" sz="1600" b="1" dirty="0"/>
                  <a:t> 비하여 </a:t>
                </a:r>
                <a:r>
                  <a:rPr lang="ko-KR" altLang="en-US" sz="1600" b="1" dirty="0" smtClean="0"/>
                  <a:t>       원자번호 </a:t>
                </a:r>
                <a:r>
                  <a:rPr lang="en-US" altLang="ko-KR" sz="1600" b="1" dirty="0" smtClean="0"/>
                  <a:t>2, </a:t>
                </a:r>
                <a:r>
                  <a:rPr lang="ko-KR" altLang="en-US" sz="1600" b="1" dirty="0" smtClean="0"/>
                  <a:t> 질량수 </a:t>
                </a:r>
                <a:r>
                  <a:rPr lang="en-US" altLang="ko-KR" sz="1600" b="1" dirty="0" smtClean="0"/>
                  <a:t>4</a:t>
                </a:r>
                <a:r>
                  <a:rPr lang="ko-KR" altLang="en-US" sz="1600" b="1" dirty="0" smtClean="0"/>
                  <a:t> 감소    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𝑿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𝒁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)→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)+</m:t>
                    </m:r>
                    <m:r>
                      <a:rPr lang="ko-KR" alt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altLang="ko-KR" sz="16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붕괴시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α </a:t>
                </a:r>
                <a:r>
                  <a:rPr lang="ko-KR" altLang="en-US" sz="1600" b="1" dirty="0" smtClean="0"/>
                  <a:t>입자는 </a:t>
                </a:r>
                <a:r>
                  <a:rPr lang="ko-KR" altLang="en-US" sz="1600" b="1" dirty="0"/>
                  <a:t>특정한 값의 에너지를 </a:t>
                </a:r>
                <a:r>
                  <a:rPr lang="ko-KR" altLang="en-US" sz="1600" b="1" dirty="0" smtClean="0"/>
                  <a:t>가짐</a:t>
                </a:r>
                <a:r>
                  <a:rPr lang="en-US" altLang="ko-KR" sz="1600" b="1" dirty="0" smtClean="0"/>
                  <a:t>(</a:t>
                </a:r>
                <a:r>
                  <a:rPr lang="ko-KR" altLang="en-US" sz="1600" b="1" dirty="0"/>
                  <a:t>선스펙트럼</a:t>
                </a:r>
                <a:r>
                  <a:rPr lang="en-US" altLang="ko-KR" sz="1600" b="1" dirty="0" smtClean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>
                    <a:solidFill>
                      <a:srgbClr val="FF0000"/>
                    </a:solidFill>
                  </a:rPr>
                  <a:t>반감기가 길면 에너지가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작음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Geiger-</a:t>
                </a:r>
                <a:r>
                  <a:rPr lang="en-US" altLang="ko-KR" sz="1600" b="1" dirty="0" err="1">
                    <a:solidFill>
                      <a:srgbClr val="FF0000"/>
                    </a:solidFill>
                  </a:rPr>
                  <a:t>Nuttall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 law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붕괴에너지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ko-KR" alt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−(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ko-KR" alt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]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1600" b="1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투과력</a:t>
                </a:r>
                <a:r>
                  <a:rPr lang="en-US" altLang="ko-KR" sz="1600" b="1" dirty="0" smtClean="0"/>
                  <a:t> : </a:t>
                </a:r>
                <a:r>
                  <a:rPr lang="ko-KR" altLang="en-US" sz="1600" b="1" dirty="0" smtClean="0"/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𝒄𝒎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𝒂𝒊𝒓</m:t>
                        </m:r>
                      </m:sub>
                    </m:sSub>
                  </m:oMath>
                </a14:m>
                <a:endParaRPr lang="en-US" altLang="ko-KR" sz="1600" b="1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altLang="ko-KR" sz="1600" b="1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230" r="-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Picture 5" descr="방사선_방사선의 정의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12" y="4365104"/>
            <a:ext cx="1944216" cy="1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31551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35292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ko-KR" dirty="0"/>
                  <a:t>(n,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dirty="0" smtClean="0"/>
                  <a:t>) </a:t>
                </a:r>
                <a:r>
                  <a:rPr lang="ko-KR" altLang="en-US" dirty="0" smtClean="0"/>
                  <a:t>핵반응에서 </a:t>
                </a:r>
                <a:r>
                  <a:rPr lang="ko-KR" altLang="en-US" dirty="0" err="1"/>
                  <a:t>생성핵종과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표적핵종에서</a:t>
                </a:r>
                <a:r>
                  <a:rPr lang="ko-KR" altLang="en-US" dirty="0"/>
                  <a:t> 상이한 것은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/>
              </a:p>
              <a:p>
                <a:pPr fontAlgn="base"/>
                <a:r>
                  <a:rPr lang="en-US" altLang="ko-KR" sz="1600" dirty="0" smtClean="0"/>
                  <a:t>1</a:t>
                </a:r>
                <a:r>
                  <a:rPr lang="en-US" altLang="ko-KR" sz="1600" dirty="0"/>
                  <a:t>) </a:t>
                </a:r>
                <a:r>
                  <a:rPr lang="ko-KR" altLang="en-US" sz="1600" dirty="0" smtClean="0"/>
                  <a:t>원자번호    </a:t>
                </a:r>
                <a:r>
                  <a:rPr lang="en-US" altLang="ko-KR" sz="1600" dirty="0" smtClean="0"/>
                  <a:t>2</a:t>
                </a:r>
                <a:r>
                  <a:rPr lang="en-US" altLang="ko-KR" sz="1600" dirty="0"/>
                  <a:t>) </a:t>
                </a:r>
                <a:r>
                  <a:rPr lang="ko-KR" altLang="en-US" sz="1600" dirty="0" smtClean="0"/>
                  <a:t>양성자수    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중성자수    </a:t>
                </a:r>
                <a:r>
                  <a:rPr lang="en-US" altLang="ko-KR" sz="1600" dirty="0" smtClean="0"/>
                  <a:t>4</a:t>
                </a:r>
                <a:r>
                  <a:rPr lang="en-US" altLang="ko-KR" sz="1600" dirty="0"/>
                  <a:t>) </a:t>
                </a:r>
                <a:r>
                  <a:rPr lang="ko-KR" altLang="en-US" sz="1600" dirty="0" err="1" smtClean="0"/>
                  <a:t>궤도전자수</a:t>
                </a:r>
                <a:r>
                  <a:rPr lang="ko-KR" altLang="en-US" sz="1600" dirty="0" smtClean="0"/>
                  <a:t>    </a:t>
                </a:r>
                <a:r>
                  <a:rPr lang="en-US" altLang="ko-KR" sz="1600" dirty="0" smtClean="0"/>
                  <a:t>5</a:t>
                </a:r>
                <a:r>
                  <a:rPr lang="en-US" altLang="ko-KR" sz="1600" dirty="0"/>
                  <a:t>) </a:t>
                </a:r>
                <a:r>
                  <a:rPr lang="ko-KR" altLang="en-US" sz="1600" dirty="0"/>
                  <a:t>화학적 성질</a:t>
                </a:r>
                <a:endParaRPr lang="en-US" altLang="ko-KR" sz="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352928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584" t="-3425" b="-82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5937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55576" y="216472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0070C0"/>
                </a:solidFill>
              </a:rPr>
              <a:t>중성자는 원자번호가 없고 질량수 </a:t>
            </a:r>
            <a:r>
              <a:rPr lang="en-US" altLang="ko-KR" sz="1400" dirty="0" smtClean="0">
                <a:solidFill>
                  <a:srgbClr val="0070C0"/>
                </a:solidFill>
              </a:rPr>
              <a:t>1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감마선은 원자번호와 질량수 모두 </a:t>
            </a:r>
            <a:r>
              <a:rPr lang="en-US" altLang="ko-KR" sz="1400" dirty="0" smtClean="0">
                <a:solidFill>
                  <a:srgbClr val="0070C0"/>
                </a:solidFill>
              </a:rPr>
              <a:t>0</a:t>
            </a:r>
            <a:r>
              <a:rPr lang="ko-KR" altLang="en-US" sz="1400" dirty="0" smtClean="0">
                <a:solidFill>
                  <a:srgbClr val="0070C0"/>
                </a:solidFill>
              </a:rPr>
              <a:t>이므로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표적핵종과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생성핵종은</a:t>
            </a:r>
            <a:r>
              <a:rPr lang="ko-KR" altLang="en-US" sz="1400" dirty="0" smtClean="0">
                <a:solidFill>
                  <a:srgbClr val="0070C0"/>
                </a:solidFill>
              </a:rPr>
              <a:t> 원자번호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양성자수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궤도전자수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화학적성질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은 변화가 없고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질량수가 </a:t>
            </a: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</a:rPr>
              <a:t>이 변화되었다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엑스선 발생효율의 증감과 </a:t>
            </a:r>
            <a:r>
              <a:rPr lang="ko-KR" altLang="en-US" dirty="0" smtClean="0"/>
              <a:t>관계 있는 </a:t>
            </a:r>
            <a:r>
              <a:rPr lang="ko-KR" altLang="en-US" dirty="0"/>
              <a:t>것으로 조합된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sz="1600" dirty="0"/>
              <a:t>1) </a:t>
            </a:r>
            <a:r>
              <a:rPr lang="ko-KR" altLang="en-US" sz="1600" dirty="0" err="1"/>
              <a:t>관전류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타킷의</a:t>
            </a:r>
            <a:r>
              <a:rPr lang="ko-KR" altLang="en-US" sz="1600" dirty="0"/>
              <a:t> 원자번호		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타킷의</a:t>
            </a:r>
            <a:r>
              <a:rPr lang="ko-KR" altLang="en-US" sz="1600" dirty="0"/>
              <a:t> 질량수</a:t>
            </a:r>
            <a:r>
              <a:rPr lang="en-US" altLang="ko-KR" sz="1600" dirty="0"/>
              <a:t>, </a:t>
            </a:r>
            <a:r>
              <a:rPr lang="ko-KR" altLang="en-US" sz="1600" dirty="0"/>
              <a:t>원자번호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  </a:t>
            </a:r>
            <a:r>
              <a:rPr lang="en-US" altLang="ko-KR" sz="1600" dirty="0">
                <a:solidFill>
                  <a:srgbClr val="FF0000"/>
                </a:solidFill>
              </a:rPr>
              <a:t>3) </a:t>
            </a:r>
            <a:r>
              <a:rPr lang="ko-KR" altLang="en-US" sz="1600" dirty="0" err="1">
                <a:solidFill>
                  <a:srgbClr val="FF0000"/>
                </a:solidFill>
              </a:rPr>
              <a:t>관전압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 err="1">
                <a:solidFill>
                  <a:srgbClr val="FF0000"/>
                </a:solidFill>
              </a:rPr>
              <a:t>타킷의</a:t>
            </a:r>
            <a:r>
              <a:rPr lang="ko-KR" altLang="en-US" sz="1600" dirty="0">
                <a:solidFill>
                  <a:srgbClr val="FF0000"/>
                </a:solidFill>
              </a:rPr>
              <a:t> 원자번호</a:t>
            </a:r>
            <a:r>
              <a:rPr lang="ko-KR" altLang="en-US" sz="1600" dirty="0"/>
              <a:t>		</a:t>
            </a:r>
            <a:r>
              <a:rPr lang="en-US" altLang="ko-KR" sz="1600" dirty="0"/>
              <a:t>4) </a:t>
            </a:r>
            <a:r>
              <a:rPr lang="ko-KR" altLang="en-US" sz="1600" dirty="0" err="1"/>
              <a:t>타킷의</a:t>
            </a:r>
            <a:r>
              <a:rPr lang="ko-KR" altLang="en-US" sz="1600" dirty="0"/>
              <a:t> 원자번호</a:t>
            </a:r>
            <a:r>
              <a:rPr lang="en-US" altLang="ko-KR" sz="1600" dirty="0"/>
              <a:t>, </a:t>
            </a:r>
            <a:r>
              <a:rPr lang="ko-KR" altLang="en-US" sz="1600" dirty="0"/>
              <a:t>핵의 결합에너지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5) </a:t>
            </a:r>
            <a:r>
              <a:rPr lang="ko-KR" altLang="en-US" sz="1600" dirty="0" err="1"/>
              <a:t>관전압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타킷의</a:t>
            </a:r>
            <a:r>
              <a:rPr lang="ko-KR" altLang="en-US" sz="1600" dirty="0"/>
              <a:t> 양성자에 대한 중성자의 비율</a:t>
            </a:r>
            <a:endParaRPr lang="en-US" altLang="ko-KR" sz="2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80042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905780"/>
                <a:ext cx="79928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 smtClean="0">
                    <a:solidFill>
                      <a:srgbClr val="0070C0"/>
                    </a:solidFill>
                  </a:rPr>
                  <a:t>X-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선의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발생효율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𝑘𝑉𝑍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×100(%)</m:t>
                    </m:r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=1.1×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𝑣𝑜𝑙𝑡</m:t>
                    </m:r>
                  </m:oMath>
                </a14:m>
                <a:endParaRPr lang="en-US" altLang="ko-KR" sz="1400" b="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관전압과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타깃의 원자번호에 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05780"/>
                <a:ext cx="799288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29" t="-641" b="-12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352928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ko-KR" dirty="0"/>
                  <a:t>Moseley </a:t>
                </a:r>
                <a:r>
                  <a:rPr lang="ko-KR" altLang="en-US" dirty="0"/>
                  <a:t>법칙에서 특성에그선의 진동수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𝜐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와 </a:t>
                </a:r>
                <a:r>
                  <a:rPr lang="ko-KR" altLang="en-US" dirty="0" err="1"/>
                  <a:t>타킷의</a:t>
                </a:r>
                <a:r>
                  <a:rPr lang="ko-KR" altLang="en-US" dirty="0"/>
                  <a:t> 원자번호</a:t>
                </a:r>
                <a:r>
                  <a:rPr lang="en-US" altLang="ko-KR" dirty="0"/>
                  <a:t>(Z)</a:t>
                </a:r>
                <a:r>
                  <a:rPr lang="ko-KR" altLang="en-US" dirty="0"/>
                  <a:t>의 관계는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/>
              </a:p>
              <a:p>
                <a:pPr fontAlgn="base"/>
                <a:r>
                  <a:rPr lang="en-US" altLang="ko-KR" sz="1600" dirty="0"/>
                  <a:t>  1)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</a:rPr>
                      <m:t>𝜐</m:t>
                    </m:r>
                  </m:oMath>
                </a14:m>
                <a:r>
                  <a:rPr lang="ko-KR" altLang="en-US" sz="1600" dirty="0" smtClean="0"/>
                  <a:t>는 </a:t>
                </a:r>
                <a:r>
                  <a:rPr lang="en-US" altLang="ko-KR" sz="1600" dirty="0"/>
                  <a:t>Z</a:t>
                </a:r>
                <a:r>
                  <a:rPr lang="ko-KR" altLang="en-US" sz="1600" dirty="0"/>
                  <a:t>에 비례한다</a:t>
                </a:r>
                <a:r>
                  <a:rPr lang="en-US" altLang="ko-KR" sz="1600" dirty="0" smtClean="0"/>
                  <a:t>.</a:t>
                </a:r>
                <a:r>
                  <a:rPr lang="en-US" altLang="ko-KR" sz="1600" dirty="0"/>
                  <a:t>	2)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/>
                      </a:rPr>
                      <m:t>𝜐</m:t>
                    </m:r>
                  </m:oMath>
                </a14:m>
                <a:r>
                  <a:rPr lang="ko-KR" altLang="en-US" sz="1600" dirty="0"/>
                  <a:t>는 </a:t>
                </a:r>
                <a:r>
                  <a:rPr lang="en-US" altLang="ko-KR" sz="1600" dirty="0"/>
                  <a:t>Z</a:t>
                </a:r>
                <a:r>
                  <a:rPr lang="en-US" altLang="ko-KR" sz="1600" baseline="30000" dirty="0"/>
                  <a:t>-1</a:t>
                </a:r>
                <a:r>
                  <a:rPr lang="ko-KR" altLang="en-US" sz="1600" dirty="0"/>
                  <a:t>에 비례한다</a:t>
                </a:r>
                <a:r>
                  <a:rPr lang="en-US" altLang="ko-KR" sz="1600" dirty="0"/>
                  <a:t>.	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3)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srgbClr val="FF0000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ko-KR" altLang="en-US" sz="1600" dirty="0">
                    <a:solidFill>
                      <a:srgbClr val="FF0000"/>
                    </a:solidFill>
                  </a:rPr>
                  <a:t>는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ko-KR" sz="16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에 비례한다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.</a:t>
                </a:r>
              </a:p>
              <a:p>
                <a:pPr fontAlgn="base"/>
                <a:r>
                  <a:rPr lang="en-US" altLang="ko-KR" sz="1600" dirty="0"/>
                  <a:t>  4)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/>
                      </a:rPr>
                      <m:t>𝜐</m:t>
                    </m:r>
                  </m:oMath>
                </a14:m>
                <a:r>
                  <a:rPr lang="ko-KR" altLang="en-US" sz="1600" dirty="0"/>
                  <a:t>는 </a:t>
                </a:r>
                <a:r>
                  <a:rPr lang="en-US" altLang="ko-KR" sz="1600" dirty="0"/>
                  <a:t>Z</a:t>
                </a:r>
                <a:r>
                  <a:rPr lang="ko-KR" altLang="en-US" sz="1600" dirty="0"/>
                  <a:t>에 반비례한다</a:t>
                </a:r>
                <a:r>
                  <a:rPr lang="en-US" altLang="ko-KR" sz="1600" dirty="0"/>
                  <a:t>.	</a:t>
                </a:r>
                <a:r>
                  <a:rPr lang="en-US" altLang="ko-KR" sz="1600" dirty="0" smtClean="0"/>
                  <a:t>5</a:t>
                </a:r>
                <a:r>
                  <a:rPr lang="en-US" altLang="ko-KR" sz="1600" dirty="0"/>
                  <a:t>)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/>
                      </a:rPr>
                      <m:t>𝜐</m:t>
                    </m:r>
                  </m:oMath>
                </a14:m>
                <a:r>
                  <a:rPr lang="ko-KR" altLang="en-US" sz="1600" dirty="0"/>
                  <a:t>는 </a:t>
                </a:r>
                <a:r>
                  <a:rPr lang="en-US" altLang="ko-KR" sz="1600" dirty="0"/>
                  <a:t>Z</a:t>
                </a:r>
                <a:r>
                  <a:rPr lang="en-US" altLang="ko-KR" sz="1600" baseline="30000" dirty="0"/>
                  <a:t>2</a:t>
                </a:r>
                <a:r>
                  <a:rPr lang="ko-KR" altLang="en-US" sz="1600" dirty="0"/>
                  <a:t>에 반비례한다</a:t>
                </a:r>
                <a:r>
                  <a:rPr lang="en-US" altLang="ko-KR" sz="1600" dirty="0"/>
                  <a:t>.</a:t>
                </a:r>
                <a:endParaRPr lang="en-US" altLang="ko-KR" sz="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352928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584" t="-2674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369541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474893"/>
                <a:ext cx="7992888" cy="525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방출되는 전자파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특성엑스선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의 진동수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에너지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의 제곱근은 원자번호에 비례한다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ko-KR" altLang="en-US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ko-KR" altLang="en-US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𝜐</m:t>
                          </m:r>
                        </m:e>
                      </m:rad>
                      <m:r>
                        <a:rPr lang="ko-KR" altLang="en-US" sz="1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∝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74893"/>
                <a:ext cx="7992888" cy="525593"/>
              </a:xfrm>
              <a:prstGeom prst="rect">
                <a:avLst/>
              </a:prstGeom>
              <a:blipFill rotWithShape="1">
                <a:blip r:embed="rId3"/>
                <a:stretch>
                  <a:fillRect l="-229" t="-1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2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119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선흡수계수가</a:t>
            </a:r>
            <a:r>
              <a:rPr lang="ko-KR" altLang="en-US" dirty="0"/>
              <a:t> </a:t>
            </a:r>
            <a:r>
              <a:rPr lang="en-US" altLang="ko-KR" dirty="0" smtClean="0"/>
              <a:t>0.693 cm</a:t>
            </a:r>
            <a:r>
              <a:rPr lang="en-US" altLang="ko-KR" baseline="30000" dirty="0" smtClean="0"/>
              <a:t>-1</a:t>
            </a:r>
            <a:r>
              <a:rPr lang="ko-KR" altLang="en-US" dirty="0"/>
              <a:t>일 때 </a:t>
            </a:r>
            <a:r>
              <a:rPr lang="en-US" altLang="ko-KR" dirty="0"/>
              <a:t>10</a:t>
            </a:r>
            <a:r>
              <a:rPr lang="ko-KR" altLang="en-US" dirty="0" err="1"/>
              <a:t>가층의</a:t>
            </a:r>
            <a:r>
              <a:rPr lang="ko-KR" altLang="en-US" dirty="0"/>
              <a:t> 두께</a:t>
            </a:r>
            <a:r>
              <a:rPr lang="en-US" altLang="ko-KR" dirty="0"/>
              <a:t>(cm)</a:t>
            </a:r>
            <a:r>
              <a:rPr lang="ko-KR" altLang="en-US" dirty="0"/>
              <a:t>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0.0698	</a:t>
            </a:r>
            <a:r>
              <a:rPr lang="en-US" altLang="ko-KR" sz="1600" dirty="0" smtClean="0"/>
              <a:t>       2</a:t>
            </a:r>
            <a:r>
              <a:rPr lang="en-US" altLang="ko-KR" sz="1600" dirty="0"/>
              <a:t>) 0.0693	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1.0</a:t>
            </a:r>
            <a:r>
              <a:rPr lang="en-US" altLang="ko-KR" sz="1600" dirty="0"/>
              <a:t>	4) 1.24	</a:t>
            </a:r>
            <a:r>
              <a:rPr lang="en-US" altLang="ko-KR" sz="1600" dirty="0" smtClean="0"/>
              <a:t>  </a:t>
            </a:r>
            <a:r>
              <a:rPr lang="en-US" altLang="ko-KR" sz="1600" dirty="0" smtClean="0">
                <a:solidFill>
                  <a:srgbClr val="FF0000"/>
                </a:solidFill>
              </a:rPr>
              <a:t>5</a:t>
            </a:r>
            <a:r>
              <a:rPr lang="en-US" altLang="ko-KR" sz="1600" dirty="0">
                <a:solidFill>
                  <a:srgbClr val="FF0000"/>
                </a:solidFill>
              </a:rPr>
              <a:t>) 3.3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238208"/>
                <a:ext cx="7992888" cy="1503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십가층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(Tenth value layer, TVL)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이란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방사선의 세기를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1/10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로 감쇠시키는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차폐체의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두께 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𝑻𝑽𝑳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𝟑𝟎𝟑</m:t>
                        </m:r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3.3</m:t>
                    </m:r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𝐻𝑉𝐿</m:t>
                    </m:r>
                  </m:oMath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위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문제에서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0.693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이므로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𝑻𝑽𝑳</m:t>
                    </m:r>
                    <m:d>
                      <m:d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ko-KR" sz="1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ko-KR" sz="1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𝟏𝟎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𝟑𝟎𝟑</m:t>
                        </m:r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𝟔𝟗𝟑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38208"/>
                <a:ext cx="7992888" cy="1503360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광전효과에 대한 설명으로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/>
              <a:t>주로 </a:t>
            </a:r>
            <a:r>
              <a:rPr lang="ko-KR" altLang="en-US" sz="1600" dirty="0" err="1"/>
              <a:t>최외각</a:t>
            </a:r>
            <a:r>
              <a:rPr lang="ko-KR" altLang="en-US" sz="1600" dirty="0"/>
              <a:t> 전자와의 반응이다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2) </a:t>
            </a:r>
            <a:r>
              <a:rPr lang="ko-KR" altLang="en-US" sz="1600" dirty="0" err="1"/>
              <a:t>하전입자와</a:t>
            </a:r>
            <a:r>
              <a:rPr lang="ko-KR" altLang="en-US" sz="1600" dirty="0"/>
              <a:t> 물질과의 상호작용이다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 3) </a:t>
            </a:r>
            <a:r>
              <a:rPr lang="ko-KR" altLang="en-US" sz="1600" dirty="0">
                <a:solidFill>
                  <a:srgbClr val="FF0000"/>
                </a:solidFill>
              </a:rPr>
              <a:t>전자기파의 입자성을 나타내는 현상이다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4) </a:t>
            </a:r>
            <a:r>
              <a:rPr lang="ko-KR" altLang="en-US" sz="1600" dirty="0"/>
              <a:t>광전자의 운동에너지는 전자기파의 에너지와 동일하다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5) </a:t>
            </a:r>
            <a:r>
              <a:rPr lang="ko-KR" altLang="en-US" sz="1600" dirty="0"/>
              <a:t>입사광자의 진동수가 임계진동수보다 작을 때 발생한다</a:t>
            </a:r>
            <a:r>
              <a:rPr lang="en-US" altLang="ko-KR" sz="1600" dirty="0"/>
              <a:t>.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50100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55576" y="3606360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1) </a:t>
            </a:r>
            <a:r>
              <a:rPr lang="ko-KR" altLang="en-US" sz="1400" dirty="0">
                <a:solidFill>
                  <a:srgbClr val="0070C0"/>
                </a:solidFill>
              </a:rPr>
              <a:t>주로 </a:t>
            </a:r>
            <a:r>
              <a:rPr lang="ko-KR" altLang="en-US" sz="1400" dirty="0" smtClean="0">
                <a:solidFill>
                  <a:srgbClr val="0070C0"/>
                </a:solidFill>
              </a:rPr>
              <a:t>내각전자와 반응한다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전자파와 </a:t>
            </a:r>
            <a:r>
              <a:rPr lang="ko-KR" altLang="en-US" sz="1400" dirty="0">
                <a:solidFill>
                  <a:srgbClr val="0070C0"/>
                </a:solidFill>
              </a:rPr>
              <a:t>물질과의 상호작용이다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4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광전자의 운동에너지는 </a:t>
            </a:r>
            <a:r>
              <a:rPr lang="ko-KR" altLang="en-US" sz="1400" dirty="0" smtClean="0">
                <a:solidFill>
                  <a:srgbClr val="0070C0"/>
                </a:solidFill>
              </a:rPr>
              <a:t>입사된 전자기파의 에너지에서 전자의 결합에너지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일함수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를 뺀 에너지와 동일하다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5</a:t>
            </a:r>
            <a:r>
              <a:rPr lang="en-US" altLang="ko-KR" sz="1400" dirty="0">
                <a:solidFill>
                  <a:srgbClr val="0070C0"/>
                </a:solidFill>
              </a:rPr>
              <a:t>) </a:t>
            </a:r>
            <a:r>
              <a:rPr lang="ko-KR" altLang="en-US" sz="1400" dirty="0">
                <a:solidFill>
                  <a:srgbClr val="0070C0"/>
                </a:solidFill>
              </a:rPr>
              <a:t>입사광자의 진동수가 임계진동수보다 </a:t>
            </a:r>
            <a:r>
              <a:rPr lang="ko-KR" altLang="en-US" sz="1400" dirty="0" smtClean="0">
                <a:solidFill>
                  <a:srgbClr val="0070C0"/>
                </a:solidFill>
              </a:rPr>
              <a:t>약간 클 때 </a:t>
            </a:r>
            <a:r>
              <a:rPr lang="ko-KR" altLang="en-US" sz="1400" dirty="0">
                <a:solidFill>
                  <a:srgbClr val="0070C0"/>
                </a:solidFill>
              </a:rPr>
              <a:t>발생한다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4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수소의 핵 </a:t>
            </a:r>
            <a:r>
              <a:rPr lang="en-US" altLang="ko-KR" dirty="0"/>
              <a:t>( 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H </a:t>
            </a:r>
            <a:r>
              <a:rPr lang="en-US" altLang="ko-KR" dirty="0"/>
              <a:t>)</a:t>
            </a:r>
            <a:r>
              <a:rPr lang="ko-KR" altLang="en-US" dirty="0"/>
              <a:t>과 본질이 같은 입자는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/>
              <a:t>① 전자</a:t>
            </a:r>
            <a:r>
              <a:rPr lang="en-US" altLang="ko-KR" sz="1600" dirty="0"/>
              <a:t>(e</a:t>
            </a:r>
            <a:r>
              <a:rPr lang="ko-KR" altLang="en-US" sz="1600" dirty="0"/>
              <a:t>⁻</a:t>
            </a:r>
            <a:r>
              <a:rPr lang="en-US" altLang="ko-KR" sz="1600" dirty="0" smtClean="0"/>
              <a:t>)   </a:t>
            </a:r>
            <a:r>
              <a:rPr lang="ko-KR" altLang="en-US" sz="1600" dirty="0" smtClean="0"/>
              <a:t>② </a:t>
            </a:r>
            <a:r>
              <a:rPr lang="ko-KR" altLang="en-US" sz="1600" dirty="0"/>
              <a:t>양전자</a:t>
            </a:r>
            <a:r>
              <a:rPr lang="en-US" altLang="ko-KR" sz="1600" dirty="0"/>
              <a:t>(e</a:t>
            </a:r>
            <a:r>
              <a:rPr lang="ko-KR" altLang="en-US" sz="1600" dirty="0"/>
              <a:t>⁺</a:t>
            </a:r>
            <a:r>
              <a:rPr lang="en-US" altLang="ko-KR" sz="1600" dirty="0" smtClean="0"/>
              <a:t>)   </a:t>
            </a:r>
            <a:r>
              <a:rPr lang="ko-KR" altLang="en-US" sz="1600" dirty="0" smtClean="0">
                <a:solidFill>
                  <a:srgbClr val="FF0000"/>
                </a:solidFill>
              </a:rPr>
              <a:t>③ </a:t>
            </a:r>
            <a:r>
              <a:rPr lang="ko-KR" altLang="en-US" sz="1600" dirty="0">
                <a:solidFill>
                  <a:srgbClr val="FF0000"/>
                </a:solidFill>
              </a:rPr>
              <a:t>양성자</a:t>
            </a:r>
            <a:r>
              <a:rPr lang="en-US" altLang="ko-KR" sz="1600" dirty="0">
                <a:solidFill>
                  <a:srgbClr val="FF0000"/>
                </a:solidFill>
              </a:rPr>
              <a:t>(p</a:t>
            </a:r>
            <a:r>
              <a:rPr lang="ko-KR" altLang="en-US" sz="1600" dirty="0">
                <a:solidFill>
                  <a:srgbClr val="FF0000"/>
                </a:solidFill>
              </a:rPr>
              <a:t>⁺</a:t>
            </a:r>
            <a:r>
              <a:rPr lang="en-US" altLang="ko-KR" sz="1600" dirty="0" smtClean="0">
                <a:solidFill>
                  <a:srgbClr val="FF0000"/>
                </a:solidFill>
              </a:rPr>
              <a:t>)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④ </a:t>
            </a:r>
            <a:r>
              <a:rPr lang="ko-KR" altLang="en-US" sz="1600" dirty="0"/>
              <a:t>알파입자</a:t>
            </a:r>
            <a:r>
              <a:rPr lang="en-US" altLang="ko-KR" sz="1600" dirty="0"/>
              <a:t>(α⁺⁺</a:t>
            </a:r>
            <a:r>
              <a:rPr lang="en-US" altLang="ko-KR" sz="1600" dirty="0" smtClean="0"/>
              <a:t>)   </a:t>
            </a:r>
            <a:r>
              <a:rPr lang="ko-KR" altLang="en-US" sz="1600" dirty="0" smtClean="0"/>
              <a:t>⑤ </a:t>
            </a:r>
            <a:r>
              <a:rPr lang="ko-KR" altLang="en-US" sz="1600" dirty="0"/>
              <a:t>중성자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55576" y="2166200"/>
            <a:ext cx="7992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양성자선는</a:t>
            </a:r>
            <a:r>
              <a:rPr lang="ko-KR" altLang="en-US" sz="1400" dirty="0" smtClean="0">
                <a:solidFill>
                  <a:srgbClr val="0070C0"/>
                </a:solidFill>
              </a:rPr>
              <a:t> 수소 원자핵의 흐름이고</a:t>
            </a:r>
            <a:r>
              <a:rPr lang="en-US" altLang="ko-KR" sz="1400" dirty="0" smtClean="0">
                <a:solidFill>
                  <a:srgbClr val="0070C0"/>
                </a:solidFill>
              </a:rPr>
              <a:t>,</a:t>
            </a:r>
            <a:r>
              <a:rPr lang="ko-KR" altLang="en-US" sz="1400" dirty="0" smtClean="0">
                <a:solidFill>
                  <a:srgbClr val="0070C0"/>
                </a:solidFill>
              </a:rPr>
              <a:t> 알파선은 헬륨원자핵의 흐름이다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간접전리방사선은</a:t>
            </a:r>
            <a:r>
              <a:rPr lang="en-US" altLang="ko-KR" dirty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가</a:t>
            </a:r>
            <a:r>
              <a:rPr lang="en-US" altLang="ko-KR" sz="1600" dirty="0"/>
              <a:t>.  </a:t>
            </a:r>
            <a:r>
              <a:rPr lang="ko-KR" altLang="en-US" sz="1600" dirty="0" smtClean="0"/>
              <a:t>알파선   나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중성자선   다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베타선   라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감마선</a:t>
            </a:r>
            <a:endParaRPr lang="en-US" altLang="ko-KR" sz="1600" dirty="0" smtClean="0"/>
          </a:p>
          <a:p>
            <a:pPr fontAlgn="base">
              <a:lnSpc>
                <a:spcPct val="150000"/>
              </a:lnSpc>
            </a:pP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① 가</a:t>
            </a:r>
            <a:r>
              <a:rPr lang="en-US" altLang="ko-KR" sz="1600" dirty="0"/>
              <a:t>, </a:t>
            </a:r>
            <a:r>
              <a:rPr lang="ko-KR" altLang="en-US" sz="1600" dirty="0"/>
              <a:t>나</a:t>
            </a:r>
            <a:r>
              <a:rPr lang="en-US" altLang="ko-KR" sz="1600" dirty="0"/>
              <a:t>, </a:t>
            </a:r>
            <a:r>
              <a:rPr lang="ko-KR" altLang="en-US" sz="1600" dirty="0"/>
              <a:t>다        </a:t>
            </a:r>
            <a:r>
              <a:rPr lang="ko-KR" altLang="en-US" sz="1600" dirty="0" smtClean="0"/>
              <a:t>     </a:t>
            </a:r>
            <a:r>
              <a:rPr lang="ko-KR" altLang="en-US" sz="1600" dirty="0"/>
              <a:t>② 가</a:t>
            </a:r>
            <a:r>
              <a:rPr lang="en-US" altLang="ko-KR" sz="1600" dirty="0"/>
              <a:t>, </a:t>
            </a:r>
            <a:r>
              <a:rPr lang="ko-KR" altLang="en-US" sz="1600" dirty="0"/>
              <a:t>다               </a:t>
            </a:r>
            <a:r>
              <a:rPr lang="ko-KR" altLang="en-US" sz="1600" dirty="0">
                <a:solidFill>
                  <a:srgbClr val="FF0000"/>
                </a:solidFill>
              </a:rPr>
              <a:t>③ 나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④ 라</a:t>
            </a:r>
            <a:r>
              <a:rPr lang="en-US" altLang="ko-KR" sz="1600" dirty="0"/>
              <a:t>,        </a:t>
            </a:r>
            <a:r>
              <a:rPr lang="en-US" altLang="ko-KR" sz="1600" dirty="0" smtClean="0"/>
              <a:t>             </a:t>
            </a:r>
            <a:r>
              <a:rPr lang="en-US" altLang="ko-KR" sz="1600" dirty="0"/>
              <a:t>⑤ </a:t>
            </a:r>
            <a:r>
              <a:rPr lang="ko-KR" altLang="en-US" sz="1600" dirty="0"/>
              <a:t>가</a:t>
            </a:r>
            <a:r>
              <a:rPr lang="en-US" altLang="ko-KR" sz="1600" dirty="0"/>
              <a:t>, </a:t>
            </a:r>
            <a:r>
              <a:rPr lang="ko-KR" altLang="en-US" sz="1600" dirty="0"/>
              <a:t>나</a:t>
            </a:r>
            <a:r>
              <a:rPr lang="en-US" altLang="ko-KR" sz="1600" dirty="0"/>
              <a:t>, </a:t>
            </a:r>
            <a:r>
              <a:rPr lang="ko-KR" altLang="en-US" sz="1600" dirty="0"/>
              <a:t>다</a:t>
            </a:r>
            <a:r>
              <a:rPr lang="en-US" altLang="ko-KR" sz="1600" dirty="0"/>
              <a:t>, </a:t>
            </a:r>
            <a:r>
              <a:rPr lang="ko-KR" altLang="en-US" sz="1600" dirty="0"/>
              <a:t>라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495451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95451"/>
            <a:ext cx="6216427" cy="279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0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관전압</a:t>
            </a:r>
            <a:r>
              <a:rPr lang="ko-KR" altLang="en-US" dirty="0"/>
              <a:t> </a:t>
            </a:r>
            <a:r>
              <a:rPr lang="en-US" altLang="ko-KR" dirty="0"/>
              <a:t>124 kV</a:t>
            </a:r>
            <a:r>
              <a:rPr lang="ko-KR" altLang="en-US" dirty="0"/>
              <a:t>에서 발생하는 </a:t>
            </a:r>
            <a:r>
              <a:rPr lang="en-US" altLang="ko-KR" dirty="0"/>
              <a:t>X</a:t>
            </a:r>
            <a:r>
              <a:rPr lang="ko-KR" altLang="en-US" dirty="0"/>
              <a:t>선의 최대주파수</a:t>
            </a:r>
            <a:r>
              <a:rPr lang="en-US" altLang="ko-KR" dirty="0"/>
              <a:t>(Hz)</a:t>
            </a:r>
            <a:r>
              <a:rPr lang="ko-KR" altLang="en-US" dirty="0"/>
              <a:t>는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/>
              <a:t>① </a:t>
            </a:r>
            <a:r>
              <a:rPr lang="en-US" altLang="ko-KR" sz="1600" dirty="0" smtClean="0"/>
              <a:t>2×10</a:t>
            </a:r>
            <a:r>
              <a:rPr lang="en-US" altLang="ko-KR" sz="1600" baseline="30000" dirty="0" smtClean="0"/>
              <a:t>8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② </a:t>
            </a:r>
            <a:r>
              <a:rPr lang="en-US" altLang="ko-KR" sz="1600" dirty="0"/>
              <a:t>1.5×10</a:t>
            </a:r>
            <a:r>
              <a:rPr lang="en-US" altLang="ko-KR" sz="1600" baseline="30000" dirty="0"/>
              <a:t>9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  ③ </a:t>
            </a:r>
            <a:r>
              <a:rPr lang="en-US" altLang="ko-KR" sz="1600" dirty="0" smtClean="0"/>
              <a:t>3×10</a:t>
            </a:r>
            <a:r>
              <a:rPr lang="en-US" altLang="ko-KR" sz="1600" baseline="30000" dirty="0" smtClean="0"/>
              <a:t>9</a:t>
            </a:r>
            <a:r>
              <a:rPr lang="en-US" altLang="ko-KR" sz="1600" dirty="0" smtClean="0"/>
              <a:t>     </a:t>
            </a:r>
            <a:r>
              <a:rPr lang="ko-KR" altLang="en-US" sz="1600" dirty="0" smtClean="0"/>
              <a:t>④ </a:t>
            </a:r>
            <a:r>
              <a:rPr lang="en-US" altLang="ko-KR" sz="1600" dirty="0"/>
              <a:t>2×10</a:t>
            </a:r>
            <a:r>
              <a:rPr lang="en-US" altLang="ko-KR" sz="1600" baseline="30000" dirty="0"/>
              <a:t>18</a:t>
            </a:r>
            <a:r>
              <a:rPr lang="ko-KR" altLang="en-US" sz="1600" dirty="0"/>
              <a:t> 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>
                <a:solidFill>
                  <a:srgbClr val="FF0000"/>
                </a:solidFill>
              </a:rPr>
              <a:t>⑤ </a:t>
            </a:r>
            <a:r>
              <a:rPr lang="en-US" altLang="ko-KR" sz="1600" dirty="0">
                <a:solidFill>
                  <a:srgbClr val="FF0000"/>
                </a:solidFill>
              </a:rPr>
              <a:t>3×10</a:t>
            </a:r>
            <a:r>
              <a:rPr lang="en-US" altLang="ko-KR" sz="1600" baseline="30000" dirty="0">
                <a:solidFill>
                  <a:srgbClr val="FF0000"/>
                </a:solidFill>
              </a:rPr>
              <a:t>19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166200"/>
                <a:ext cx="7992888" cy="111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𝑬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𝒉𝒗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𝒉𝒄</m:t>
                        </m:r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d>
                      <m:d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𝒌𝒆𝑽</m:t>
                        </m:r>
                      </m:e>
                    </m:d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                    </m:t>
                    </m:r>
                    <m:r>
                      <a:rPr lang="en-US" altLang="ko-KR" sz="1400" b="1" i="1" dirty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r>
                      <a:rPr lang="en-US" altLang="ko-KR" sz="1400" b="1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ko-KR" altLang="en-US" sz="1400" b="1" i="1" dirty="0">
                        <a:solidFill>
                          <a:srgbClr val="0070C0"/>
                        </a:solidFill>
                        <a:latin typeface="Cambria Math"/>
                      </a:rPr>
                      <m:t>𝝀𝝊</m:t>
                    </m:r>
                    <m:r>
                      <a:rPr lang="en-US" altLang="ko-KR" sz="1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1" i="1" dirty="0">
                        <a:solidFill>
                          <a:srgbClr val="0070C0"/>
                        </a:solidFill>
                        <a:latin typeface="Cambria Math"/>
                      </a:rPr>
                      <m:t>𝝊</m:t>
                    </m:r>
                  </m:oMath>
                </a14:m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ko-KR" altLang="en-US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𝝀</m:t>
                        </m:r>
                      </m:den>
                    </m:f>
                  </m:oMath>
                </a14:m>
                <a:endParaRPr lang="en-US" altLang="ko-KR" sz="1400" b="1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𝒌𝒆𝑽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𝟏𝟐𝟒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                </m:t>
                    </m:r>
                    <m:r>
                      <a:rPr lang="ko-KR" altLang="en-US" sz="1400" b="1" i="1" dirty="0">
                        <a:solidFill>
                          <a:srgbClr val="0070C0"/>
                        </a:solidFill>
                        <a:latin typeface="Cambria Math"/>
                      </a:rPr>
                      <m:t>𝝊</m:t>
                    </m:r>
                    <m:r>
                      <m:rPr>
                        <m:nor/>
                      </m:rPr>
                      <a:rPr lang="en-US" altLang="ko-KR" sz="1400" b="1" dirty="0">
                        <a:solidFill>
                          <a:srgbClr val="0070C0"/>
                        </a:solidFill>
                      </a:rPr>
                      <m:t>=</m:t>
                    </m:r>
                    <m:f>
                      <m:fPr>
                        <m:ctrlPr>
                          <a:rPr lang="en-US" altLang="ko-KR" sz="1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ko-KR" altLang="en-US" sz="1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𝝀</m:t>
                        </m:r>
                      </m:den>
                    </m:f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sup>
                        </m:s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num>
                      <m:den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den>
                    </m:f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𝟏𝟗</m:t>
                        </m:r>
                      </m:sup>
                    </m:sSup>
                    <m:r>
                      <a:rPr lang="en-US" altLang="ko-KR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𝑯𝒛</m:t>
                    </m:r>
                  </m:oMath>
                </a14:m>
                <a:endParaRPr lang="en-US" altLang="ko-KR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6200"/>
                <a:ext cx="7992888" cy="1117935"/>
              </a:xfrm>
              <a:prstGeom prst="rect">
                <a:avLst/>
              </a:prstGeom>
              <a:blipFill rotWithShape="1">
                <a:blip r:embed="rId2"/>
                <a:stretch>
                  <a:fillRect l="-153" b="-5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7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베타선</a:t>
            </a:r>
            <a:r>
              <a:rPr lang="en-US" altLang="ko-KR" dirty="0"/>
              <a:t>(</a:t>
            </a:r>
            <a:r>
              <a:rPr lang="ko-KR" altLang="en-US" dirty="0"/>
              <a:t>전자선</a:t>
            </a:r>
            <a:r>
              <a:rPr lang="en-US" altLang="ko-KR" dirty="0"/>
              <a:t>)</a:t>
            </a:r>
            <a:r>
              <a:rPr lang="ko-KR" altLang="en-US" dirty="0"/>
              <a:t>과 물질과의 상호작용과 관련이 있는 것은</a:t>
            </a:r>
            <a:r>
              <a:rPr lang="en-US" altLang="ko-KR" dirty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가</a:t>
            </a:r>
            <a:r>
              <a:rPr lang="en-US" altLang="ko-KR" sz="1600" dirty="0"/>
              <a:t>. </a:t>
            </a:r>
            <a:r>
              <a:rPr lang="ko-KR" altLang="en-US" sz="1600" dirty="0"/>
              <a:t>전리 및 </a:t>
            </a:r>
            <a:r>
              <a:rPr lang="ko-KR" altLang="en-US" sz="1600" dirty="0" smtClean="0"/>
              <a:t>여기           나</a:t>
            </a:r>
            <a:r>
              <a:rPr lang="en-US" altLang="ko-KR" sz="1600" dirty="0"/>
              <a:t>. </a:t>
            </a:r>
            <a:r>
              <a:rPr lang="ko-KR" altLang="en-US" sz="1600" dirty="0"/>
              <a:t>저지선 발생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다</a:t>
            </a:r>
            <a:r>
              <a:rPr lang="en-US" altLang="ko-KR" sz="1600" dirty="0"/>
              <a:t>. </a:t>
            </a:r>
            <a:r>
              <a:rPr lang="ko-KR" altLang="en-US" sz="1600" dirty="0"/>
              <a:t>양전자 소멸 </a:t>
            </a:r>
            <a:r>
              <a:rPr lang="ko-KR" altLang="en-US" sz="1600" dirty="0" smtClean="0"/>
              <a:t>방사     라</a:t>
            </a:r>
            <a:r>
              <a:rPr lang="en-US" altLang="ko-KR" sz="1600" dirty="0"/>
              <a:t>. </a:t>
            </a:r>
            <a:r>
              <a:rPr lang="ko-KR" altLang="en-US" sz="1600" dirty="0" err="1" smtClean="0"/>
              <a:t>체렌코프효과</a:t>
            </a:r>
            <a:endParaRPr lang="en-US" altLang="ko-KR" sz="1600" dirty="0" smtClean="0"/>
          </a:p>
          <a:p>
            <a:pPr fontAlgn="base">
              <a:lnSpc>
                <a:spcPct val="150000"/>
              </a:lnSpc>
            </a:pP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</a:t>
            </a:r>
            <a:r>
              <a:rPr lang="ko-KR" altLang="en-US" sz="1600" dirty="0" smtClean="0"/>
              <a:t>① </a:t>
            </a:r>
            <a:r>
              <a:rPr lang="ko-KR" altLang="en-US" sz="1600" dirty="0"/>
              <a:t>가</a:t>
            </a:r>
            <a:r>
              <a:rPr lang="en-US" altLang="ko-KR" sz="1600" dirty="0"/>
              <a:t>, </a:t>
            </a:r>
            <a:r>
              <a:rPr lang="ko-KR" altLang="en-US" sz="1600" dirty="0"/>
              <a:t>나</a:t>
            </a:r>
            <a:r>
              <a:rPr lang="en-US" altLang="ko-KR" sz="1600" dirty="0"/>
              <a:t>, </a:t>
            </a:r>
            <a:r>
              <a:rPr lang="ko-KR" altLang="en-US" sz="1600" dirty="0"/>
              <a:t>다               ② 가</a:t>
            </a:r>
            <a:r>
              <a:rPr lang="en-US" altLang="ko-KR" sz="1600" dirty="0"/>
              <a:t>, </a:t>
            </a:r>
            <a:r>
              <a:rPr lang="ko-KR" altLang="en-US" sz="1600" dirty="0"/>
              <a:t>다               ③ 나</a:t>
            </a:r>
            <a:r>
              <a:rPr lang="en-US" altLang="ko-KR" sz="1600" dirty="0"/>
              <a:t>, </a:t>
            </a:r>
            <a:r>
              <a:rPr lang="ko-KR" altLang="en-US" sz="1600" dirty="0"/>
              <a:t>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④ 라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            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⑤ </a:t>
            </a:r>
            <a:r>
              <a:rPr lang="ko-KR" altLang="en-US" sz="1600" dirty="0">
                <a:solidFill>
                  <a:srgbClr val="FF0000"/>
                </a:solidFill>
              </a:rPr>
              <a:t>가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나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다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라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495451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4968552" cy="322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코발트</a:t>
            </a:r>
            <a:r>
              <a:rPr lang="en-US" altLang="ko-KR" dirty="0"/>
              <a:t>(Co-60)</a:t>
            </a:r>
            <a:r>
              <a:rPr lang="ko-KR" altLang="en-US" dirty="0"/>
              <a:t>의 평균수명은</a:t>
            </a:r>
            <a:r>
              <a:rPr lang="en-US" altLang="ko-KR" dirty="0"/>
              <a:t>? (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코발트</a:t>
            </a:r>
            <a:r>
              <a:rPr lang="en-US" altLang="ko-KR" dirty="0"/>
              <a:t>(Co-60)</a:t>
            </a:r>
            <a:r>
              <a:rPr lang="ko-KR" altLang="en-US" dirty="0"/>
              <a:t>의 반감기는 </a:t>
            </a:r>
            <a:r>
              <a:rPr lang="en-US" altLang="ko-KR" dirty="0"/>
              <a:t>5.3</a:t>
            </a:r>
            <a:r>
              <a:rPr lang="ko-KR" altLang="en-US" dirty="0"/>
              <a:t>년임</a:t>
            </a:r>
            <a:r>
              <a:rPr lang="en-US" altLang="ko-KR" dirty="0" smtClean="0"/>
              <a:t>)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① </a:t>
            </a:r>
            <a:r>
              <a:rPr lang="en-US" altLang="ko-KR" sz="1600" dirty="0"/>
              <a:t>5.3</a:t>
            </a:r>
            <a:r>
              <a:rPr lang="ko-KR" altLang="en-US" sz="1600" dirty="0" smtClean="0"/>
              <a:t>년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② </a:t>
            </a:r>
            <a:r>
              <a:rPr lang="en-US" altLang="ko-KR" sz="1600" dirty="0">
                <a:solidFill>
                  <a:srgbClr val="FF0000"/>
                </a:solidFill>
              </a:rPr>
              <a:t>7.63</a:t>
            </a:r>
            <a:r>
              <a:rPr lang="ko-KR" altLang="en-US" sz="1600" dirty="0" smtClean="0">
                <a:solidFill>
                  <a:srgbClr val="FF0000"/>
                </a:solidFill>
              </a:rPr>
              <a:t>년</a:t>
            </a:r>
            <a:r>
              <a:rPr lang="en-US" altLang="ko-KR" sz="1600" dirty="0" smtClean="0">
                <a:solidFill>
                  <a:srgbClr val="FF0000"/>
                </a:solidFill>
              </a:rPr>
              <a:t>       </a:t>
            </a:r>
            <a:r>
              <a:rPr lang="en-US" altLang="ko-KR" sz="1600" dirty="0" smtClean="0"/>
              <a:t>③ </a:t>
            </a:r>
            <a:r>
              <a:rPr lang="en-US" altLang="ko-KR" sz="1600" dirty="0"/>
              <a:t>10.6</a:t>
            </a:r>
            <a:r>
              <a:rPr lang="ko-KR" altLang="en-US" sz="1600" dirty="0" smtClean="0"/>
              <a:t>년         ④ </a:t>
            </a:r>
            <a:r>
              <a:rPr lang="en-US" altLang="ko-KR" sz="1600" dirty="0"/>
              <a:t>12.3</a:t>
            </a:r>
            <a:r>
              <a:rPr lang="ko-KR" altLang="en-US" sz="1600" dirty="0" smtClean="0"/>
              <a:t>년        </a:t>
            </a:r>
            <a:r>
              <a:rPr lang="en-US" altLang="ko-KR" sz="1600" dirty="0" smtClean="0"/>
              <a:t>⑤ </a:t>
            </a:r>
            <a:r>
              <a:rPr lang="en-US" altLang="ko-KR" sz="1600" dirty="0"/>
              <a:t>30</a:t>
            </a:r>
            <a:r>
              <a:rPr lang="ko-KR" altLang="en-US" sz="1600" dirty="0"/>
              <a:t>년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166200"/>
                <a:ext cx="79928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평균수명은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최초의 방사능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물질의 양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이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36.7%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로 줄어드는 데 걸리는 시간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반감기의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1.443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배이다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𝝉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=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𝟏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/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𝝀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=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𝟏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𝟒𝟒𝟑𝑻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=1.443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5.3=7.6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년</m:t>
                    </m:r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6200"/>
                <a:ext cx="799288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2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텅스텐 원자의 </a:t>
            </a:r>
            <a:r>
              <a:rPr lang="en-US" altLang="ko-KR" dirty="0"/>
              <a:t>K-</a:t>
            </a:r>
            <a:r>
              <a:rPr lang="ko-KR" altLang="en-US" dirty="0"/>
              <a:t>각에서 광전효과를 일으킬 수 있는 엑스선의 에너지는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30 </a:t>
            </a:r>
            <a:r>
              <a:rPr lang="en-US" altLang="ko-KR" sz="1600" dirty="0" smtClean="0"/>
              <a:t>eV          </a:t>
            </a:r>
            <a:r>
              <a:rPr lang="en-US" altLang="ko-KR" sz="1600" dirty="0"/>
              <a:t>2) </a:t>
            </a:r>
            <a:r>
              <a:rPr lang="en-US" altLang="ko-KR" sz="1600" dirty="0" smtClean="0"/>
              <a:t>40 eV          </a:t>
            </a:r>
            <a:r>
              <a:rPr lang="en-US" altLang="ko-KR" sz="1600" dirty="0"/>
              <a:t>3) </a:t>
            </a:r>
            <a:r>
              <a:rPr lang="en-US" altLang="ko-KR" sz="1600" dirty="0" smtClean="0"/>
              <a:t>50 eV           </a:t>
            </a:r>
            <a:r>
              <a:rPr lang="en-US" altLang="ko-KR" sz="1600" dirty="0"/>
              <a:t>4) </a:t>
            </a:r>
            <a:r>
              <a:rPr lang="en-US" altLang="ko-KR" sz="1600" dirty="0" smtClean="0"/>
              <a:t>60 eV           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en-US" altLang="ko-KR" sz="1600" dirty="0" smtClean="0">
                <a:solidFill>
                  <a:srgbClr val="FF0000"/>
                </a:solidFill>
              </a:rPr>
              <a:t>70 eV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55576" y="2130848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텅스텐의 </a:t>
            </a:r>
            <a:r>
              <a:rPr lang="en-US" altLang="ko-KR" sz="1400" dirty="0" smtClean="0">
                <a:solidFill>
                  <a:srgbClr val="0070C0"/>
                </a:solidFill>
              </a:rPr>
              <a:t>K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궤도의 결합에너지는 약 </a:t>
            </a:r>
            <a:r>
              <a:rPr lang="en-US" altLang="ko-KR" sz="1400" dirty="0" smtClean="0">
                <a:solidFill>
                  <a:srgbClr val="0070C0"/>
                </a:solidFill>
              </a:rPr>
              <a:t>69.5eV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이므로 이보다 약간 높은 에너지에서 광전효과가 잘 일어난다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1683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4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방사성동위원소가 핵에서 방출하는 전자파는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① </a:t>
            </a:r>
            <a:r>
              <a:rPr lang="ko-KR" altLang="en-US" sz="1600" dirty="0" smtClean="0"/>
              <a:t>베타선      </a:t>
            </a:r>
            <a:r>
              <a:rPr lang="en-US" altLang="ko-KR" sz="1600" dirty="0" smtClean="0"/>
              <a:t>② </a:t>
            </a:r>
            <a:r>
              <a:rPr lang="ko-KR" altLang="en-US" sz="1600" dirty="0" err="1"/>
              <a:t>양베타선</a:t>
            </a:r>
            <a:r>
              <a:rPr lang="ko-KR" altLang="en-US" sz="1600" dirty="0"/>
              <a:t>   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③ </a:t>
            </a:r>
            <a:r>
              <a:rPr lang="ko-KR" altLang="en-US" sz="1600" dirty="0" smtClean="0"/>
              <a:t>알파선     ④ </a:t>
            </a:r>
            <a:r>
              <a:rPr lang="ko-KR" altLang="en-US" sz="1600" dirty="0"/>
              <a:t>엑스선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⑤ </a:t>
            </a:r>
            <a:r>
              <a:rPr lang="ko-KR" altLang="en-US" sz="1600" dirty="0">
                <a:solidFill>
                  <a:srgbClr val="FF0000"/>
                </a:solidFill>
              </a:rPr>
              <a:t>감마선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55576" y="2166200"/>
            <a:ext cx="7992888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원자핵에서 방출되는 전자파는 감마선 밖에 없음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나머지는 핵에서 방출되는 입자이며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엑스선은 핵에서 방출되는 전자파가 아님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하전입자와</a:t>
            </a:r>
            <a:r>
              <a:rPr lang="ko-KR" altLang="en-US" dirty="0"/>
              <a:t> 물질과의 상호작용에 대한 올바른 설명은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① </a:t>
            </a:r>
            <a:r>
              <a:rPr lang="ko-KR" altLang="en-US" sz="1600" dirty="0" err="1"/>
              <a:t>저지능</a:t>
            </a:r>
            <a:r>
              <a:rPr lang="en-US" altLang="ko-KR" sz="1600" dirty="0"/>
              <a:t>(stopping power)</a:t>
            </a:r>
            <a:r>
              <a:rPr lang="ko-KR" altLang="en-US" sz="1600" dirty="0"/>
              <a:t>이란 </a:t>
            </a:r>
            <a:r>
              <a:rPr lang="ko-KR" altLang="en-US" sz="1600" dirty="0" err="1"/>
              <a:t>하전입자선이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물질내에서</a:t>
            </a:r>
            <a:r>
              <a:rPr lang="ko-KR" altLang="en-US" sz="1600" dirty="0"/>
              <a:t> 얻는 에너지이다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② </a:t>
            </a:r>
            <a:r>
              <a:rPr lang="ko-KR" altLang="en-US" sz="1600" dirty="0"/>
              <a:t>비전리란 </a:t>
            </a:r>
            <a:r>
              <a:rPr lang="ko-KR" altLang="en-US" sz="1600" dirty="0" err="1"/>
              <a:t>하전입자가</a:t>
            </a:r>
            <a:r>
              <a:rPr lang="ko-KR" altLang="en-US" sz="1600" dirty="0"/>
              <a:t> 물질 단위질량 당 얻는 양성자수이다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③ </a:t>
            </a:r>
            <a:r>
              <a:rPr lang="ko-KR" altLang="en-US" sz="1600" dirty="0">
                <a:solidFill>
                  <a:srgbClr val="FF0000"/>
                </a:solidFill>
              </a:rPr>
              <a:t>비정</a:t>
            </a:r>
            <a:r>
              <a:rPr lang="en-US" altLang="ko-KR" sz="1600" dirty="0">
                <a:solidFill>
                  <a:srgbClr val="FF0000"/>
                </a:solidFill>
              </a:rPr>
              <a:t>(range)</a:t>
            </a:r>
            <a:r>
              <a:rPr lang="ko-KR" altLang="en-US" sz="1600" dirty="0">
                <a:solidFill>
                  <a:srgbClr val="FF0000"/>
                </a:solidFill>
              </a:rPr>
              <a:t>이란 </a:t>
            </a:r>
            <a:r>
              <a:rPr lang="ko-KR" altLang="en-US" sz="1600" dirty="0" err="1">
                <a:solidFill>
                  <a:srgbClr val="FF0000"/>
                </a:solidFill>
              </a:rPr>
              <a:t>하전입자가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err="1">
                <a:solidFill>
                  <a:srgbClr val="FF0000"/>
                </a:solidFill>
              </a:rPr>
              <a:t>전에너지를</a:t>
            </a:r>
            <a:r>
              <a:rPr lang="ko-KR" altLang="en-US" sz="1600" dirty="0">
                <a:solidFill>
                  <a:srgbClr val="FF0000"/>
                </a:solidFill>
              </a:rPr>
              <a:t> 모두 잃고 정지할 때까지 진행한 </a:t>
            </a:r>
            <a:r>
              <a:rPr lang="ko-KR" altLang="en-US" sz="1600" dirty="0" smtClean="0">
                <a:solidFill>
                  <a:srgbClr val="FF0000"/>
                </a:solidFill>
              </a:rPr>
              <a:t>거리이다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④ </a:t>
            </a:r>
            <a:r>
              <a:rPr lang="ko-KR" altLang="en-US" sz="1600" dirty="0"/>
              <a:t>베타선은 알파선보다 </a:t>
            </a:r>
            <a:r>
              <a:rPr lang="ko-KR" altLang="en-US" sz="1600" dirty="0" err="1"/>
              <a:t>비전리가</a:t>
            </a:r>
            <a:r>
              <a:rPr lang="ko-KR" altLang="en-US" sz="1600" dirty="0"/>
              <a:t> 크다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⑤ </a:t>
            </a:r>
            <a:r>
              <a:rPr lang="ko-KR" altLang="en-US" sz="1600" dirty="0"/>
              <a:t>전자선과 물질과의 상호작용 중에는 광전효과가 있다</a:t>
            </a:r>
            <a:r>
              <a:rPr lang="en-US" altLang="ko-KR" sz="1600" dirty="0"/>
              <a:t>.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342900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55576" y="353435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저지능이란</a:t>
            </a:r>
            <a:r>
              <a:rPr lang="ko-KR" altLang="en-US" sz="1400" dirty="0" smtClean="0">
                <a:solidFill>
                  <a:srgbClr val="0070C0"/>
                </a:solidFill>
              </a:rPr>
              <a:t> 단위거리 </a:t>
            </a:r>
            <a:r>
              <a:rPr lang="ko-KR" altLang="en-US" sz="1400" dirty="0">
                <a:solidFill>
                  <a:srgbClr val="0070C0"/>
                </a:solidFill>
              </a:rPr>
              <a:t>당 방사선입자가 에너지를 잃는 비율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방사선의 입장에서 단위 길이당 에너지 손실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을 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비전리란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하전입자가</a:t>
            </a:r>
            <a:r>
              <a:rPr lang="ko-KR" altLang="en-US" sz="1400" dirty="0" smtClean="0">
                <a:solidFill>
                  <a:srgbClr val="0070C0"/>
                </a:solidFill>
              </a:rPr>
              <a:t> 비적을 </a:t>
            </a:r>
            <a:r>
              <a:rPr lang="ko-KR" altLang="en-US" sz="1400" dirty="0">
                <a:solidFill>
                  <a:srgbClr val="0070C0"/>
                </a:solidFill>
              </a:rPr>
              <a:t>따라 단위 길이당 만드는 </a:t>
            </a:r>
            <a:r>
              <a:rPr lang="ko-KR" altLang="en-US" sz="1400" dirty="0" err="1">
                <a:solidFill>
                  <a:srgbClr val="0070C0"/>
                </a:solidFill>
              </a:rPr>
              <a:t>이온쌍의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수를 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비전리는</a:t>
            </a:r>
            <a:r>
              <a:rPr lang="ko-KR" altLang="en-US" sz="1400" dirty="0" smtClean="0">
                <a:solidFill>
                  <a:srgbClr val="0070C0"/>
                </a:solidFill>
              </a:rPr>
              <a:t> 알파선이 베타선보다 크다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자연 방사성원소계열에 관한 설명으로 옳은 것은</a:t>
            </a:r>
            <a:r>
              <a:rPr lang="en-US" altLang="ko-KR" dirty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가</a:t>
            </a:r>
            <a:r>
              <a:rPr lang="en-US" altLang="ko-KR" sz="1600" dirty="0"/>
              <a:t>. Uranium</a:t>
            </a:r>
            <a:r>
              <a:rPr lang="ko-KR" altLang="en-US" sz="1600" dirty="0"/>
              <a:t>계열</a:t>
            </a:r>
            <a:r>
              <a:rPr lang="en-US" altLang="ko-KR" sz="1600" dirty="0"/>
              <a:t>, Thorium</a:t>
            </a:r>
            <a:r>
              <a:rPr lang="ko-KR" altLang="en-US" sz="1600" dirty="0"/>
              <a:t>계열</a:t>
            </a:r>
            <a:r>
              <a:rPr lang="en-US" altLang="ko-KR" sz="1600" dirty="0"/>
              <a:t>, Actinium</a:t>
            </a:r>
            <a:r>
              <a:rPr lang="ko-KR" altLang="en-US" sz="1600" dirty="0"/>
              <a:t>계열이 있다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나</a:t>
            </a:r>
            <a:r>
              <a:rPr lang="en-US" altLang="ko-KR" sz="1600" dirty="0"/>
              <a:t>. </a:t>
            </a:r>
            <a:r>
              <a:rPr lang="ko-KR" altLang="en-US" sz="1600" dirty="0"/>
              <a:t>지구 연령에 비견되는 긴 반감기의 선조원소가 있다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다</a:t>
            </a:r>
            <a:r>
              <a:rPr lang="en-US" altLang="ko-KR" sz="1600" dirty="0"/>
              <a:t>. </a:t>
            </a:r>
            <a:r>
              <a:rPr lang="ko-KR" altLang="en-US" sz="1600" dirty="0"/>
              <a:t>계열 도중에 기체상태인 </a:t>
            </a:r>
            <a:r>
              <a:rPr lang="en-US" altLang="ko-KR" sz="1600" dirty="0"/>
              <a:t>Rn</a:t>
            </a:r>
            <a:r>
              <a:rPr lang="ko-KR" altLang="en-US" sz="1600" dirty="0"/>
              <a:t>의 동위원소가 있다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라</a:t>
            </a:r>
            <a:r>
              <a:rPr lang="en-US" altLang="ko-KR" sz="1600" dirty="0"/>
              <a:t>. </a:t>
            </a:r>
            <a:r>
              <a:rPr lang="ko-KR" altLang="en-US" sz="1600" dirty="0"/>
              <a:t>최종 안정동위원소는 </a:t>
            </a:r>
            <a:r>
              <a:rPr lang="en-US" altLang="ko-KR" sz="1600" dirty="0"/>
              <a:t>Bi</a:t>
            </a:r>
            <a:r>
              <a:rPr lang="ko-KR" altLang="en-US" sz="1600" dirty="0"/>
              <a:t>의 동위원소이다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① </a:t>
            </a:r>
            <a:r>
              <a:rPr lang="ko-KR" altLang="en-US" sz="1600" dirty="0">
                <a:solidFill>
                  <a:srgbClr val="FF0000"/>
                </a:solidFill>
              </a:rPr>
              <a:t>가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나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다      </a:t>
            </a:r>
            <a:r>
              <a:rPr lang="ko-KR" altLang="en-US" sz="1600" dirty="0"/>
              <a:t>② 가</a:t>
            </a:r>
            <a:r>
              <a:rPr lang="en-US" altLang="ko-KR" sz="1600" dirty="0"/>
              <a:t>, </a:t>
            </a:r>
            <a:r>
              <a:rPr lang="ko-KR" altLang="en-US" sz="1600" dirty="0"/>
              <a:t>다      ③ 나</a:t>
            </a:r>
            <a:r>
              <a:rPr lang="en-US" altLang="ko-KR" sz="1600" dirty="0"/>
              <a:t>, </a:t>
            </a:r>
            <a:r>
              <a:rPr lang="ko-KR" altLang="en-US" sz="1600" dirty="0"/>
              <a:t>라      ④ 라      ⑤ 가</a:t>
            </a:r>
            <a:r>
              <a:rPr lang="en-US" altLang="ko-KR" sz="1600" dirty="0"/>
              <a:t>, </a:t>
            </a:r>
            <a:r>
              <a:rPr lang="ko-KR" altLang="en-US" sz="1600" dirty="0"/>
              <a:t>나</a:t>
            </a:r>
            <a:r>
              <a:rPr lang="en-US" altLang="ko-KR" sz="1600" dirty="0"/>
              <a:t>, </a:t>
            </a:r>
            <a:r>
              <a:rPr lang="ko-KR" altLang="en-US" sz="1600" dirty="0"/>
              <a:t>다</a:t>
            </a:r>
            <a:r>
              <a:rPr lang="en-US" altLang="ko-KR" sz="1600" dirty="0"/>
              <a:t>, </a:t>
            </a:r>
            <a:r>
              <a:rPr lang="ko-KR" altLang="en-US" sz="1600" dirty="0"/>
              <a:t>라</a:t>
            </a:r>
            <a:endParaRPr lang="ko-KR" altLang="en-US" sz="105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409889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55576" y="4204245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>
                <a:solidFill>
                  <a:srgbClr val="0070C0"/>
                </a:solidFill>
              </a:rPr>
              <a:t>핵변환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4" y="1412776"/>
            <a:ext cx="7970163" cy="1285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err="1">
                <a:solidFill>
                  <a:srgbClr val="00B0F0"/>
                </a:solidFill>
              </a:rPr>
              <a:t>방사성핵종이</a:t>
            </a:r>
            <a:r>
              <a:rPr lang="ko-KR" altLang="en-US" b="1" dirty="0">
                <a:solidFill>
                  <a:srgbClr val="00B0F0"/>
                </a:solidFill>
              </a:rPr>
              <a:t> 방사선을 방출하면서 다른 원자핵으로 변환되는 것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00B0F0"/>
                </a:solidFill>
              </a:rPr>
              <a:t>인공적으로 안정된 </a:t>
            </a:r>
            <a:r>
              <a:rPr lang="ko-KR" altLang="en-US" b="1" dirty="0" err="1">
                <a:solidFill>
                  <a:srgbClr val="00B0F0"/>
                </a:solidFill>
              </a:rPr>
              <a:t>핵종의</a:t>
            </a:r>
            <a:r>
              <a:rPr lang="ko-KR" altLang="en-US" b="1" dirty="0">
                <a:solidFill>
                  <a:srgbClr val="00B0F0"/>
                </a:solidFill>
              </a:rPr>
              <a:t> 원자핵에 입자를 가속시켜 인위적인 핵변환을 일으킬 수 </a:t>
            </a:r>
            <a:r>
              <a:rPr lang="ko-KR" altLang="en-US" b="1" dirty="0" smtClean="0">
                <a:solidFill>
                  <a:srgbClr val="00B0F0"/>
                </a:solidFill>
              </a:rPr>
              <a:t>있음</a:t>
            </a:r>
            <a:r>
              <a:rPr lang="en-US" altLang="ko-KR" b="1" dirty="0" smtClean="0">
                <a:solidFill>
                  <a:srgbClr val="00B0F0"/>
                </a:solidFill>
              </a:rPr>
              <a:t>(</a:t>
            </a:r>
            <a:r>
              <a:rPr lang="ko-KR" altLang="en-US" b="1" dirty="0">
                <a:solidFill>
                  <a:srgbClr val="00B0F0"/>
                </a:solidFill>
              </a:rPr>
              <a:t>원자로</a:t>
            </a:r>
            <a:r>
              <a:rPr lang="en-US" altLang="ko-KR" b="1" dirty="0">
                <a:solidFill>
                  <a:srgbClr val="00B0F0"/>
                </a:solidFill>
              </a:rPr>
              <a:t>, </a:t>
            </a:r>
            <a:r>
              <a:rPr lang="ko-KR" altLang="en-US" b="1" dirty="0">
                <a:solidFill>
                  <a:srgbClr val="00B0F0"/>
                </a:solidFill>
              </a:rPr>
              <a:t>가속기 등</a:t>
            </a:r>
            <a:r>
              <a:rPr lang="en-US" altLang="ko-KR" b="1" dirty="0">
                <a:solidFill>
                  <a:srgbClr val="00B0F0"/>
                </a:solidFill>
              </a:rPr>
              <a:t>)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4283" y="2828836"/>
            <a:ext cx="7970163" cy="8697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/>
              <a:t>자연계에는 안정한 </a:t>
            </a:r>
            <a:r>
              <a:rPr lang="ko-KR" altLang="en-US" dirty="0" err="1"/>
              <a:t>핵종과</a:t>
            </a:r>
            <a:r>
              <a:rPr lang="ko-KR" altLang="en-US" dirty="0"/>
              <a:t> 불안정한 </a:t>
            </a:r>
            <a:r>
              <a:rPr lang="ko-KR" altLang="en-US" dirty="0" err="1"/>
              <a:t>핵종이</a:t>
            </a:r>
            <a:r>
              <a:rPr lang="ko-KR" altLang="en-US" dirty="0"/>
              <a:t> 있으며 이중 불안정한 </a:t>
            </a:r>
            <a:r>
              <a:rPr lang="ko-KR" altLang="en-US" dirty="0" err="1"/>
              <a:t>핵종이</a:t>
            </a:r>
            <a:r>
              <a:rPr lang="ko-KR" altLang="en-US" dirty="0"/>
              <a:t> 안정화되어 가는 </a:t>
            </a:r>
            <a:r>
              <a:rPr lang="ko-KR" altLang="en-US" dirty="0" smtClean="0"/>
              <a:t>과정에 </a:t>
            </a:r>
            <a:r>
              <a:rPr lang="ko-KR" altLang="en-US" dirty="0"/>
              <a:t>방사선을 방출하는 것을 </a:t>
            </a:r>
            <a:r>
              <a:rPr lang="ko-KR" altLang="en-US" dirty="0" smtClean="0"/>
              <a:t>방사성붕괴라 함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34283" y="3789040"/>
            <a:ext cx="51618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600" dirty="0"/>
              <a:t>계열붕괴 하는 </a:t>
            </a:r>
            <a:r>
              <a:rPr lang="ko-KR" altLang="en-US" sz="1600" dirty="0" err="1"/>
              <a:t>자연방사성핵종</a:t>
            </a:r>
            <a:endParaRPr lang="ko-KR" altLang="en-US" sz="1600" dirty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/>
              <a:t>토륨계열</a:t>
            </a:r>
            <a:r>
              <a:rPr lang="ko-KR" altLang="en-US" sz="1400" dirty="0" smtClean="0"/>
              <a:t>    </a:t>
            </a:r>
            <a:r>
              <a:rPr lang="en-US" altLang="ko-KR" sz="1400" dirty="0" smtClean="0"/>
              <a:t>(</a:t>
            </a:r>
            <a:r>
              <a:rPr lang="en-US" altLang="ko-KR" sz="1400" dirty="0"/>
              <a:t>4n</a:t>
            </a:r>
            <a:r>
              <a:rPr lang="en-US" altLang="ko-KR" sz="1400" dirty="0" smtClean="0"/>
              <a:t>)    : </a:t>
            </a:r>
            <a:r>
              <a:rPr lang="en-US" altLang="ko-KR" sz="1400" baseline="30000" dirty="0"/>
              <a:t>232</a:t>
            </a:r>
            <a:r>
              <a:rPr lang="en-US" altLang="ko-KR" sz="1400" dirty="0"/>
              <a:t>Th </a:t>
            </a:r>
            <a:r>
              <a:rPr lang="ko-KR" altLang="en-US" sz="1400" dirty="0"/>
              <a:t>→ </a:t>
            </a:r>
            <a:r>
              <a:rPr lang="en-US" altLang="ko-KR" sz="1400" baseline="30000" dirty="0" smtClean="0"/>
              <a:t>208</a:t>
            </a:r>
            <a:r>
              <a:rPr lang="en-US" altLang="ko-KR" sz="1400" dirty="0" smtClean="0"/>
              <a:t>Pb [α - </a:t>
            </a:r>
            <a:r>
              <a:rPr lang="en-US" altLang="ko-KR" sz="1400" dirty="0"/>
              <a:t>6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- 4</a:t>
            </a:r>
            <a:r>
              <a:rPr lang="ko-KR" altLang="en-US" sz="1400" dirty="0"/>
              <a:t>회</a:t>
            </a:r>
            <a:r>
              <a:rPr lang="en-US" altLang="ko-KR" sz="1400" dirty="0"/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/>
              <a:t>넵튜늄계열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(4n+1) : </a:t>
            </a:r>
            <a:r>
              <a:rPr lang="en-US" altLang="ko-KR" sz="1400" baseline="30000" dirty="0"/>
              <a:t>241</a:t>
            </a:r>
            <a:r>
              <a:rPr lang="en-US" altLang="ko-KR" sz="1400" dirty="0" smtClean="0"/>
              <a:t>Pu </a:t>
            </a:r>
            <a:r>
              <a:rPr lang="ko-KR" altLang="en-US" sz="1400" dirty="0"/>
              <a:t>→ </a:t>
            </a:r>
            <a:r>
              <a:rPr lang="en-US" altLang="ko-KR" sz="1400" baseline="30000" dirty="0" smtClean="0"/>
              <a:t>209</a:t>
            </a:r>
            <a:r>
              <a:rPr lang="en-US" altLang="ko-KR" sz="1400" dirty="0" smtClean="0"/>
              <a:t>Bi [</a:t>
            </a:r>
            <a:r>
              <a:rPr lang="en-US" altLang="ko-KR" sz="1400" dirty="0"/>
              <a:t>α - 7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- </a:t>
            </a:r>
            <a:r>
              <a:rPr lang="en-US" altLang="ko-KR" sz="1400" dirty="0"/>
              <a:t>4</a:t>
            </a:r>
            <a:r>
              <a:rPr lang="ko-KR" altLang="en-US" sz="1400" dirty="0"/>
              <a:t>회</a:t>
            </a:r>
            <a:r>
              <a:rPr lang="en-US" altLang="ko-KR" sz="1400" dirty="0"/>
              <a:t>] </a:t>
            </a:r>
            <a:endParaRPr lang="en-US" altLang="ko-KR" sz="1400" dirty="0" smtClean="0"/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baseline="30000" dirty="0" smtClean="0"/>
              <a:t>241</a:t>
            </a:r>
            <a:r>
              <a:rPr lang="en-US" altLang="ko-KR" sz="1400" dirty="0" smtClean="0"/>
              <a:t>Pu</a:t>
            </a:r>
            <a:r>
              <a:rPr lang="ko-KR" altLang="en-US" sz="1400" dirty="0"/>
              <a:t>의 반감기가 짧아 존재하지 않음</a:t>
            </a:r>
            <a:r>
              <a:rPr lang="en-US" altLang="ko-KR" sz="1400" dirty="0"/>
              <a:t> </a:t>
            </a:r>
            <a:endParaRPr lang="en-US" altLang="ko-KR" sz="1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/>
              <a:t>우라늄계열 </a:t>
            </a:r>
            <a:r>
              <a:rPr lang="en-US" altLang="ko-KR" sz="1400" dirty="0"/>
              <a:t>(4n+2) : </a:t>
            </a:r>
            <a:r>
              <a:rPr lang="en-US" altLang="ko-KR" sz="1400" baseline="30000" dirty="0"/>
              <a:t>238</a:t>
            </a:r>
            <a:r>
              <a:rPr lang="en-US" altLang="ko-KR" sz="1400" dirty="0"/>
              <a:t>U </a:t>
            </a:r>
            <a:r>
              <a:rPr lang="ko-KR" altLang="en-US" sz="1400" dirty="0"/>
              <a:t>→ </a:t>
            </a:r>
            <a:r>
              <a:rPr lang="en-US" altLang="ko-KR" sz="1400" baseline="30000" dirty="0"/>
              <a:t>206</a:t>
            </a:r>
            <a:r>
              <a:rPr lang="en-US" altLang="ko-KR" sz="1400" dirty="0"/>
              <a:t>Pb [α- 8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- </a:t>
            </a:r>
            <a:r>
              <a:rPr lang="en-US" altLang="ko-KR" sz="1400" dirty="0"/>
              <a:t>6</a:t>
            </a:r>
            <a:r>
              <a:rPr lang="ko-KR" altLang="en-US" sz="1400" dirty="0"/>
              <a:t>회</a:t>
            </a:r>
            <a:r>
              <a:rPr lang="en-US" altLang="ko-KR" sz="1400" dirty="0"/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/>
              <a:t>악티늄계열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(4n+3) : </a:t>
            </a:r>
            <a:r>
              <a:rPr lang="en-US" altLang="ko-KR" sz="1400" baseline="30000" dirty="0"/>
              <a:t>235</a:t>
            </a:r>
            <a:r>
              <a:rPr lang="en-US" altLang="ko-KR" sz="1400" dirty="0"/>
              <a:t>U </a:t>
            </a:r>
            <a:r>
              <a:rPr lang="ko-KR" altLang="en-US" sz="1400" dirty="0"/>
              <a:t>→ </a:t>
            </a:r>
            <a:r>
              <a:rPr lang="en-US" altLang="ko-KR" sz="1400" baseline="30000" dirty="0"/>
              <a:t>207</a:t>
            </a:r>
            <a:r>
              <a:rPr lang="en-US" altLang="ko-KR" sz="1400" dirty="0"/>
              <a:t>Pb [α- 7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- </a:t>
            </a:r>
            <a:r>
              <a:rPr lang="en-US" altLang="ko-KR" sz="1400" dirty="0"/>
              <a:t>4</a:t>
            </a:r>
            <a:r>
              <a:rPr lang="ko-KR" altLang="en-US" sz="1400" dirty="0"/>
              <a:t>회</a:t>
            </a:r>
            <a:r>
              <a:rPr lang="en-US" altLang="ko-KR" sz="1400" dirty="0"/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853753"/>
            <a:ext cx="576064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/>
              <a:t>자연계에 </a:t>
            </a:r>
            <a:r>
              <a:rPr lang="ko-KR" altLang="en-US" sz="1200" b="1" dirty="0"/>
              <a:t>존재하며 비교적 긴 반감기 </a:t>
            </a:r>
            <a:r>
              <a:rPr lang="en-US" altLang="ko-KR" sz="1200" b="1" dirty="0"/>
              <a:t>(10</a:t>
            </a:r>
            <a:r>
              <a:rPr lang="en-US" altLang="ko-KR" sz="1200" b="1" baseline="30000" dirty="0"/>
              <a:t>8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년 이상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를 가지고 </a:t>
            </a:r>
            <a:r>
              <a:rPr lang="ko-KR" altLang="en-US" sz="1200" b="1" dirty="0" smtClean="0"/>
              <a:t>있음</a:t>
            </a:r>
            <a:endParaRPr lang="en-US" altLang="ko-KR" sz="1200" b="1" dirty="0"/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/>
              <a:t>계열붕괴도중 </a:t>
            </a:r>
            <a:r>
              <a:rPr lang="en-US" altLang="ko-KR" sz="1200" b="1" baseline="30000" dirty="0" smtClean="0"/>
              <a:t>222</a:t>
            </a:r>
            <a:r>
              <a:rPr lang="en-US" altLang="ko-KR" sz="1200" b="1" dirty="0" smtClean="0"/>
              <a:t>Rn </a:t>
            </a:r>
            <a:r>
              <a:rPr lang="ko-KR" altLang="en-US" sz="1200" b="1" dirty="0"/>
              <a:t>기체가 </a:t>
            </a:r>
            <a:r>
              <a:rPr lang="ko-KR" altLang="en-US" sz="1200" b="1" dirty="0" smtClean="0"/>
              <a:t>발</a:t>
            </a:r>
            <a:r>
              <a:rPr lang="ko-KR" altLang="en-US" sz="1200" b="1" dirty="0"/>
              <a:t>생</a:t>
            </a:r>
            <a:endParaRPr lang="en-US" altLang="ko-KR" sz="1200" b="1" dirty="0"/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err="1" smtClean="0"/>
              <a:t>최종핵종은</a:t>
            </a:r>
            <a:r>
              <a:rPr lang="ko-KR" altLang="en-US" sz="1200" b="1" dirty="0" smtClean="0"/>
              <a:t> </a:t>
            </a:r>
            <a:r>
              <a:rPr lang="en-US" altLang="ko-KR" sz="1200" b="1" baseline="-25000" dirty="0"/>
              <a:t>82</a:t>
            </a:r>
            <a:r>
              <a:rPr lang="en-US" altLang="ko-KR" sz="1200" b="1" dirty="0"/>
              <a:t>Pb </a:t>
            </a:r>
            <a:endParaRPr lang="ko-KR" altLang="en-US" sz="1200" b="1" dirty="0"/>
          </a:p>
        </p:txBody>
      </p:sp>
      <p:sp>
        <p:nvSpPr>
          <p:cNvPr id="12" name="직사각형 11"/>
          <p:cNvSpPr/>
          <p:nvPr/>
        </p:nvSpPr>
        <p:spPr>
          <a:xfrm>
            <a:off x="5868144" y="5517232"/>
            <a:ext cx="2808312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ko-KR" sz="1600" dirty="0">
                <a:solidFill>
                  <a:prstClr val="white"/>
                </a:solidFill>
              </a:rPr>
              <a:t>3</a:t>
            </a:r>
            <a:r>
              <a:rPr lang="ko-KR" altLang="en-US" sz="1600" dirty="0">
                <a:solidFill>
                  <a:prstClr val="white"/>
                </a:solidFill>
              </a:rPr>
              <a:t>가지 계열의 공통점</a:t>
            </a:r>
            <a:endParaRPr lang="en-US" altLang="ko-K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129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4.2 MeV  </a:t>
            </a:r>
            <a:r>
              <a:rPr lang="ko-KR" altLang="en-US" dirty="0"/>
              <a:t>입자의 공기 중 </a:t>
            </a:r>
            <a:r>
              <a:rPr lang="ko-KR" altLang="en-US" dirty="0" err="1"/>
              <a:t>저지능이</a:t>
            </a:r>
            <a:r>
              <a:rPr lang="ko-KR" altLang="en-US" dirty="0"/>
              <a:t> </a:t>
            </a:r>
            <a:r>
              <a:rPr lang="en-US" altLang="ko-KR" dirty="0"/>
              <a:t>1,400 </a:t>
            </a:r>
            <a:r>
              <a:rPr lang="en-US" altLang="ko-KR" dirty="0" err="1"/>
              <a:t>keV</a:t>
            </a:r>
            <a:r>
              <a:rPr lang="en-US" altLang="ko-KR" dirty="0"/>
              <a:t>/cm</a:t>
            </a:r>
            <a:r>
              <a:rPr lang="ko-KR" altLang="en-US" dirty="0"/>
              <a:t>일 때</a:t>
            </a:r>
            <a:r>
              <a:rPr lang="en-US" altLang="ko-KR" dirty="0"/>
              <a:t>, </a:t>
            </a:r>
            <a:r>
              <a:rPr lang="ko-KR" altLang="en-US" dirty="0"/>
              <a:t>공기 중 비정</a:t>
            </a:r>
            <a:r>
              <a:rPr lang="en-US" altLang="ko-KR" dirty="0"/>
              <a:t>(cm)</a:t>
            </a:r>
            <a:r>
              <a:rPr lang="ko-KR" altLang="en-US" dirty="0"/>
              <a:t>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① 1/4     ② 2     ③ 2.87     </a:t>
            </a:r>
            <a:r>
              <a:rPr lang="en-US" altLang="ko-KR" sz="1600" dirty="0">
                <a:solidFill>
                  <a:srgbClr val="FF0000"/>
                </a:solidFill>
              </a:rPr>
              <a:t>④ 3     </a:t>
            </a:r>
            <a:r>
              <a:rPr lang="en-US" altLang="ko-KR" sz="1600" dirty="0"/>
              <a:t>⑤ 5.88</a:t>
            </a:r>
            <a:endParaRPr lang="ko-KR" altLang="en-US" sz="10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166200"/>
                <a:ext cx="7992888" cy="554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공기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1cm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당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1,400 </a:t>
                </a:r>
                <a:r>
                  <a:rPr lang="en-US" altLang="ko-KR" sz="1400" dirty="0" err="1" smtClean="0">
                    <a:solidFill>
                      <a:srgbClr val="0070C0"/>
                    </a:solidFill>
                  </a:rPr>
                  <a:t>keV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를 잃게 되므로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𝑎𝑖𝑟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4.2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1.4</m:t>
                        </m:r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=3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𝑐𝑚</m:t>
                    </m:r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66200"/>
                <a:ext cx="7992888" cy="554639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4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130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원자핵의 결합에너지와 </a:t>
            </a:r>
            <a:r>
              <a:rPr lang="ko-KR" altLang="en-US" dirty="0" smtClean="0"/>
              <a:t>관계 있는 </a:t>
            </a:r>
            <a:r>
              <a:rPr lang="ko-KR" altLang="en-US" dirty="0"/>
              <a:t>것은</a:t>
            </a:r>
            <a:r>
              <a:rPr lang="en-US" altLang="ko-KR" dirty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</a:t>
            </a:r>
            <a:r>
              <a:rPr lang="ko-KR" altLang="en-US" sz="1600" dirty="0"/>
              <a:t>궤도전자 </a:t>
            </a:r>
            <a:r>
              <a:rPr lang="ko-KR" altLang="en-US" sz="1600" dirty="0" err="1"/>
              <a:t>위치에너지차</a:t>
            </a:r>
            <a:r>
              <a:rPr lang="ko-KR" altLang="en-US" sz="1600" dirty="0"/>
              <a:t>      </a:t>
            </a:r>
            <a:r>
              <a:rPr lang="en-US" altLang="ko-KR" sz="1600" dirty="0"/>
              <a:t>2) </a:t>
            </a:r>
            <a:r>
              <a:rPr lang="ko-KR" altLang="en-US" sz="1600" dirty="0"/>
              <a:t>중성자 과잉      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양성자 과잉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 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>
                <a:solidFill>
                  <a:srgbClr val="FF0000"/>
                </a:solidFill>
              </a:rPr>
              <a:t>질량결손        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     </a:t>
            </a:r>
            <a:r>
              <a:rPr lang="en-US" altLang="ko-KR" sz="1600" dirty="0"/>
              <a:t>5) </a:t>
            </a:r>
            <a:r>
              <a:rPr lang="ko-KR" altLang="en-US" sz="1600" dirty="0"/>
              <a:t>핵의 </a:t>
            </a:r>
            <a:r>
              <a:rPr lang="ko-KR" altLang="en-US" sz="1600" dirty="0" smtClean="0"/>
              <a:t>크기 </a:t>
            </a:r>
            <a:endParaRPr lang="ko-KR" altLang="en-US" sz="16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43897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55576" y="2544330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참조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>
                <a:solidFill>
                  <a:srgbClr val="00B0F0"/>
                </a:solidFill>
              </a:rPr>
              <a:t>질량결손과 결합에너지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15616" y="2120718"/>
            <a:ext cx="3024336" cy="45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None/>
              <a:defRPr/>
            </a:pPr>
            <a:r>
              <a:rPr lang="en-US" altLang="ko-KR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m = </a:t>
            </a:r>
            <a:r>
              <a:rPr lang="en-US" altLang="ko-KR" b="1" dirty="0" err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ko-KR" b="1" baseline="-25000" dirty="0" err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ko-KR" b="1" dirty="0" err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altLang="ko-KR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US" altLang="ko-KR" b="1" dirty="0" err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ko-KR" b="1" baseline="-25000" dirty="0" err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ko-KR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(A</a:t>
            </a:r>
            <a:r>
              <a:rPr lang="en-US" altLang="ko-K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–Z)</a:t>
            </a:r>
            <a:r>
              <a:rPr lang="en-US" altLang="ko-KR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ko-K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altLang="ko-KR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M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45744" y="282331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 err="1">
                <a:solidFill>
                  <a:srgbClr val="00B0F0"/>
                </a:solidFill>
              </a:rPr>
              <a:t>비결합에너지</a:t>
            </a:r>
            <a:r>
              <a:rPr lang="en-US" altLang="ko-KR" sz="2400" b="1" dirty="0">
                <a:solidFill>
                  <a:srgbClr val="00B0F0"/>
                </a:solidFill>
              </a:rPr>
              <a:t>(</a:t>
            </a:r>
            <a:r>
              <a:rPr lang="ko-KR" altLang="en-US" sz="2400" b="1" dirty="0" err="1">
                <a:solidFill>
                  <a:srgbClr val="00B0F0"/>
                </a:solidFill>
              </a:rPr>
              <a:t>핵자당</a:t>
            </a:r>
            <a:r>
              <a:rPr lang="ko-KR" altLang="en-US" sz="2400" b="1" dirty="0">
                <a:solidFill>
                  <a:srgbClr val="00B0F0"/>
                </a:solidFill>
              </a:rPr>
              <a:t> 결합에너지</a:t>
            </a:r>
            <a:r>
              <a:rPr lang="en-US" altLang="ko-KR" sz="2400" b="1" dirty="0">
                <a:solidFill>
                  <a:srgbClr val="00B0F0"/>
                </a:solidFill>
              </a:rPr>
              <a:t>)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043608" y="3353217"/>
                <a:ext cx="3024336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Clr>
                    <a:srgbClr val="800000"/>
                  </a:buClr>
                  <a:buFont typeface="Wingdings" pitchFamily="2" charset="2"/>
                  <a:buNone/>
                  <a:defRPr/>
                </a:pPr>
                <a:r>
                  <a:rPr lang="ko-KR" altLang="en-US" b="1" dirty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결합에너지</a:t>
                </a:r>
                <a14:m>
                  <m:oMath xmlns:m="http://schemas.openxmlformats.org/officeDocument/2006/math">
                    <m:r>
                      <a:rPr lang="en-US" altLang="ko-KR" b="1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1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÷</m:t>
                    </m:r>
                  </m:oMath>
                </a14:m>
                <a:r>
                  <a:rPr lang="en-US" altLang="ko-KR" b="1" dirty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lang="ko-KR" altLang="en-US" b="1" dirty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핵자수</a:t>
                </a:r>
                <a:endParaRPr lang="en-US" altLang="ko-KR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353217"/>
                <a:ext cx="3024336" cy="507831"/>
              </a:xfrm>
              <a:prstGeom prst="rect">
                <a:avLst/>
              </a:prstGeom>
              <a:blipFill rotWithShape="1">
                <a:blip r:embed="rId2"/>
                <a:stretch>
                  <a:fillRect l="-1613" b="-843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8533" y="3985319"/>
                <a:ext cx="7478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i="1" dirty="0">
                    <a:solidFill>
                      <a:prstClr val="black"/>
                    </a:solidFill>
                  </a:rPr>
                  <a:t>Ex)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ko-KR" sz="1400" i="1" baseline="30000" dirty="0">
                    <a:solidFill>
                      <a:prstClr val="black"/>
                    </a:solidFill>
                  </a:rPr>
                  <a:t>16</a:t>
                </a:r>
                <a:r>
                  <a:rPr lang="en-US" altLang="ko-KR" sz="1400" i="1" dirty="0">
                    <a:solidFill>
                      <a:prstClr val="black"/>
                    </a:solidFill>
                  </a:rPr>
                  <a:t>O </a:t>
                </a:r>
                <a:r>
                  <a:rPr lang="ko-KR" altLang="en-US" sz="1400" i="1" dirty="0">
                    <a:solidFill>
                      <a:prstClr val="black"/>
                    </a:solidFill>
                  </a:rPr>
                  <a:t>원자핵의 </a:t>
                </a:r>
                <a:r>
                  <a:rPr lang="ko-KR" altLang="en-US" sz="1400" i="1" dirty="0" err="1">
                    <a:solidFill>
                      <a:prstClr val="black"/>
                    </a:solidFill>
                  </a:rPr>
                  <a:t>핵자당</a:t>
                </a:r>
                <a:r>
                  <a:rPr lang="ko-KR" altLang="en-US" sz="1400" i="1" dirty="0">
                    <a:solidFill>
                      <a:prstClr val="black"/>
                    </a:solidFill>
                  </a:rPr>
                  <a:t> 결합에너지는 얼마인가</a:t>
                </a:r>
                <a:r>
                  <a:rPr lang="en-US" altLang="ko-KR" sz="1400" i="1" dirty="0">
                    <a:solidFill>
                      <a:prstClr val="black"/>
                    </a:solidFill>
                  </a:rPr>
                  <a:t>? </a:t>
                </a:r>
                <a:r>
                  <a:rPr lang="ko-KR" altLang="en-US" sz="1400" i="1" dirty="0">
                    <a:solidFill>
                      <a:prstClr val="black"/>
                    </a:solidFill>
                  </a:rPr>
                  <a:t>단 </a:t>
                </a:r>
                <a:r>
                  <a:rPr lang="en-US" altLang="ko-KR" sz="1400" i="1" baseline="30000" dirty="0">
                    <a:solidFill>
                      <a:prstClr val="black"/>
                    </a:solidFill>
                  </a:rPr>
                  <a:t>16</a:t>
                </a:r>
                <a:r>
                  <a:rPr lang="en-US" altLang="ko-KR" sz="1400" i="1" dirty="0">
                    <a:solidFill>
                      <a:prstClr val="black"/>
                    </a:solidFill>
                  </a:rPr>
                  <a:t>O </a:t>
                </a:r>
                <a:r>
                  <a:rPr lang="ko-KR" altLang="en-US" sz="1400" i="1" dirty="0">
                    <a:solidFill>
                      <a:prstClr val="black"/>
                    </a:solidFill>
                  </a:rPr>
                  <a:t>의 원자질량은 </a:t>
                </a:r>
                <a:r>
                  <a:rPr lang="en-US" altLang="ko-KR" sz="1400" i="1" dirty="0">
                    <a:solidFill>
                      <a:prstClr val="black"/>
                    </a:solidFill>
                  </a:rPr>
                  <a:t>15.994915 u </a:t>
                </a:r>
                <a:r>
                  <a:rPr lang="ko-KR" altLang="en-US" sz="1400" i="1" dirty="0">
                    <a:solidFill>
                      <a:prstClr val="black"/>
                    </a:solidFill>
                  </a:rPr>
                  <a:t>이다</a:t>
                </a:r>
                <a:r>
                  <a:rPr lang="en-US" altLang="ko-KR" sz="1400" i="1" dirty="0">
                    <a:solidFill>
                      <a:prstClr val="black"/>
                    </a:solidFill>
                  </a:rPr>
                  <a:t>.</a:t>
                </a:r>
                <a:r>
                  <a:rPr lang="ko-KR" altLang="en-US" sz="1400" i="1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33" y="3985319"/>
                <a:ext cx="7478329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63" t="-2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8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 err="1">
                <a:solidFill>
                  <a:srgbClr val="00B0F0"/>
                </a:solidFill>
              </a:rPr>
              <a:t>비결합에너지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b="12268"/>
          <a:stretch/>
        </p:blipFill>
        <p:spPr bwMode="auto">
          <a:xfrm>
            <a:off x="2285369" y="3154969"/>
            <a:ext cx="4590887" cy="33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71599" y="2097723"/>
            <a:ext cx="7848873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</a:rPr>
              <a:t>질량수 </a:t>
            </a:r>
            <a:r>
              <a:rPr lang="en-US" altLang="ko-KR" dirty="0">
                <a:solidFill>
                  <a:prstClr val="black"/>
                </a:solidFill>
              </a:rPr>
              <a:t>20 </a:t>
            </a:r>
            <a:r>
              <a:rPr lang="ko-KR" altLang="en-US" dirty="0">
                <a:solidFill>
                  <a:prstClr val="black"/>
                </a:solidFill>
              </a:rPr>
              <a:t>이상이면 </a:t>
            </a:r>
            <a:r>
              <a:rPr lang="ko-KR" altLang="en-US" dirty="0" err="1">
                <a:solidFill>
                  <a:prstClr val="black"/>
                </a:solidFill>
              </a:rPr>
              <a:t>비결합에너지는</a:t>
            </a:r>
            <a:r>
              <a:rPr lang="ko-KR" altLang="en-US" dirty="0">
                <a:solidFill>
                  <a:prstClr val="black"/>
                </a:solidFill>
              </a:rPr>
              <a:t> 거의 일정해짐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err="1">
                <a:solidFill>
                  <a:prstClr val="black"/>
                </a:solidFill>
              </a:rPr>
              <a:t>핵자당</a:t>
            </a:r>
            <a:r>
              <a:rPr lang="ko-KR" altLang="en-US" dirty="0">
                <a:solidFill>
                  <a:prstClr val="black"/>
                </a:solidFill>
              </a:rPr>
              <a:t> 결합에너지는 </a:t>
            </a:r>
            <a:r>
              <a:rPr lang="en-US" altLang="ko-KR" dirty="0">
                <a:solidFill>
                  <a:prstClr val="black"/>
                </a:solidFill>
              </a:rPr>
              <a:t>A</a:t>
            </a:r>
            <a:r>
              <a:rPr lang="ko-KR" altLang="en-US" dirty="0">
                <a:solidFill>
                  <a:prstClr val="black"/>
                </a:solidFill>
              </a:rPr>
              <a:t>≒</a:t>
            </a:r>
            <a:r>
              <a:rPr lang="en-US" altLang="ko-KR" dirty="0">
                <a:solidFill>
                  <a:prstClr val="black"/>
                </a:solidFill>
              </a:rPr>
              <a:t>60 </a:t>
            </a:r>
            <a:r>
              <a:rPr lang="ko-KR" altLang="en-US" dirty="0">
                <a:solidFill>
                  <a:prstClr val="black"/>
                </a:solidFill>
              </a:rPr>
              <a:t>부근에서 가장 크다</a:t>
            </a:r>
            <a:r>
              <a:rPr lang="en-US" altLang="ko-KR" dirty="0">
                <a:solidFill>
                  <a:prstClr val="black"/>
                </a:solidFill>
              </a:rPr>
              <a:t>. (</a:t>
            </a:r>
            <a:r>
              <a:rPr lang="en-US" altLang="ko-KR" baseline="30000" dirty="0">
                <a:solidFill>
                  <a:prstClr val="black"/>
                </a:solidFill>
              </a:rPr>
              <a:t>56</a:t>
            </a:r>
            <a:r>
              <a:rPr lang="en-US" altLang="ko-KR" dirty="0">
                <a:solidFill>
                  <a:prstClr val="black"/>
                </a:solidFill>
              </a:rPr>
              <a:t>Fe</a:t>
            </a:r>
            <a:r>
              <a:rPr lang="ko-KR" altLang="en-US" dirty="0">
                <a:solidFill>
                  <a:prstClr val="black"/>
                </a:solidFill>
              </a:rPr>
              <a:t>이 최대</a:t>
            </a:r>
            <a:r>
              <a:rPr lang="en-US" altLang="ko-KR" dirty="0">
                <a:solidFill>
                  <a:prstClr val="black"/>
                </a:solidFill>
              </a:rPr>
              <a:t>, 8.8MeV)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131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1 MeV</a:t>
            </a:r>
            <a:r>
              <a:rPr lang="ko-KR" altLang="en-US" dirty="0"/>
              <a:t>인 감마선의 파장은</a:t>
            </a:r>
            <a:r>
              <a:rPr lang="en-US" altLang="ko-KR" dirty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1) 0.01Å                   </a:t>
            </a:r>
            <a:r>
              <a:rPr lang="en-US" altLang="ko-KR" sz="1600" dirty="0">
                <a:solidFill>
                  <a:srgbClr val="FF0000"/>
                </a:solidFill>
              </a:rPr>
              <a:t>2) 0.0124Å                 </a:t>
            </a:r>
            <a:r>
              <a:rPr lang="en-US" altLang="ko-KR" sz="1600" dirty="0"/>
              <a:t>3) 0.248Å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4) 0.51Å                   5) 1.24Å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51520" y="243897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544330"/>
                <a:ext cx="7992888" cy="111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𝑬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𝒉𝒗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𝒉𝒄</m:t>
                        </m:r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d>
                      <m:d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𝒌𝒆𝑽</m:t>
                        </m:r>
                      </m:e>
                    </m:d>
                  </m:oMath>
                </a14:m>
                <a:endParaRPr lang="en-US" altLang="ko-KR" sz="1400" b="1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𝒌𝒆𝑽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𝟎𝟎𝟎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𝒌𝒆𝑽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𝟎𝟏𝟐𝟒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44330"/>
                <a:ext cx="7992888" cy="1117935"/>
              </a:xfrm>
              <a:prstGeom prst="rect">
                <a:avLst/>
              </a:prstGeom>
              <a:blipFill rotWithShape="1">
                <a:blip r:embed="rId2"/>
                <a:stretch>
                  <a:fillRect l="-153" b="-5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2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방사성 </a:t>
            </a:r>
            <a:r>
              <a:rPr lang="ko-KR" altLang="en-US" dirty="0" err="1"/>
              <a:t>핵종에서</a:t>
            </a:r>
            <a:r>
              <a:rPr lang="ko-KR" altLang="en-US" dirty="0"/>
              <a:t> 원자번호는 같으나 질량수가 서로 다른 </a:t>
            </a:r>
            <a:r>
              <a:rPr lang="ko-KR" altLang="en-US" dirty="0" err="1"/>
              <a:t>핵종의</a:t>
            </a:r>
            <a:r>
              <a:rPr lang="ko-KR" altLang="en-US" dirty="0"/>
              <a:t> 명칭은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>
                <a:solidFill>
                  <a:srgbClr val="FF0000"/>
                </a:solidFill>
              </a:rPr>
              <a:t> 1) </a:t>
            </a:r>
            <a:r>
              <a:rPr lang="ko-KR" altLang="en-US" sz="1600" dirty="0" err="1">
                <a:solidFill>
                  <a:srgbClr val="FF0000"/>
                </a:solidFill>
              </a:rPr>
              <a:t>동위핵</a:t>
            </a:r>
            <a:r>
              <a:rPr lang="ko-KR" altLang="en-US" sz="1600" dirty="0">
                <a:solidFill>
                  <a:srgbClr val="FF0000"/>
                </a:solidFill>
              </a:rPr>
              <a:t>         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동중핵</a:t>
            </a:r>
            <a:r>
              <a:rPr lang="ko-KR" altLang="en-US" sz="1600" dirty="0"/>
              <a:t>  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핵이성체	</a:t>
            </a:r>
            <a:r>
              <a:rPr lang="en-US" altLang="ko-KR" sz="1600" dirty="0"/>
              <a:t>4) </a:t>
            </a:r>
            <a:r>
              <a:rPr lang="ko-KR" altLang="en-US" sz="1600" dirty="0" err="1"/>
              <a:t>동중성자핵</a:t>
            </a:r>
            <a:r>
              <a:rPr lang="ko-KR" altLang="en-US" sz="1600" dirty="0"/>
              <a:t>         </a:t>
            </a:r>
            <a:r>
              <a:rPr lang="en-US" altLang="ko-KR" sz="1600" dirty="0"/>
              <a:t>5) </a:t>
            </a:r>
            <a:r>
              <a:rPr lang="ko-KR" altLang="en-US" sz="1600" dirty="0" err="1"/>
              <a:t>불활성핵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13084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동위원소</a:t>
            </a:r>
            <a:r>
              <a:rPr lang="en-US" altLang="ko-KR" sz="1400" dirty="0" smtClean="0">
                <a:solidFill>
                  <a:srgbClr val="0070C0"/>
                </a:solidFill>
              </a:rPr>
              <a:t>(Isotope)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원자번호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양성자의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수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는 </a:t>
            </a:r>
            <a:r>
              <a:rPr lang="ko-KR" altLang="en-US" sz="1400" dirty="0">
                <a:solidFill>
                  <a:srgbClr val="0070C0"/>
                </a:solidFill>
              </a:rPr>
              <a:t>같지만 질량수가 다른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원소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동중원소</a:t>
            </a:r>
            <a:r>
              <a:rPr lang="en-US" altLang="ko-KR" sz="1400" dirty="0" smtClean="0">
                <a:solidFill>
                  <a:srgbClr val="0070C0"/>
                </a:solidFill>
              </a:rPr>
              <a:t>(Isobar)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원자번호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양성자의 수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는 다르지만 질량수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양성자수와 중성자수의 합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는 같은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원자핵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핵이성체</a:t>
            </a:r>
            <a:r>
              <a:rPr lang="en-US" altLang="ko-KR" sz="1400" dirty="0" smtClean="0">
                <a:solidFill>
                  <a:srgbClr val="0070C0"/>
                </a:solidFill>
              </a:rPr>
              <a:t>(Isomer)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원자번호와 </a:t>
            </a:r>
            <a:r>
              <a:rPr lang="ko-KR" altLang="en-US" sz="1400" dirty="0">
                <a:solidFill>
                  <a:srgbClr val="0070C0"/>
                </a:solidFill>
              </a:rPr>
              <a:t>질량수가 같으나 에너지 준위</a:t>
            </a:r>
            <a:r>
              <a:rPr lang="en-US" altLang="ko-KR" sz="1400" dirty="0">
                <a:solidFill>
                  <a:srgbClr val="0070C0"/>
                </a:solidFill>
              </a:rPr>
              <a:t>·</a:t>
            </a:r>
            <a:r>
              <a:rPr lang="ko-KR" altLang="en-US" sz="1400" dirty="0">
                <a:solidFill>
                  <a:srgbClr val="0070C0"/>
                </a:solidFill>
              </a:rPr>
              <a:t>기타의 성질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반감기 등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이 다른 </a:t>
            </a:r>
            <a:r>
              <a:rPr lang="ko-KR" altLang="en-US" sz="1400" dirty="0" smtClean="0">
                <a:solidFill>
                  <a:srgbClr val="0070C0"/>
                </a:solidFill>
              </a:rPr>
              <a:t> 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>
                <a:solidFill>
                  <a:srgbClr val="0070C0"/>
                </a:solidFill>
              </a:rPr>
              <a:t>종 또는 그 이상의 </a:t>
            </a:r>
            <a:r>
              <a:rPr lang="ko-KR" altLang="en-US" sz="1400" dirty="0" err="1">
                <a:solidFill>
                  <a:srgbClr val="0070C0"/>
                </a:solidFill>
              </a:rPr>
              <a:t>핵종이</a:t>
            </a:r>
            <a:r>
              <a:rPr lang="ko-KR" altLang="en-US" sz="1400" dirty="0">
                <a:solidFill>
                  <a:srgbClr val="0070C0"/>
                </a:solidFill>
              </a:rPr>
              <a:t> 존재할 때 이들을 서로 핵이성체라고 </a:t>
            </a:r>
            <a:r>
              <a:rPr lang="ko-KR" altLang="en-US" sz="1400" dirty="0" smtClean="0">
                <a:solidFill>
                  <a:srgbClr val="0070C0"/>
                </a:solidFill>
              </a:rPr>
              <a:t>함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동중성자원소</a:t>
            </a:r>
            <a:r>
              <a:rPr lang="en-US" altLang="ko-KR" sz="1400" dirty="0" smtClean="0">
                <a:solidFill>
                  <a:srgbClr val="0070C0"/>
                </a:solidFill>
              </a:rPr>
              <a:t>(Isotone)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동중성자</a:t>
            </a:r>
            <a:r>
              <a:rPr lang="ko-KR" altLang="en-US" sz="1400" dirty="0" smtClean="0">
                <a:solidFill>
                  <a:srgbClr val="0070C0"/>
                </a:solidFill>
              </a:rPr>
              <a:t> 원소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또는 </a:t>
            </a:r>
            <a:r>
              <a:rPr lang="ko-KR" altLang="en-US" sz="1400" dirty="0" err="1">
                <a:solidFill>
                  <a:srgbClr val="0070C0"/>
                </a:solidFill>
              </a:rPr>
              <a:t>동중성자핵은</a:t>
            </a:r>
            <a:r>
              <a:rPr lang="ko-KR" altLang="en-US" sz="1400" dirty="0">
                <a:solidFill>
                  <a:srgbClr val="0070C0"/>
                </a:solidFill>
              </a:rPr>
              <a:t> 중성자의 수가 같은 원소이다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</a:rPr>
              <a:t>영어표기 </a:t>
            </a:r>
            <a:r>
              <a:rPr lang="en-US" altLang="ko-KR" sz="1400" dirty="0">
                <a:solidFill>
                  <a:srgbClr val="0070C0"/>
                </a:solidFill>
              </a:rPr>
              <a:t>Isotone</a:t>
            </a:r>
            <a:r>
              <a:rPr lang="ko-KR" altLang="en-US" sz="1400" dirty="0">
                <a:solidFill>
                  <a:srgbClr val="0070C0"/>
                </a:solidFill>
              </a:rPr>
              <a:t>은 양성자수가 같은 원소를 말하는 </a:t>
            </a:r>
            <a:r>
              <a:rPr lang="en-US" altLang="ko-KR" sz="1400" dirty="0">
                <a:solidFill>
                  <a:srgbClr val="0070C0"/>
                </a:solidFill>
              </a:rPr>
              <a:t>Isotope</a:t>
            </a:r>
            <a:r>
              <a:rPr lang="ko-KR" altLang="en-US" sz="1400" dirty="0">
                <a:solidFill>
                  <a:srgbClr val="0070C0"/>
                </a:solidFill>
              </a:rPr>
              <a:t>에서 </a:t>
            </a:r>
            <a:r>
              <a:rPr lang="en-US" altLang="ko-KR" sz="1400" dirty="0">
                <a:solidFill>
                  <a:srgbClr val="0070C0"/>
                </a:solidFill>
              </a:rPr>
              <a:t>p</a:t>
            </a:r>
            <a:r>
              <a:rPr lang="ko-KR" altLang="en-US" sz="1400" dirty="0">
                <a:solidFill>
                  <a:srgbClr val="0070C0"/>
                </a:solidFill>
              </a:rPr>
              <a:t>를 </a:t>
            </a:r>
            <a:r>
              <a:rPr lang="en-US" altLang="ko-KR" sz="1400" dirty="0">
                <a:solidFill>
                  <a:srgbClr val="0070C0"/>
                </a:solidFill>
              </a:rPr>
              <a:t>n</a:t>
            </a:r>
            <a:r>
              <a:rPr lang="ko-KR" altLang="en-US" sz="1400" dirty="0">
                <a:solidFill>
                  <a:srgbClr val="0070C0"/>
                </a:solidFill>
              </a:rPr>
              <a:t>으로 </a:t>
            </a:r>
            <a:r>
              <a:rPr lang="ko-KR" altLang="en-US" sz="1400" dirty="0" smtClean="0">
                <a:solidFill>
                  <a:srgbClr val="0070C0"/>
                </a:solidFill>
              </a:rPr>
              <a:t>바꾼 것에서 유래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1683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8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5576" y="932527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원자핵내의 </a:t>
            </a:r>
            <a:r>
              <a:rPr lang="ko-KR" altLang="en-US" dirty="0"/>
              <a:t>양성자와 중성자 사이의 힘은 무엇인가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 smtClean="0"/>
              <a:t>① 전기력    ② 만유인력    </a:t>
            </a:r>
            <a:r>
              <a:rPr lang="ko-KR" altLang="en-US" sz="1600" dirty="0" smtClean="0">
                <a:solidFill>
                  <a:srgbClr val="FF0000"/>
                </a:solidFill>
              </a:rPr>
              <a:t>③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핵력</a:t>
            </a:r>
            <a:r>
              <a:rPr lang="ko-KR" altLang="en-US" sz="1600" dirty="0" smtClean="0">
                <a:solidFill>
                  <a:srgbClr val="FF0000"/>
                </a:solidFill>
              </a:rPr>
              <a:t>    </a:t>
            </a:r>
            <a:r>
              <a:rPr lang="ko-KR" altLang="en-US" sz="1600" dirty="0" smtClean="0"/>
              <a:t>④ 자기력    ⑤ 중력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611560" y="2346872"/>
            <a:ext cx="79208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>
                <a:solidFill>
                  <a:srgbClr val="0070C0"/>
                </a:solidFill>
              </a:rPr>
              <a:t>전기력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전하를 갖고 있는 물체 사이에 작용하는 힘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r>
              <a:rPr lang="ko-KR" altLang="en-US" sz="1400" dirty="0" smtClean="0">
                <a:solidFill>
                  <a:srgbClr val="0070C0"/>
                </a:solidFill>
              </a:rPr>
              <a:t> 전기력의 크기는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쿨롱의</a:t>
            </a:r>
            <a:r>
              <a:rPr lang="ko-KR" altLang="en-US" sz="1400" dirty="0" smtClean="0">
                <a:solidFill>
                  <a:srgbClr val="0070C0"/>
                </a:solidFill>
              </a:rPr>
              <a:t> 법칙에 따라             정해진다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즉 전기력의 세기는 두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전하량의</a:t>
            </a:r>
            <a:r>
              <a:rPr lang="ko-KR" altLang="en-US" sz="1400" dirty="0" smtClean="0">
                <a:solidFill>
                  <a:srgbClr val="0070C0"/>
                </a:solidFill>
              </a:rPr>
              <a:t> 곱에 비례하고 두 전하 사이의 거리의 제곱에 반비례한다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만유인력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우주의 모든 물체 간에 상호 작용하는 인력 즉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서로 당기는 힘을 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만유인력은 두 물체의 질량에 비례하고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거리의 제곱에 반비례한다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핵력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원자핵 내에 있는 양성자와 중성자와 같은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핵자</a:t>
            </a:r>
            <a:r>
              <a:rPr lang="ko-KR" altLang="en-US" sz="1400" dirty="0" smtClean="0">
                <a:solidFill>
                  <a:srgbClr val="0070C0"/>
                </a:solidFill>
              </a:rPr>
              <a:t> 사이의 결합력이다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강력</a:t>
            </a:r>
            <a:r>
              <a:rPr lang="en-US" altLang="ko-KR" sz="1400" dirty="0" smtClean="0">
                <a:solidFill>
                  <a:srgbClr val="0070C0"/>
                </a:solidFill>
              </a:rPr>
              <a:t>(strong force)</a:t>
            </a:r>
            <a:r>
              <a:rPr lang="ko-KR" altLang="en-US" sz="1400" dirty="0" smtClean="0">
                <a:solidFill>
                  <a:srgbClr val="0070C0"/>
                </a:solidFill>
              </a:rPr>
              <a:t>이라고도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자기력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자극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磁極</a:t>
            </a:r>
            <a:r>
              <a:rPr lang="en-US" altLang="ko-KR" sz="1400" dirty="0" smtClean="0">
                <a:solidFill>
                  <a:srgbClr val="0070C0"/>
                </a:solidFill>
              </a:rPr>
              <a:t>) </a:t>
            </a:r>
            <a:r>
              <a:rPr lang="ko-KR" altLang="en-US" sz="1400" dirty="0" smtClean="0">
                <a:solidFill>
                  <a:srgbClr val="0070C0"/>
                </a:solidFill>
              </a:rPr>
              <a:t>사이에 작용하는 힘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즉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자석과 같이 자성을 가진 물체가 서로 밀거나 당기는 힘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중력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지구의 만유인력과 자전에 의한 원심력을 합한 힘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지표 근처의 물체를 연직 아래 방향으로 당기는 힘이다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만유인력을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중력</a:t>
            </a:r>
            <a:r>
              <a:rPr lang="ko-KR" altLang="en-US" sz="1400" dirty="0" smtClean="0">
                <a:solidFill>
                  <a:srgbClr val="0070C0"/>
                </a:solidFill>
              </a:rPr>
              <a:t>이라고 할 때도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11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3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2060848"/>
            <a:ext cx="81369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동위원소</a:t>
            </a:r>
            <a:r>
              <a:rPr lang="en-US" altLang="ko-KR" dirty="0"/>
              <a:t>(isotope</a:t>
            </a:r>
            <a:r>
              <a:rPr lang="en-US" altLang="ko-KR" dirty="0" smtClean="0"/>
              <a:t>)   </a:t>
            </a:r>
            <a:r>
              <a:rPr lang="en-US" altLang="ko-KR" spc="300" dirty="0" smtClean="0"/>
              <a:t> </a:t>
            </a:r>
            <a:r>
              <a:rPr lang="en-US" altLang="ko-KR" dirty="0" smtClean="0"/>
              <a:t>  : </a:t>
            </a:r>
            <a:r>
              <a:rPr lang="ko-KR" altLang="en-US" dirty="0" smtClean="0"/>
              <a:t>양성자수</a:t>
            </a:r>
            <a:r>
              <a:rPr lang="en-US" altLang="ko-KR" dirty="0"/>
              <a:t>(Z)</a:t>
            </a:r>
            <a:r>
              <a:rPr lang="ko-KR" altLang="en-US" dirty="0"/>
              <a:t>가 같은 </a:t>
            </a:r>
            <a:r>
              <a:rPr lang="ko-KR" altLang="en-US" dirty="0" smtClean="0"/>
              <a:t>원소</a:t>
            </a:r>
            <a:endParaRPr lang="ko-KR" altLang="en-US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동중원소</a:t>
            </a:r>
            <a:r>
              <a:rPr lang="en-US" altLang="ko-KR" dirty="0"/>
              <a:t>(isobar</a:t>
            </a:r>
            <a:r>
              <a:rPr lang="en-US" altLang="ko-KR" dirty="0" smtClean="0"/>
              <a:t>)    </a:t>
            </a:r>
            <a:r>
              <a:rPr lang="en-US" altLang="ko-KR" spc="-150" dirty="0" smtClean="0"/>
              <a:t> </a:t>
            </a:r>
            <a:r>
              <a:rPr lang="en-US" altLang="ko-KR" spc="300" dirty="0" smtClean="0"/>
              <a:t> </a:t>
            </a:r>
            <a:r>
              <a:rPr lang="en-US" altLang="ko-KR" dirty="0" smtClean="0"/>
              <a:t>  </a:t>
            </a:r>
            <a:r>
              <a:rPr lang="en-US" altLang="ko-KR" dirty="0"/>
              <a:t>: </a:t>
            </a:r>
            <a:r>
              <a:rPr lang="ko-KR" altLang="en-US" dirty="0"/>
              <a:t>질량수</a:t>
            </a:r>
            <a:r>
              <a:rPr lang="en-US" altLang="ko-KR" dirty="0"/>
              <a:t>(</a:t>
            </a:r>
            <a:r>
              <a:rPr lang="en-US" altLang="ko-KR" dirty="0" smtClean="0"/>
              <a:t>A)</a:t>
            </a:r>
            <a:r>
              <a:rPr lang="ko-KR" altLang="en-US" dirty="0"/>
              <a:t>가 같은 원소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err="1" smtClean="0"/>
              <a:t>동중성자원소</a:t>
            </a:r>
            <a:r>
              <a:rPr lang="en-US" altLang="ko-KR" dirty="0"/>
              <a:t>(isotone) : </a:t>
            </a:r>
            <a:r>
              <a:rPr lang="ko-KR" altLang="en-US" dirty="0" smtClean="0"/>
              <a:t>중성자수</a:t>
            </a:r>
            <a:r>
              <a:rPr lang="en-US" altLang="ko-KR" dirty="0" smtClean="0"/>
              <a:t>(N)</a:t>
            </a:r>
            <a:r>
              <a:rPr lang="ko-KR" altLang="en-US" dirty="0"/>
              <a:t>가 같은 원소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핵이성체</a:t>
            </a:r>
            <a:r>
              <a:rPr lang="en-US" altLang="ko-KR" dirty="0"/>
              <a:t>(isomer) : Z</a:t>
            </a:r>
            <a:r>
              <a:rPr lang="ko-KR" altLang="en-US" dirty="0"/>
              <a:t>와 </a:t>
            </a:r>
            <a:r>
              <a:rPr lang="en-US" altLang="ko-KR" dirty="0"/>
              <a:t>A</a:t>
            </a:r>
            <a:r>
              <a:rPr lang="ko-KR" altLang="en-US" dirty="0"/>
              <a:t>는 같고 어느 한쪽이 </a:t>
            </a:r>
            <a:r>
              <a:rPr lang="ko-KR" altLang="en-US" dirty="0" smtClean="0"/>
              <a:t>준 안정</a:t>
            </a:r>
            <a:r>
              <a:rPr lang="en-US" altLang="ko-KR" dirty="0"/>
              <a:t>(</a:t>
            </a:r>
            <a:r>
              <a:rPr lang="en-US" altLang="ko-KR" dirty="0" smtClean="0"/>
              <a:t>metastable state) </a:t>
            </a:r>
            <a:r>
              <a:rPr lang="ko-KR" altLang="en-US" dirty="0" smtClean="0"/>
              <a:t>한 </a:t>
            </a:r>
            <a:r>
              <a:rPr lang="ko-KR" altLang="en-US" dirty="0" err="1"/>
              <a:t>핵종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 err="1" smtClean="0">
                <a:solidFill>
                  <a:srgbClr val="00B0F0"/>
                </a:solidFill>
              </a:rPr>
              <a:t>핵종</a:t>
            </a:r>
            <a:r>
              <a:rPr lang="en-US" altLang="ko-KR" sz="2400" b="1" dirty="0" smtClean="0">
                <a:solidFill>
                  <a:srgbClr val="00B0F0"/>
                </a:solidFill>
              </a:rPr>
              <a:t>(nuclide) : 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원자핵의</a:t>
            </a:r>
            <a:r>
              <a:rPr lang="en-US" altLang="ko-KR" sz="2400" b="1" dirty="0" smtClean="0">
                <a:solidFill>
                  <a:srgbClr val="00B0F0"/>
                </a:solidFill>
              </a:rPr>
              <a:t> 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종류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6258728" y="2104876"/>
            <a:ext cx="1073066" cy="400110"/>
            <a:chOff x="6258728" y="2104876"/>
            <a:chExt cx="1073066" cy="400110"/>
          </a:xfrm>
        </p:grpSpPr>
        <p:grpSp>
          <p:nvGrpSpPr>
            <p:cNvPr id="11" name="그룹 10"/>
            <p:cNvGrpSpPr/>
            <p:nvPr/>
          </p:nvGrpSpPr>
          <p:grpSpPr>
            <a:xfrm>
              <a:off x="6855524" y="2104876"/>
              <a:ext cx="476270" cy="400110"/>
              <a:chOff x="6876256" y="1733803"/>
              <a:chExt cx="476270" cy="4001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981912" y="1733803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i="1" dirty="0" smtClean="0">
                    <a:solidFill>
                      <a:srgbClr val="C00000"/>
                    </a:solidFill>
                  </a:rPr>
                  <a:t>H</a:t>
                </a:r>
                <a:endParaRPr lang="ko-KR" alt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76256" y="1761783"/>
                <a:ext cx="2792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30000" dirty="0" smtClean="0">
                    <a:solidFill>
                      <a:srgbClr val="C00000"/>
                    </a:solidFill>
                  </a:rPr>
                  <a:t>2</a:t>
                </a:r>
                <a:endParaRPr lang="ko-KR" altLang="en-US" i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76256" y="1844824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ko-KR" altLang="en-US" i="1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6258728" y="2104876"/>
              <a:ext cx="476270" cy="400110"/>
              <a:chOff x="6876256" y="1733803"/>
              <a:chExt cx="476270" cy="40011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981912" y="1733803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i="1" dirty="0" smtClean="0">
                    <a:solidFill>
                      <a:srgbClr val="C00000"/>
                    </a:solidFill>
                  </a:rPr>
                  <a:t>H</a:t>
                </a:r>
                <a:endParaRPr lang="ko-KR" alt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76256" y="176178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30000" dirty="0" smtClean="0">
                    <a:solidFill>
                      <a:srgbClr val="C00000"/>
                    </a:solidFill>
                  </a:rPr>
                  <a:t>1</a:t>
                </a:r>
                <a:endParaRPr lang="ko-KR" altLang="en-US" i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76256" y="1844824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ko-KR" altLang="en-US" i="1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6156176" y="2524834"/>
            <a:ext cx="1137574" cy="412200"/>
            <a:chOff x="6156176" y="2524834"/>
            <a:chExt cx="1137574" cy="412200"/>
          </a:xfrm>
        </p:grpSpPr>
        <p:sp>
          <p:nvSpPr>
            <p:cNvPr id="23" name="TextBox 22"/>
            <p:cNvSpPr txBox="1"/>
            <p:nvPr/>
          </p:nvSpPr>
          <p:spPr>
            <a:xfrm>
              <a:off x="6364384" y="2536924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err="1" smtClean="0">
                  <a:solidFill>
                    <a:srgbClr val="C00000"/>
                  </a:solidFill>
                </a:rPr>
                <a:t>Sr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56176" y="2564904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90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56176" y="2647945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38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64814" y="252483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>
                  <a:solidFill>
                    <a:srgbClr val="C00000"/>
                  </a:solidFill>
                </a:rPr>
                <a:t>Y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56606" y="2552814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90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56606" y="2635855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39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6156176" y="2944792"/>
            <a:ext cx="1305890" cy="412200"/>
            <a:chOff x="6156176" y="2944792"/>
            <a:chExt cx="1305890" cy="412200"/>
          </a:xfrm>
        </p:grpSpPr>
        <p:sp>
          <p:nvSpPr>
            <p:cNvPr id="58" name="TextBox 57"/>
            <p:cNvSpPr txBox="1"/>
            <p:nvPr/>
          </p:nvSpPr>
          <p:spPr>
            <a:xfrm>
              <a:off x="6364384" y="2956882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smtClean="0">
                  <a:solidFill>
                    <a:srgbClr val="C00000"/>
                  </a:solidFill>
                </a:rPr>
                <a:t>Co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56176" y="2984862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60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56176" y="3067903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27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64814" y="2944792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smtClean="0">
                  <a:solidFill>
                    <a:srgbClr val="C00000"/>
                  </a:solidFill>
                </a:rPr>
                <a:t>Cu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56606" y="2972772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62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56606" y="3055813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29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1979712" y="3789040"/>
            <a:ext cx="1296144" cy="412200"/>
            <a:chOff x="6156176" y="3789040"/>
            <a:chExt cx="1296144" cy="412200"/>
          </a:xfrm>
        </p:grpSpPr>
        <p:sp>
          <p:nvSpPr>
            <p:cNvPr id="64" name="TextBox 63"/>
            <p:cNvSpPr txBox="1"/>
            <p:nvPr/>
          </p:nvSpPr>
          <p:spPr>
            <a:xfrm>
              <a:off x="6364384" y="3801130"/>
              <a:ext cx="414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err="1" smtClean="0">
                  <a:solidFill>
                    <a:srgbClr val="C00000"/>
                  </a:solidFill>
                </a:rPr>
                <a:t>Tc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76354" y="3829110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99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56176" y="3912151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43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38104" y="3789040"/>
              <a:ext cx="414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err="1" smtClean="0">
                  <a:solidFill>
                    <a:srgbClr val="C00000"/>
                  </a:solidFill>
                </a:rPr>
                <a:t>Tc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56606" y="3817020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99m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56606" y="3900061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43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표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48992"/>
                  </p:ext>
                </p:extLst>
              </p:nvPr>
            </p:nvGraphicFramePr>
            <p:xfrm>
              <a:off x="1056800" y="4293096"/>
              <a:ext cx="6827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024"/>
                    <a:gridCol w="1656184"/>
                    <a:gridCol w="1512168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/>
                            <a:t>구분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Z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</a:t>
                          </a:r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동위원소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동중원소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err="1" smtClean="0"/>
                            <a:t>동중성자원소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핵이성체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표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3078602"/>
                  </p:ext>
                </p:extLst>
              </p:nvPr>
            </p:nvGraphicFramePr>
            <p:xfrm>
              <a:off x="1056800" y="4293096"/>
              <a:ext cx="6827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024"/>
                    <a:gridCol w="1656184"/>
                    <a:gridCol w="1512168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/>
                            <a:t>구분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Z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</a:t>
                          </a:r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동위원소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108197" r="-19667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108197" r="-11405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108197" r="-353" b="-3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동중원소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211667" r="-19667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211667" r="-114056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211667" r="-353" b="-21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err="1" smtClean="0"/>
                            <a:t>동중성자원소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306557" r="-19667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306557" r="-114056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306557" r="-353" b="-1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핵이성체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406557" r="-196679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406557" r="-11405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406557" r="-353" b="-13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139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감마선의 성질에 관해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/>
              <a:t>전하가 있다</a:t>
            </a:r>
            <a:r>
              <a:rPr lang="en-US" altLang="ko-KR" sz="1600" dirty="0"/>
              <a:t>.		2) </a:t>
            </a:r>
            <a:r>
              <a:rPr lang="ko-KR" altLang="en-US" sz="1600" dirty="0"/>
              <a:t>인공방사선이다</a:t>
            </a:r>
            <a:r>
              <a:rPr lang="en-US" altLang="ko-KR" sz="1600" dirty="0"/>
              <a:t>.	</a:t>
            </a:r>
            <a:r>
              <a:rPr lang="en-US" altLang="ko-KR" sz="1600" dirty="0">
                <a:solidFill>
                  <a:srgbClr val="FF0000"/>
                </a:solidFill>
              </a:rPr>
              <a:t>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  </a:t>
            </a:r>
            <a:r>
              <a:rPr lang="en-US" altLang="ko-KR" sz="1600" dirty="0">
                <a:solidFill>
                  <a:srgbClr val="FF0000"/>
                </a:solidFill>
              </a:rPr>
              <a:t>3) </a:t>
            </a:r>
            <a:r>
              <a:rPr lang="ko-KR" altLang="en-US" sz="1600" dirty="0">
                <a:solidFill>
                  <a:srgbClr val="FF0000"/>
                </a:solidFill>
              </a:rPr>
              <a:t>빛의 성질과 같다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4) </a:t>
            </a:r>
            <a:r>
              <a:rPr lang="ko-KR" altLang="en-US" sz="1600" dirty="0"/>
              <a:t>미소질량을 지닌다</a:t>
            </a:r>
            <a:r>
              <a:rPr lang="en-US" altLang="ko-KR" sz="1600" dirty="0"/>
              <a:t>.	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물질을 직접 </a:t>
            </a:r>
            <a:r>
              <a:rPr lang="ko-KR" altLang="en-US" sz="1600" dirty="0" err="1"/>
              <a:t>전리시킨다</a:t>
            </a:r>
            <a:r>
              <a:rPr lang="en-US" altLang="ko-KR" sz="1600" dirty="0"/>
              <a:t>.</a:t>
            </a:r>
            <a:endParaRPr lang="ko-KR" altLang="en-US" sz="1400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479536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감마선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𝜶 또는 𝜷 붕괴 후에도 원자핵이 여기 상태에 있는 경우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대부분 짧은 시간 내에 </a:t>
            </a:r>
            <a:r>
              <a:rPr lang="ko-KR" altLang="en-US" sz="1400" dirty="0" smtClean="0">
                <a:solidFill>
                  <a:srgbClr val="0070C0"/>
                </a:solidFill>
              </a:rPr>
              <a:t>여분의 </a:t>
            </a:r>
            <a:r>
              <a:rPr lang="ko-KR" altLang="en-US" sz="1400" dirty="0">
                <a:solidFill>
                  <a:srgbClr val="0070C0"/>
                </a:solidFill>
              </a:rPr>
              <a:t>에너지를 전자파인 𝜸 선을 방출하고 안정상태가 되려고 함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𝜸 선은 방출되어도 핵변환이 일어나지 않기 때문에 𝜸 붕괴라는 말 대신 단순히 </a:t>
            </a:r>
            <a:r>
              <a:rPr lang="ko-KR" altLang="en-US" sz="1400" dirty="0" smtClean="0">
                <a:solidFill>
                  <a:srgbClr val="0070C0"/>
                </a:solidFill>
              </a:rPr>
              <a:t>𝜸 </a:t>
            </a:r>
            <a:r>
              <a:rPr lang="ko-KR" altLang="en-US" sz="1400" dirty="0">
                <a:solidFill>
                  <a:srgbClr val="0070C0"/>
                </a:solidFill>
              </a:rPr>
              <a:t>선 방출이라고 </a:t>
            </a:r>
            <a:r>
              <a:rPr lang="ko-KR" altLang="en-US" sz="1400" dirty="0" smtClean="0">
                <a:solidFill>
                  <a:srgbClr val="0070C0"/>
                </a:solidFill>
              </a:rPr>
              <a:t>함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감마선은 원자핵에서 방출되는 방사선으로 자연방사선이며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질량과 전하가 없고 물질을 직접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전리하지</a:t>
            </a:r>
            <a:r>
              <a:rPr lang="ko-KR" altLang="en-US" sz="1400" dirty="0" smtClean="0">
                <a:solidFill>
                  <a:srgbClr val="0070C0"/>
                </a:solidFill>
              </a:rPr>
              <a:t> 못하는 간접전리방사선이다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빛의 성질과 같기 때문에 광자라 부른다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뒷장의 방사선의 분류를 </a:t>
            </a:r>
            <a:r>
              <a:rPr lang="ko-KR" altLang="en-US" sz="1400" dirty="0">
                <a:solidFill>
                  <a:srgbClr val="0070C0"/>
                </a:solidFill>
              </a:rPr>
              <a:t>학</a:t>
            </a:r>
            <a:r>
              <a:rPr lang="ko-KR" altLang="en-US" sz="1400" dirty="0" smtClean="0">
                <a:solidFill>
                  <a:srgbClr val="0070C0"/>
                </a:solidFill>
              </a:rPr>
              <a:t>습하기 바란다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26552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2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방사선이란</a:t>
            </a:r>
            <a:r>
              <a:rPr lang="en-US" altLang="ko-KR" b="1" dirty="0">
                <a:solidFill>
                  <a:schemeClr val="accent1"/>
                </a:solidFill>
              </a:rPr>
              <a:t>?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124422" y="5661248"/>
            <a:ext cx="4895850" cy="576262"/>
          </a:xfrm>
          <a:custGeom>
            <a:avLst/>
            <a:gdLst>
              <a:gd name="T0" fmla="*/ 0 w 860"/>
              <a:gd name="T1" fmla="*/ 161 h 188"/>
              <a:gd name="T2" fmla="*/ 82 w 860"/>
              <a:gd name="T3" fmla="*/ 22 h 188"/>
              <a:gd name="T4" fmla="*/ 139 w 860"/>
              <a:gd name="T5" fmla="*/ 29 h 188"/>
              <a:gd name="T6" fmla="*/ 234 w 860"/>
              <a:gd name="T7" fmla="*/ 161 h 188"/>
              <a:gd name="T8" fmla="*/ 297 w 860"/>
              <a:gd name="T9" fmla="*/ 67 h 188"/>
              <a:gd name="T10" fmla="*/ 327 w 860"/>
              <a:gd name="T11" fmla="*/ 21 h 188"/>
              <a:gd name="T12" fmla="*/ 386 w 860"/>
              <a:gd name="T13" fmla="*/ 35 h 188"/>
              <a:gd name="T14" fmla="*/ 430 w 860"/>
              <a:gd name="T15" fmla="*/ 86 h 188"/>
              <a:gd name="T16" fmla="*/ 506 w 860"/>
              <a:gd name="T17" fmla="*/ 174 h 188"/>
              <a:gd name="T18" fmla="*/ 544 w 860"/>
              <a:gd name="T19" fmla="*/ 168 h 188"/>
              <a:gd name="T20" fmla="*/ 595 w 860"/>
              <a:gd name="T21" fmla="*/ 92 h 188"/>
              <a:gd name="T22" fmla="*/ 633 w 860"/>
              <a:gd name="T23" fmla="*/ 22 h 188"/>
              <a:gd name="T24" fmla="*/ 683 w 860"/>
              <a:gd name="T25" fmla="*/ 54 h 188"/>
              <a:gd name="T26" fmla="*/ 728 w 860"/>
              <a:gd name="T27" fmla="*/ 98 h 188"/>
              <a:gd name="T28" fmla="*/ 766 w 860"/>
              <a:gd name="T29" fmla="*/ 136 h 188"/>
              <a:gd name="T30" fmla="*/ 803 w 860"/>
              <a:gd name="T31" fmla="*/ 149 h 188"/>
              <a:gd name="T32" fmla="*/ 848 w 860"/>
              <a:gd name="T33" fmla="*/ 155 h 188"/>
              <a:gd name="T34" fmla="*/ 860 w 860"/>
              <a:gd name="T35" fmla="*/ 15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0" h="188">
                <a:moveTo>
                  <a:pt x="0" y="161"/>
                </a:moveTo>
                <a:cubicBezTo>
                  <a:pt x="14" y="138"/>
                  <a:pt x="59" y="44"/>
                  <a:pt x="82" y="22"/>
                </a:cubicBezTo>
                <a:cubicBezTo>
                  <a:pt x="105" y="0"/>
                  <a:pt x="114" y="6"/>
                  <a:pt x="139" y="29"/>
                </a:cubicBezTo>
                <a:cubicBezTo>
                  <a:pt x="164" y="52"/>
                  <a:pt x="208" y="155"/>
                  <a:pt x="234" y="161"/>
                </a:cubicBezTo>
                <a:cubicBezTo>
                  <a:pt x="260" y="167"/>
                  <a:pt x="282" y="90"/>
                  <a:pt x="297" y="67"/>
                </a:cubicBezTo>
                <a:cubicBezTo>
                  <a:pt x="312" y="44"/>
                  <a:pt x="312" y="26"/>
                  <a:pt x="327" y="21"/>
                </a:cubicBezTo>
                <a:cubicBezTo>
                  <a:pt x="342" y="16"/>
                  <a:pt x="369" y="24"/>
                  <a:pt x="386" y="35"/>
                </a:cubicBezTo>
                <a:cubicBezTo>
                  <a:pt x="403" y="46"/>
                  <a:pt x="410" y="63"/>
                  <a:pt x="430" y="86"/>
                </a:cubicBezTo>
                <a:cubicBezTo>
                  <a:pt x="450" y="109"/>
                  <a:pt x="486" y="172"/>
                  <a:pt x="506" y="174"/>
                </a:cubicBezTo>
                <a:cubicBezTo>
                  <a:pt x="525" y="188"/>
                  <a:pt x="529" y="182"/>
                  <a:pt x="544" y="168"/>
                </a:cubicBezTo>
                <a:cubicBezTo>
                  <a:pt x="559" y="154"/>
                  <a:pt x="580" y="116"/>
                  <a:pt x="595" y="92"/>
                </a:cubicBezTo>
                <a:cubicBezTo>
                  <a:pt x="606" y="79"/>
                  <a:pt x="615" y="29"/>
                  <a:pt x="633" y="22"/>
                </a:cubicBezTo>
                <a:cubicBezTo>
                  <a:pt x="648" y="16"/>
                  <a:pt x="667" y="41"/>
                  <a:pt x="683" y="54"/>
                </a:cubicBezTo>
                <a:cubicBezTo>
                  <a:pt x="699" y="67"/>
                  <a:pt x="714" y="84"/>
                  <a:pt x="728" y="98"/>
                </a:cubicBezTo>
                <a:cubicBezTo>
                  <a:pt x="742" y="112"/>
                  <a:pt x="754" y="128"/>
                  <a:pt x="766" y="136"/>
                </a:cubicBezTo>
                <a:cubicBezTo>
                  <a:pt x="778" y="144"/>
                  <a:pt x="789" y="146"/>
                  <a:pt x="803" y="149"/>
                </a:cubicBezTo>
                <a:cubicBezTo>
                  <a:pt x="817" y="152"/>
                  <a:pt x="839" y="154"/>
                  <a:pt x="848" y="155"/>
                </a:cubicBezTo>
                <a:cubicBezTo>
                  <a:pt x="857" y="156"/>
                  <a:pt x="858" y="155"/>
                  <a:pt x="860" y="155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76344" y="4994012"/>
            <a:ext cx="3595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69900" indent="-469900">
              <a:spcBef>
                <a:spcPct val="50000"/>
              </a:spcBef>
              <a:buClrTx/>
              <a:buFontTx/>
              <a:buNone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에너지의 방출과 전파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1908175" y="1859583"/>
            <a:ext cx="1467068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908175" y="3731245"/>
            <a:ext cx="1723549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비전리방사선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920750" y="2796208"/>
            <a:ext cx="954107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1908175" y="4184253"/>
            <a:ext cx="607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가시광선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자외선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적외선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고주파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전파 등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…               </a:t>
            </a:r>
            <a:endParaRPr lang="en-US" altLang="ko-KR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7"/>
          <p:cNvSpPr>
            <a:spLocks noChangeArrowheads="1"/>
          </p:cNvSpPr>
          <p:nvPr/>
        </p:nvSpPr>
        <p:spPr bwMode="auto">
          <a:xfrm>
            <a:off x="4787900" y="1775445"/>
            <a:ext cx="3583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알파선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베타선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양성자선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등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…</a:t>
            </a:r>
            <a:endParaRPr lang="en-US" altLang="ko-KR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4787900" y="2507283"/>
            <a:ext cx="1980029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간접전리방사선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4787900" y="1308720"/>
            <a:ext cx="1980029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직접전리방사선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4824413" y="2961308"/>
            <a:ext cx="370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X-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ko-K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-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중성자선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endParaRPr lang="en-US" altLang="ko-KR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cxnSp>
        <p:nvCxnSpPr>
          <p:cNvPr id="15" name="AutoShape 61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284704" y="2172738"/>
            <a:ext cx="736570" cy="51037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62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285498" y="3308623"/>
            <a:ext cx="734982" cy="51037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63"/>
          <p:cNvCxnSpPr>
            <a:cxnSpLocks noChangeShapeType="1"/>
            <a:stCxn id="7" idx="0"/>
            <a:endCxn id="13" idx="1"/>
          </p:cNvCxnSpPr>
          <p:nvPr/>
        </p:nvCxnSpPr>
        <p:spPr bwMode="auto">
          <a:xfrm rot="5400000" flipH="1" flipV="1">
            <a:off x="3539400" y="611084"/>
            <a:ext cx="350808" cy="214619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64"/>
          <p:cNvCxnSpPr>
            <a:cxnSpLocks noChangeShapeType="1"/>
            <a:stCxn id="7" idx="2"/>
            <a:endCxn id="12" idx="1"/>
          </p:cNvCxnSpPr>
          <p:nvPr/>
        </p:nvCxnSpPr>
        <p:spPr bwMode="auto">
          <a:xfrm rot="16200000" flipH="1">
            <a:off x="3490982" y="1410419"/>
            <a:ext cx="447645" cy="214619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3126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19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1369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dirty="0" smtClean="0"/>
                  <a:t>악티늄</a:t>
                </a:r>
                <a:r>
                  <a:rPr lang="en-US" altLang="ko-KR" dirty="0"/>
                  <a:t>(4n+3)</a:t>
                </a:r>
                <a:r>
                  <a:rPr lang="ko-KR" altLang="en-US" dirty="0"/>
                  <a:t>계열에 속하는 원자는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 smtClean="0"/>
              </a:p>
              <a:p>
                <a:pPr fontAlgn="base"/>
                <a:r>
                  <a:rPr lang="en-US" altLang="ko-KR" dirty="0"/>
                  <a:t>1)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206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𝑃𝑏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            </m:t>
                        </m:r>
                      </m:e>
                    </m:sPre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</a:rPr>
                  <a:t>2)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𝑃𝑏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</m:t>
                        </m:r>
                      </m:e>
                    </m:sPre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3)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/>
                          </a:rPr>
                          <m:t>20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8</m:t>
                        </m:r>
                      </m:sup>
                      <m:e>
                        <m:r>
                          <a:rPr lang="en-US" altLang="ko-KR" i="1">
                            <a:latin typeface="Cambria Math"/>
                          </a:rPr>
                          <m:t>𝑃𝑏</m:t>
                        </m:r>
                        <m:r>
                          <a:rPr lang="en-US" altLang="ko-KR" i="1">
                            <a:latin typeface="Cambria Math"/>
                          </a:rPr>
                          <m:t>            </m:t>
                        </m:r>
                      </m:e>
                    </m:sPre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/>
                  <a:t>4)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/>
                          </a:rPr>
                          <m:t>20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9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𝐵𝑖</m:t>
                        </m:r>
                        <m:r>
                          <a:rPr lang="en-US" altLang="ko-KR" i="1">
                            <a:latin typeface="Cambria Math"/>
                          </a:rPr>
                          <m:t>            </m:t>
                        </m:r>
                      </m:e>
                    </m:sPre>
                  </m:oMath>
                </a14:m>
                <a:r>
                  <a:rPr lang="en-US" altLang="ko-KR" dirty="0"/>
                  <a:t> 5)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11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𝐵𝑖</m:t>
                        </m:r>
                        <m:r>
                          <a:rPr lang="en-US" altLang="ko-KR" i="1">
                            <a:latin typeface="Cambria Math"/>
                          </a:rPr>
                          <m:t>            </m:t>
                        </m:r>
                      </m:e>
                    </m:sPre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13690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99" t="-3311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755576" y="2058840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질량수를</a:t>
            </a:r>
            <a:r>
              <a:rPr lang="en-US" altLang="ko-KR" sz="1400" dirty="0" smtClean="0">
                <a:solidFill>
                  <a:srgbClr val="0070C0"/>
                </a:solidFill>
              </a:rPr>
              <a:t> 3</a:t>
            </a:r>
            <a:r>
              <a:rPr lang="ko-KR" altLang="en-US" sz="1400" dirty="0" smtClean="0">
                <a:solidFill>
                  <a:srgbClr val="0070C0"/>
                </a:solidFill>
              </a:rPr>
              <a:t>으로 나누었을 때 나머지가 </a:t>
            </a:r>
            <a:r>
              <a:rPr lang="en-US" altLang="ko-KR" sz="1400" dirty="0" smtClean="0">
                <a:solidFill>
                  <a:srgbClr val="0070C0"/>
                </a:solidFill>
              </a:rPr>
              <a:t>3</a:t>
            </a:r>
            <a:r>
              <a:rPr lang="ko-KR" altLang="en-US" sz="1400" dirty="0" smtClean="0">
                <a:solidFill>
                  <a:srgbClr val="0070C0"/>
                </a:solidFill>
              </a:rPr>
              <a:t>인 원소이며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악티늄</a:t>
            </a:r>
            <a:r>
              <a:rPr lang="ko-KR" altLang="en-US" sz="1400" dirty="0" smtClean="0">
                <a:solidFill>
                  <a:srgbClr val="0070C0"/>
                </a:solidFill>
              </a:rPr>
              <a:t> 계열의 최종 안정 원소는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Pb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84482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" y="2708920"/>
            <a:ext cx="807243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8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반감기가 </a:t>
            </a:r>
            <a:r>
              <a:rPr lang="en-US" altLang="ko-KR" dirty="0"/>
              <a:t>8</a:t>
            </a:r>
            <a:r>
              <a:rPr lang="ko-KR" altLang="en-US" dirty="0"/>
              <a:t>일인 아이오딘</a:t>
            </a:r>
            <a:r>
              <a:rPr lang="en-US" altLang="ko-KR" dirty="0"/>
              <a:t>(I-131)</a:t>
            </a:r>
            <a:r>
              <a:rPr lang="ko-KR" altLang="en-US" dirty="0"/>
              <a:t>이 </a:t>
            </a:r>
            <a:r>
              <a:rPr lang="en-US" altLang="ko-KR" dirty="0"/>
              <a:t>100Bq</a:t>
            </a:r>
            <a:r>
              <a:rPr lang="ko-KR" altLang="en-US" dirty="0"/>
              <a:t>이 있다</a:t>
            </a:r>
            <a:r>
              <a:rPr lang="en-US" altLang="ko-KR" dirty="0"/>
              <a:t>. 24</a:t>
            </a:r>
            <a:r>
              <a:rPr lang="ko-KR" altLang="en-US" dirty="0"/>
              <a:t>일 후의 방사능은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50 </a:t>
            </a:r>
            <a:r>
              <a:rPr lang="en-US" altLang="ko-KR" sz="1600" dirty="0" err="1"/>
              <a:t>Bq</a:t>
            </a:r>
            <a:r>
              <a:rPr lang="en-US" altLang="ko-KR" sz="1600" dirty="0"/>
              <a:t>	         2) 25 </a:t>
            </a:r>
            <a:r>
              <a:rPr lang="en-US" altLang="ko-KR" sz="1600" dirty="0" err="1"/>
              <a:t>Bq</a:t>
            </a:r>
            <a:r>
              <a:rPr lang="en-US" altLang="ko-KR" sz="1600" dirty="0"/>
              <a:t>	</a:t>
            </a:r>
            <a:r>
              <a:rPr lang="en-US" altLang="ko-KR" sz="1600" dirty="0">
                <a:solidFill>
                  <a:srgbClr val="FF0000"/>
                </a:solidFill>
              </a:rPr>
              <a:t>    3) 12.5 </a:t>
            </a:r>
            <a:r>
              <a:rPr lang="en-US" altLang="ko-KR" sz="1600" dirty="0" err="1">
                <a:solidFill>
                  <a:srgbClr val="FF0000"/>
                </a:solidFill>
              </a:rPr>
              <a:t>Bq</a:t>
            </a:r>
            <a:r>
              <a:rPr lang="en-US" altLang="ko-KR" sz="1600" dirty="0">
                <a:solidFill>
                  <a:srgbClr val="FF0000"/>
                </a:solidFill>
              </a:rPr>
              <a:t>         </a:t>
            </a:r>
            <a:r>
              <a:rPr lang="en-US" altLang="ko-KR" sz="1600" dirty="0"/>
              <a:t>4) 8 </a:t>
            </a:r>
            <a:r>
              <a:rPr lang="en-US" altLang="ko-KR" sz="1600" dirty="0" err="1"/>
              <a:t>Bq</a:t>
            </a:r>
            <a:r>
              <a:rPr lang="en-US" altLang="ko-KR" sz="1600" dirty="0"/>
              <a:t>	         5) 4 </a:t>
            </a:r>
            <a:r>
              <a:rPr lang="en-US" altLang="ko-KR" sz="1600" dirty="0" err="1"/>
              <a:t>Bq</a:t>
            </a:r>
            <a:endParaRPr lang="en-US" altLang="ko-K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2202856"/>
                <a:ext cx="7992888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𝚨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ko-KR" alt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</m:sSup>
                      <m:sSub>
                        <m:sSub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ko-KR" altLang="en-US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𝝀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𝟔𝟗𝟑</m:t>
                          </m:r>
                        </m:num>
                        <m:den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altLang="ko-KR" sz="14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𝚨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sSup>
                        <m:sSup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𝟐𝟒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den>
                          </m:f>
                        </m:sup>
                      </m:sSup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sSup>
                        <m:sSupPr>
                          <m:ctrlP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𝑩𝒒</m:t>
                      </m:r>
                    </m:oMath>
                  </m:oMathPara>
                </a14:m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2856"/>
                <a:ext cx="7992888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1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질량은 </a:t>
            </a:r>
            <a:r>
              <a:rPr lang="ko-KR" altLang="en-US" dirty="0"/>
              <a:t>있으나 전기적 성질이 없는 간접전리 방사선은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 err="1"/>
              <a:t>저에너지</a:t>
            </a:r>
            <a:r>
              <a:rPr lang="ko-KR" altLang="en-US" sz="1600" dirty="0"/>
              <a:t> 엑스선	</a:t>
            </a:r>
            <a:r>
              <a:rPr lang="ko-KR" altLang="en-US" sz="1600" dirty="0" smtClean="0"/>
              <a:t>       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중에너지</a:t>
            </a:r>
            <a:r>
              <a:rPr lang="ko-KR" altLang="en-US" sz="1600" dirty="0"/>
              <a:t> 엑스선     	</a:t>
            </a:r>
            <a:r>
              <a:rPr lang="en-US" altLang="ko-KR" sz="1600" dirty="0"/>
              <a:t>3) </a:t>
            </a:r>
            <a:r>
              <a:rPr lang="ko-KR" altLang="en-US" sz="1600" dirty="0" err="1"/>
              <a:t>고에너지엑스선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>
                <a:solidFill>
                  <a:srgbClr val="FF0000"/>
                </a:solidFill>
              </a:rPr>
              <a:t>중성자선</a:t>
            </a:r>
            <a:r>
              <a:rPr lang="ko-KR" altLang="en-US" sz="1600" dirty="0"/>
              <a:t>	    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소멸복사선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6" y="2420888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입자이면서 전기적으로 중성인 것은 중성자이다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엑스선과 소멸복사선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감마선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은 질량도 없고 전하도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339269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1"/>
          <a:stretch/>
        </p:blipFill>
        <p:spPr bwMode="auto">
          <a:xfrm>
            <a:off x="1115616" y="3277277"/>
            <a:ext cx="6916068" cy="335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진공을 통과할 수 없는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 smtClean="0"/>
              <a:t>알파선         </a:t>
            </a:r>
            <a:r>
              <a:rPr lang="en-US" altLang="ko-KR" sz="1600" dirty="0"/>
              <a:t>2) </a:t>
            </a:r>
            <a:r>
              <a:rPr lang="ko-KR" altLang="en-US" sz="1600" dirty="0"/>
              <a:t>베타선	  </a:t>
            </a:r>
            <a:r>
              <a:rPr lang="ko-KR" altLang="en-US" sz="1600" dirty="0" smtClean="0"/>
              <a:t>  </a:t>
            </a:r>
            <a:r>
              <a:rPr lang="en-US" altLang="ko-KR" sz="1600" dirty="0"/>
              <a:t>3)</a:t>
            </a:r>
            <a:r>
              <a:rPr lang="ko-KR" altLang="en-US" sz="1600" dirty="0"/>
              <a:t>감마선          </a:t>
            </a:r>
            <a:r>
              <a:rPr lang="en-US" altLang="ko-KR" sz="1600" dirty="0"/>
              <a:t>4) </a:t>
            </a:r>
            <a:r>
              <a:rPr lang="ko-KR" altLang="en-US" sz="1600" dirty="0"/>
              <a:t>엑스선	     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ko-KR" altLang="en-US" sz="1600" dirty="0">
                <a:solidFill>
                  <a:srgbClr val="FF0000"/>
                </a:solidFill>
              </a:rPr>
              <a:t>초음파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6" y="2202856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초음파</a:t>
            </a:r>
            <a:r>
              <a:rPr lang="en-US" altLang="ko-KR" sz="1400" dirty="0">
                <a:solidFill>
                  <a:srgbClr val="0070C0"/>
                </a:solidFill>
              </a:rPr>
              <a:t>(ultrasonic wave)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가청범위를 </a:t>
            </a:r>
            <a:r>
              <a:rPr lang="ko-KR" altLang="en-US" sz="1400" dirty="0">
                <a:solidFill>
                  <a:srgbClr val="0070C0"/>
                </a:solidFill>
              </a:rPr>
              <a:t>넘는 주파수 </a:t>
            </a:r>
            <a:r>
              <a:rPr lang="en-US" altLang="ko-KR" sz="1400" dirty="0">
                <a:solidFill>
                  <a:srgbClr val="0070C0"/>
                </a:solidFill>
              </a:rPr>
              <a:t>16kHz </a:t>
            </a:r>
            <a:r>
              <a:rPr lang="ko-KR" altLang="en-US" sz="1400" dirty="0">
                <a:solidFill>
                  <a:srgbClr val="0070C0"/>
                </a:solidFill>
              </a:rPr>
              <a:t>이상의 음파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주파수가 </a:t>
            </a:r>
            <a:r>
              <a:rPr lang="ko-KR" altLang="en-US" sz="1400" dirty="0">
                <a:solidFill>
                  <a:srgbClr val="0070C0"/>
                </a:solidFill>
              </a:rPr>
              <a:t>높고 강도가 보통 음파보다 현저히 크며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파장이 짧아 방향성이 있는 음속을 얻을 수 있고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펄스 기술을 이용해 음속이나 흡수의 정확한 측정이 가능하다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초음파는 에너지 전달을 위해 반드시 매질이 필요하다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2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안정된 동위원소로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/>
              <a:t>우라늄</a:t>
            </a:r>
            <a:r>
              <a:rPr lang="en-US" altLang="ko-KR" sz="1600" dirty="0"/>
              <a:t>(U</a:t>
            </a:r>
            <a:r>
              <a:rPr lang="en-US" altLang="ko-KR" sz="1600" dirty="0" smtClean="0"/>
              <a:t>)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>
                <a:solidFill>
                  <a:srgbClr val="FF0000"/>
                </a:solidFill>
              </a:rPr>
              <a:t>납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en-US" altLang="ko-KR" sz="1600" dirty="0" err="1">
                <a:solidFill>
                  <a:srgbClr val="FF0000"/>
                </a:solidFill>
              </a:rPr>
              <a:t>Pb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  <a:r>
              <a:rPr lang="en-US" altLang="ko-KR" sz="1600" dirty="0"/>
              <a:t>	</a:t>
            </a:r>
            <a:r>
              <a:rPr lang="en-US" altLang="ko-KR" sz="1600" dirty="0" smtClean="0"/>
              <a:t>     3</a:t>
            </a:r>
            <a:r>
              <a:rPr lang="en-US" altLang="ko-KR" sz="1600" dirty="0"/>
              <a:t>) </a:t>
            </a:r>
            <a:r>
              <a:rPr lang="ko-KR" altLang="en-US" sz="1600" dirty="0"/>
              <a:t>폴로늄</a:t>
            </a:r>
            <a:r>
              <a:rPr lang="en-US" altLang="ko-KR" sz="1600" dirty="0"/>
              <a:t>(Po</a:t>
            </a:r>
            <a:r>
              <a:rPr lang="en-US" altLang="ko-KR" sz="1600" dirty="0" smtClean="0"/>
              <a:t>)        4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토륨</a:t>
            </a:r>
            <a:r>
              <a:rPr lang="en-US" altLang="ko-KR" sz="1600" dirty="0"/>
              <a:t>(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)	5) </a:t>
            </a:r>
            <a:r>
              <a:rPr lang="ko-KR" altLang="en-US" sz="1600" dirty="0" err="1"/>
              <a:t>테크네슘</a:t>
            </a:r>
            <a:r>
              <a:rPr lang="en-US" altLang="ko-KR" sz="1600" dirty="0"/>
              <a:t>(Tc)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302421"/>
            <a:ext cx="807243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원자와 원자핵에 관한 설명으로 옳지 않은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/>
              <a:t>질량결손이 클수록 안정하다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2) </a:t>
            </a:r>
            <a:r>
              <a:rPr lang="ko-KR" altLang="en-US" sz="1600" dirty="0"/>
              <a:t>수소원자의 반경은 </a:t>
            </a:r>
            <a:r>
              <a:rPr lang="en-US" altLang="ko-KR" sz="1600" dirty="0"/>
              <a:t>1Å</a:t>
            </a:r>
            <a:r>
              <a:rPr lang="ko-KR" altLang="en-US" sz="1600" dirty="0"/>
              <a:t>정도이다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</a:t>
            </a:r>
            <a:r>
              <a:rPr lang="ko-KR" altLang="en-US" sz="1600" dirty="0"/>
              <a:t>질량의 대부분은 원자핵이 차지하고 있다</a:t>
            </a:r>
            <a:r>
              <a:rPr lang="en-US" altLang="ko-KR" sz="1600" dirty="0"/>
              <a:t>.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4) </a:t>
            </a:r>
            <a:r>
              <a:rPr lang="ko-KR" altLang="en-US" sz="1600" dirty="0">
                <a:solidFill>
                  <a:srgbClr val="FF0000"/>
                </a:solidFill>
              </a:rPr>
              <a:t>원자의 크기는 질량수의 </a:t>
            </a:r>
            <a:r>
              <a:rPr lang="en-US" altLang="ko-KR" sz="1600" dirty="0">
                <a:solidFill>
                  <a:srgbClr val="FF0000"/>
                </a:solidFill>
              </a:rPr>
              <a:t>1/3</a:t>
            </a:r>
            <a:r>
              <a:rPr lang="ko-KR" altLang="en-US" sz="1600" dirty="0">
                <a:solidFill>
                  <a:srgbClr val="FF0000"/>
                </a:solidFill>
              </a:rPr>
              <a:t>승에 비례한다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5) </a:t>
            </a:r>
            <a:r>
              <a:rPr lang="ko-KR" altLang="en-US" sz="1600" dirty="0"/>
              <a:t>원자는 원자핵과 궤도전자로 구성되어 있다</a:t>
            </a:r>
            <a:r>
              <a:rPr lang="en-US" altLang="ko-KR" sz="1600" dirty="0"/>
              <a:t>.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3571008"/>
                <a:ext cx="7992888" cy="2288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질량결손이 클수록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핵자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당 결합에너지가 크기 때문에 더 안정하다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원자의 반경은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𝑅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=0.53×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로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구할 수 있으며 대개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크기이다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질량의 대부분은 원자핵이 차지하며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부피의 대부분은 원자가 차지한다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.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</a:t>
                </a:r>
                <a:endParaRPr lang="ko-KR" altLang="en-US" sz="1400" dirty="0">
                  <a:solidFill>
                    <a:srgbClr val="0070C0"/>
                  </a:solidFill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원자핵의 반경은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𝑅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𝑓𝑚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로 구할 수 있으며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대개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𝐹𝑒𝑚𝑡𝑜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𝑚𝑒𝑡𝑒𝑟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𝑓𝑚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크기이다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즉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원자핵의 크기는 질량수의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1/3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승에 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71008"/>
                <a:ext cx="7992888" cy="2288383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35699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2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>
                <a:solidFill>
                  <a:srgbClr val="00B0F0"/>
                </a:solidFill>
              </a:rPr>
              <a:t>원자핵</a:t>
            </a:r>
            <a:r>
              <a:rPr lang="en-US" altLang="ko-KR" sz="2400" b="1" dirty="0">
                <a:solidFill>
                  <a:srgbClr val="00B0F0"/>
                </a:solidFill>
              </a:rPr>
              <a:t>, </a:t>
            </a:r>
            <a:r>
              <a:rPr lang="ko-KR" altLang="en-US" sz="2400" b="1" dirty="0">
                <a:solidFill>
                  <a:srgbClr val="00B0F0"/>
                </a:solidFill>
              </a:rPr>
              <a:t>원자의 반경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821360" y="2192494"/>
            <a:ext cx="2971800" cy="2879725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3583360" y="2954494"/>
            <a:ext cx="1485900" cy="1439863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3964360" y="3335494"/>
            <a:ext cx="741363" cy="719138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3202360" y="2573494"/>
            <a:ext cx="2227263" cy="2159000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4817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954960" y="3589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31134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18360" y="4605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205660" y="24972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53105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196260" y="45546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3126160" y="2573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5310560" y="26115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1" name="Oval 19"/>
          <p:cNvSpPr>
            <a:spLocks noChangeArrowheads="1"/>
          </p:cNvSpPr>
          <p:nvPr/>
        </p:nvSpPr>
        <p:spPr bwMode="auto">
          <a:xfrm>
            <a:off x="3126160" y="4478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926260" y="3538694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600">
                <a:solidFill>
                  <a:srgbClr val="000066"/>
                </a:solidFill>
              </a:rPr>
              <a:t>원자핵</a:t>
            </a:r>
          </a:p>
        </p:txBody>
      </p:sp>
      <p:sp>
        <p:nvSpPr>
          <p:cNvPr id="83" name="AutoShape 21"/>
          <p:cNvSpPr>
            <a:spLocks noChangeArrowheads="1"/>
          </p:cNvSpPr>
          <p:nvPr/>
        </p:nvSpPr>
        <p:spPr bwMode="auto">
          <a:xfrm flipH="1">
            <a:off x="814760" y="2700494"/>
            <a:ext cx="3733800" cy="838200"/>
          </a:xfrm>
          <a:prstGeom prst="curvedDownArrow">
            <a:avLst>
              <a:gd name="adj1" fmla="val 43741"/>
              <a:gd name="adj2" fmla="val 137039"/>
              <a:gd name="adj3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611560" y="3691094"/>
            <a:ext cx="1439863" cy="143986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611560" y="521509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ko-KR" altLang="en-US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양전하</a:t>
            </a:r>
            <a:r>
              <a:rPr lang="en-US" altLang="ko-KR" baseline="3000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altLang="ko-KR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6" name="Oval 36"/>
          <p:cNvSpPr>
            <a:spLocks noChangeArrowheads="1"/>
          </p:cNvSpPr>
          <p:nvPr/>
        </p:nvSpPr>
        <p:spPr bwMode="auto">
          <a:xfrm>
            <a:off x="1602160" y="4211794"/>
            <a:ext cx="381000" cy="3810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7" name="Oval 37"/>
          <p:cNvSpPr>
            <a:spLocks noChangeArrowheads="1"/>
          </p:cNvSpPr>
          <p:nvPr/>
        </p:nvSpPr>
        <p:spPr bwMode="auto">
          <a:xfrm>
            <a:off x="687760" y="4211794"/>
            <a:ext cx="381000" cy="3810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687760" y="422449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ko-KR" sz="1800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+</a:t>
            </a:r>
            <a:endParaRPr lang="en-US" altLang="ko-KR" sz="1800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9" name="AutoShape 40"/>
          <p:cNvSpPr>
            <a:spLocks noChangeArrowheads="1"/>
          </p:cNvSpPr>
          <p:nvPr/>
        </p:nvSpPr>
        <p:spPr bwMode="auto">
          <a:xfrm>
            <a:off x="1068760" y="4148294"/>
            <a:ext cx="539750" cy="539750"/>
          </a:xfrm>
          <a:custGeom>
            <a:avLst/>
            <a:gdLst>
              <a:gd name="T0" fmla="*/ 539750 w 21600"/>
              <a:gd name="T1" fmla="*/ 269875 h 21600"/>
              <a:gd name="T2" fmla="*/ 269875 w 21600"/>
              <a:gd name="T3" fmla="*/ 539750 h 21600"/>
              <a:gd name="T4" fmla="*/ 0 w 21600"/>
              <a:gd name="T5" fmla="*/ 269875 h 21600"/>
              <a:gd name="T6" fmla="*/ 2698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112 w 21600"/>
              <a:gd name="T13" fmla="*/ 8449 h 21600"/>
              <a:gd name="T14" fmla="*/ 18488 w 21600"/>
              <a:gd name="T15" fmla="*/ 131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5718"/>
                </a:lnTo>
                <a:lnTo>
                  <a:pt x="8449" y="5718"/>
                </a:lnTo>
                <a:lnTo>
                  <a:pt x="8449" y="8449"/>
                </a:lnTo>
                <a:lnTo>
                  <a:pt x="5718" y="8449"/>
                </a:lnTo>
                <a:lnTo>
                  <a:pt x="5718" y="6480"/>
                </a:lnTo>
                <a:lnTo>
                  <a:pt x="0" y="10800"/>
                </a:lnTo>
                <a:lnTo>
                  <a:pt x="5718" y="15120"/>
                </a:lnTo>
                <a:lnTo>
                  <a:pt x="5718" y="13151"/>
                </a:lnTo>
                <a:lnTo>
                  <a:pt x="8449" y="13151"/>
                </a:lnTo>
                <a:lnTo>
                  <a:pt x="8449" y="15882"/>
                </a:lnTo>
                <a:lnTo>
                  <a:pt x="6480" y="15882"/>
                </a:lnTo>
                <a:lnTo>
                  <a:pt x="10800" y="21600"/>
                </a:lnTo>
                <a:lnTo>
                  <a:pt x="15120" y="15882"/>
                </a:lnTo>
                <a:lnTo>
                  <a:pt x="13151" y="15882"/>
                </a:lnTo>
                <a:lnTo>
                  <a:pt x="13151" y="13151"/>
                </a:lnTo>
                <a:lnTo>
                  <a:pt x="15882" y="13151"/>
                </a:lnTo>
                <a:lnTo>
                  <a:pt x="15882" y="15120"/>
                </a:lnTo>
                <a:lnTo>
                  <a:pt x="21600" y="10800"/>
                </a:lnTo>
                <a:lnTo>
                  <a:pt x="15882" y="6480"/>
                </a:lnTo>
                <a:lnTo>
                  <a:pt x="15882" y="8449"/>
                </a:lnTo>
                <a:lnTo>
                  <a:pt x="13151" y="8449"/>
                </a:lnTo>
                <a:lnTo>
                  <a:pt x="13151" y="5718"/>
                </a:lnTo>
                <a:lnTo>
                  <a:pt x="15120" y="5718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0" name="Oval 42"/>
          <p:cNvSpPr>
            <a:spLocks noChangeArrowheads="1"/>
          </p:cNvSpPr>
          <p:nvPr/>
        </p:nvSpPr>
        <p:spPr bwMode="auto">
          <a:xfrm>
            <a:off x="1144960" y="4681694"/>
            <a:ext cx="381000" cy="381000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1119560" y="461819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ko-KR" baseline="30000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o</a:t>
            </a:r>
            <a:endParaRPr lang="en-US" altLang="ko-KR" baseline="300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" name="Text Box 52"/>
          <p:cNvSpPr txBox="1">
            <a:spLocks noChangeArrowheads="1"/>
          </p:cNvSpPr>
          <p:nvPr/>
        </p:nvSpPr>
        <p:spPr bwMode="auto">
          <a:xfrm>
            <a:off x="1602160" y="422449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ko-KR" sz="1800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+</a:t>
            </a:r>
            <a:endParaRPr lang="en-US" altLang="ko-KR" sz="1800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3" name="Oval 53"/>
          <p:cNvSpPr>
            <a:spLocks noChangeArrowheads="1"/>
          </p:cNvSpPr>
          <p:nvPr/>
        </p:nvSpPr>
        <p:spPr bwMode="auto">
          <a:xfrm>
            <a:off x="1144960" y="3767294"/>
            <a:ext cx="381000" cy="381000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4" name="Text Box 54"/>
          <p:cNvSpPr txBox="1">
            <a:spLocks noChangeArrowheads="1"/>
          </p:cNvSpPr>
          <p:nvPr/>
        </p:nvSpPr>
        <p:spPr bwMode="auto">
          <a:xfrm>
            <a:off x="1144960" y="369109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ko-KR" baseline="30000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o</a:t>
            </a:r>
            <a:endParaRPr lang="en-US" altLang="ko-KR" baseline="300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5" name="AutoShape 55"/>
          <p:cNvSpPr>
            <a:spLocks noChangeArrowheads="1"/>
          </p:cNvSpPr>
          <p:nvPr/>
        </p:nvSpPr>
        <p:spPr bwMode="auto">
          <a:xfrm rot="18856360">
            <a:off x="903660" y="4543582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6" name="AutoShape 56"/>
          <p:cNvSpPr>
            <a:spLocks noChangeArrowheads="1"/>
          </p:cNvSpPr>
          <p:nvPr/>
        </p:nvSpPr>
        <p:spPr bwMode="auto">
          <a:xfrm rot="18856360">
            <a:off x="1424360" y="40339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7" name="AutoShape 57"/>
          <p:cNvSpPr>
            <a:spLocks noChangeArrowheads="1"/>
          </p:cNvSpPr>
          <p:nvPr/>
        </p:nvSpPr>
        <p:spPr bwMode="auto">
          <a:xfrm rot="2915561">
            <a:off x="1437060" y="45546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8" name="AutoShape 58"/>
          <p:cNvSpPr>
            <a:spLocks noChangeArrowheads="1"/>
          </p:cNvSpPr>
          <p:nvPr/>
        </p:nvSpPr>
        <p:spPr bwMode="auto">
          <a:xfrm rot="2915561">
            <a:off x="916360" y="40339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9" name="Text Box 59"/>
          <p:cNvSpPr txBox="1">
            <a:spLocks noChangeArrowheads="1"/>
          </p:cNvSpPr>
          <p:nvPr/>
        </p:nvSpPr>
        <p:spPr bwMode="auto">
          <a:xfrm>
            <a:off x="1144960" y="4072094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>
                <a:solidFill>
                  <a:srgbClr val="800000"/>
                </a:solidFill>
                <a:sym typeface="Symbol" pitchFamily="18" charset="2"/>
              </a:rPr>
              <a:t></a:t>
            </a:r>
            <a:endParaRPr lang="en-US" altLang="ko-KR" sz="3200">
              <a:solidFill>
                <a:srgbClr val="800000"/>
              </a:solidFill>
            </a:endParaRPr>
          </a:p>
        </p:txBody>
      </p:sp>
      <p:sp>
        <p:nvSpPr>
          <p:cNvPr id="100" name="Line 64"/>
          <p:cNvSpPr>
            <a:spLocks noChangeShapeType="1"/>
          </p:cNvSpPr>
          <p:nvPr/>
        </p:nvSpPr>
        <p:spPr bwMode="auto">
          <a:xfrm>
            <a:off x="4358060" y="4072094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1" name="Line 65"/>
          <p:cNvSpPr>
            <a:spLocks noChangeShapeType="1"/>
          </p:cNvSpPr>
          <p:nvPr/>
        </p:nvSpPr>
        <p:spPr bwMode="auto">
          <a:xfrm>
            <a:off x="5805860" y="3767294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2" name="Line 66"/>
          <p:cNvSpPr>
            <a:spLocks noChangeShapeType="1"/>
          </p:cNvSpPr>
          <p:nvPr/>
        </p:nvSpPr>
        <p:spPr bwMode="auto">
          <a:xfrm>
            <a:off x="4713660" y="3767294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3" name="Line 68"/>
          <p:cNvSpPr>
            <a:spLocks noChangeShapeType="1"/>
          </p:cNvSpPr>
          <p:nvPr/>
        </p:nvSpPr>
        <p:spPr bwMode="auto">
          <a:xfrm>
            <a:off x="4345360" y="521509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4" name="Line 69"/>
          <p:cNvSpPr>
            <a:spLocks noChangeShapeType="1"/>
          </p:cNvSpPr>
          <p:nvPr/>
        </p:nvSpPr>
        <p:spPr bwMode="auto">
          <a:xfrm>
            <a:off x="4345360" y="5443694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3193232" y="5708558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800" b="0" dirty="0">
                <a:solidFill>
                  <a:prstClr val="black"/>
                </a:solidFill>
              </a:rPr>
              <a:t>원자핵의 반경    </a:t>
            </a:r>
            <a:r>
              <a:rPr lang="en-US" altLang="ko-KR" sz="1800" b="0" dirty="0">
                <a:solidFill>
                  <a:prstClr val="black"/>
                </a:solidFill>
              </a:rPr>
              <a:t>= </a:t>
            </a:r>
          </a:p>
        </p:txBody>
      </p:sp>
      <p:sp>
        <p:nvSpPr>
          <p:cNvPr id="107" name="Text Box 73"/>
          <p:cNvSpPr txBox="1">
            <a:spLocks noChangeArrowheads="1"/>
          </p:cNvSpPr>
          <p:nvPr/>
        </p:nvSpPr>
        <p:spPr bwMode="auto">
          <a:xfrm>
            <a:off x="3193232" y="6002246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800" b="0" dirty="0">
                <a:solidFill>
                  <a:prstClr val="black"/>
                </a:solidFill>
              </a:rPr>
              <a:t>원자의 반경       </a:t>
            </a:r>
            <a:r>
              <a:rPr lang="en-US" altLang="ko-KR" sz="1800" b="0" dirty="0">
                <a:solidFill>
                  <a:prstClr val="black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41789" y="5708516"/>
                <a:ext cx="1047787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−15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89" y="5708516"/>
                <a:ext cx="1047787" cy="3724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241789" y="6008918"/>
                <a:ext cx="1047787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89" y="6008918"/>
                <a:ext cx="1047787" cy="372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0192" y="2069642"/>
                <a:ext cx="2770759" cy="61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ko-KR" altLang="en-US" sz="2400" b="1" dirty="0" smtClean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𝒇𝒎</m:t>
                    </m:r>
                  </m:oMath>
                </a14:m>
                <a:r>
                  <a:rPr lang="en-US" altLang="ko-KR" sz="2400" b="1" dirty="0" smtClean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ko-KR" altLang="en-US" sz="24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069642"/>
                <a:ext cx="2770759" cy="612027"/>
              </a:xfrm>
              <a:prstGeom prst="rect">
                <a:avLst/>
              </a:prstGeom>
              <a:blipFill rotWithShape="1">
                <a:blip r:embed="rId4"/>
                <a:stretch>
                  <a:fillRect r="-3956" b="-2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32954" y="184482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반경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6228184" y="2852936"/>
            <a:ext cx="2861490" cy="1162574"/>
            <a:chOff x="6228184" y="3429000"/>
            <a:chExt cx="2861490" cy="1162574"/>
          </a:xfrm>
        </p:grpSpPr>
        <p:sp>
          <p:nvSpPr>
            <p:cNvPr id="113" name="TextBox 112"/>
            <p:cNvSpPr txBox="1"/>
            <p:nvPr/>
          </p:nvSpPr>
          <p:spPr>
            <a:xfrm>
              <a:off x="6228184" y="3429000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prstClr val="black"/>
                  </a:solidFill>
                </a:rPr>
                <a:t>원자의</a:t>
              </a:r>
              <a:r>
                <a:rPr lang="en-US" altLang="ko-KR" dirty="0">
                  <a:solidFill>
                    <a:prstClr val="black"/>
                  </a:solidFill>
                </a:rPr>
                <a:t> </a:t>
              </a:r>
              <a:r>
                <a:rPr lang="ko-KR" altLang="en-US" dirty="0">
                  <a:solidFill>
                    <a:prstClr val="black"/>
                  </a:solidFill>
                </a:rPr>
                <a:t>반경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300192" y="3751088"/>
                  <a:ext cx="2789482" cy="8404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𝟓𝟑</m:t>
                        </m:r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ko-KR" sz="2400" b="1" i="1" smtClean="0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400" b="1" i="1" smtClean="0">
                                    <a:solidFill>
                                      <a:srgbClr val="C0504D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b="1" i="1" smtClean="0">
                                    <a:solidFill>
                                      <a:srgbClr val="C0504D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ko-KR" sz="2400" b="1" i="1" smtClean="0">
                                    <a:solidFill>
                                      <a:srgbClr val="C0504D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sz="2400" b="1" i="1" smtClean="0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𝒁</m:t>
                            </m:r>
                          </m:den>
                        </m:f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</m:t>
                        </m:r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51088"/>
                  <a:ext cx="2789482" cy="8404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타원 8"/>
            <p:cNvSpPr/>
            <p:nvPr/>
          </p:nvSpPr>
          <p:spPr>
            <a:xfrm>
              <a:off x="8748464" y="3806407"/>
              <a:ext cx="72008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228184" y="407707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부피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28184" y="50851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밀도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endParaRPr lang="ko-KR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522194" y="4388390"/>
                <a:ext cx="100213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o-KR" altLang="en-US" sz="24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400" b="1" i="1" dirty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ko-KR" altLang="en-US" sz="24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94" y="4388390"/>
                <a:ext cx="1002134" cy="6247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6444208" y="5487615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질량</a:t>
            </a:r>
            <a:r>
              <a:rPr lang="en-US" altLang="ko-KR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ko-KR" altLang="en-US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부피</a:t>
            </a:r>
          </a:p>
        </p:txBody>
      </p:sp>
    </p:spTree>
    <p:extLst>
      <p:ext uri="{BB962C8B-B14F-4D97-AF65-F5344CB8AC3E}">
        <p14:creationId xmlns:p14="http://schemas.microsoft.com/office/powerpoint/2010/main" val="268557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98072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다음 </a:t>
            </a:r>
            <a:r>
              <a:rPr lang="ko-KR" altLang="en-US" dirty="0"/>
              <a:t>중 파장이 </a:t>
            </a:r>
            <a:r>
              <a:rPr lang="ko-KR" altLang="en-US" dirty="0" smtClean="0"/>
              <a:t>가장 긴 </a:t>
            </a:r>
            <a:r>
              <a:rPr lang="ko-KR" altLang="en-US" dirty="0"/>
              <a:t>전자파는 어느 것인가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 smtClean="0"/>
              <a:t>① 자외선 ② 적외선 ③ 가시광선 </a:t>
            </a:r>
            <a:r>
              <a:rPr lang="ko-KR" altLang="en-US" sz="1600" dirty="0" smtClean="0">
                <a:solidFill>
                  <a:srgbClr val="FF0000"/>
                </a:solidFill>
              </a:rPr>
              <a:t>④ 초단파 </a:t>
            </a:r>
            <a:r>
              <a:rPr lang="ko-KR" altLang="en-US" sz="1600" dirty="0" smtClean="0"/>
              <a:t>⑤ 우주선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611560" y="234687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전자파는 파장에 의해 에너지가 좌우된다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즉 파장이 짧으면 에너지가 크고 파장이 길면 에너지가 낮다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048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1253" y="4842124"/>
            <a:ext cx="721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</a:rPr>
              <a:t>에너지가 큰 순서</a:t>
            </a:r>
            <a:r>
              <a:rPr lang="en-US" altLang="ko-KR" sz="1200" dirty="0" smtClean="0">
                <a:solidFill>
                  <a:srgbClr val="0070C0"/>
                </a:solidFill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</a:rPr>
              <a:t>파장이 짧은 순서</a:t>
            </a:r>
            <a:r>
              <a:rPr lang="en-US" altLang="ko-KR" sz="1200" dirty="0" smtClean="0">
                <a:solidFill>
                  <a:srgbClr val="0070C0"/>
                </a:solidFill>
              </a:rPr>
              <a:t>) </a:t>
            </a:r>
          </a:p>
          <a:p>
            <a:r>
              <a:rPr lang="ko-KR" altLang="en-US" sz="1200" dirty="0" smtClean="0">
                <a:solidFill>
                  <a:srgbClr val="0070C0"/>
                </a:solidFill>
              </a:rPr>
              <a:t>우주선</a:t>
            </a:r>
            <a:r>
              <a:rPr lang="en-US" altLang="ko-KR" sz="1200" dirty="0" smtClean="0">
                <a:solidFill>
                  <a:srgbClr val="0070C0"/>
                </a:solidFill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</a:rPr>
              <a:t>감마선</a:t>
            </a:r>
            <a:r>
              <a:rPr lang="en-US" altLang="ko-KR" sz="1200" dirty="0" smtClean="0">
                <a:solidFill>
                  <a:srgbClr val="0070C0"/>
                </a:solidFill>
              </a:rPr>
              <a:t>)&gt;X</a:t>
            </a:r>
            <a:r>
              <a:rPr lang="ko-KR" altLang="en-US" sz="1200" dirty="0" smtClean="0">
                <a:solidFill>
                  <a:srgbClr val="0070C0"/>
                </a:solidFill>
              </a:rPr>
              <a:t>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자외선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가시광선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적외선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전파</a:t>
            </a:r>
            <a:r>
              <a:rPr lang="en-US" altLang="ko-KR" sz="1200" dirty="0" smtClean="0">
                <a:solidFill>
                  <a:srgbClr val="0070C0"/>
                </a:solidFill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</a:rPr>
              <a:t>마이크로파</a:t>
            </a:r>
            <a:r>
              <a:rPr lang="en-US" altLang="ko-KR" sz="1200" dirty="0" smtClean="0">
                <a:solidFill>
                  <a:srgbClr val="0070C0"/>
                </a:solidFill>
              </a:rPr>
              <a:t>, </a:t>
            </a:r>
            <a:r>
              <a:rPr lang="ko-KR" altLang="en-US" sz="1200" dirty="0" err="1" smtClean="0">
                <a:solidFill>
                  <a:srgbClr val="0070C0"/>
                </a:solidFill>
              </a:rPr>
              <a:t>극초단파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초단파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단파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중파</a:t>
            </a:r>
            <a:r>
              <a:rPr lang="en-US" altLang="ko-KR" sz="1200" dirty="0" smtClean="0">
                <a:solidFill>
                  <a:srgbClr val="0070C0"/>
                </a:solidFill>
              </a:rPr>
              <a:t>&gt;</a:t>
            </a:r>
            <a:r>
              <a:rPr lang="ko-KR" altLang="en-US" sz="1200" dirty="0" smtClean="0">
                <a:solidFill>
                  <a:srgbClr val="0070C0"/>
                </a:solidFill>
              </a:rPr>
              <a:t>장파</a:t>
            </a:r>
            <a:r>
              <a:rPr lang="en-US" altLang="ko-KR" sz="1200" dirty="0" smtClean="0">
                <a:solidFill>
                  <a:srgbClr val="0070C0"/>
                </a:solidFill>
              </a:rPr>
              <a:t>)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엑스선의 </a:t>
            </a:r>
            <a:r>
              <a:rPr lang="ko-KR" altLang="en-US" dirty="0" smtClean="0"/>
              <a:t>총 에너지에 </a:t>
            </a:r>
            <a:r>
              <a:rPr lang="ko-KR" altLang="en-US" dirty="0"/>
              <a:t>영향을 주는 인자가 아닌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ko-KR" altLang="en-US" sz="1600" dirty="0" err="1"/>
              <a:t>관전압</a:t>
            </a:r>
            <a:r>
              <a:rPr lang="ko-KR" altLang="en-US" sz="1600" dirty="0"/>
              <a:t>     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관전류</a:t>
            </a:r>
            <a:r>
              <a:rPr lang="ko-KR" altLang="en-US" sz="1600" dirty="0"/>
              <a:t>      </a:t>
            </a:r>
            <a:r>
              <a:rPr lang="en-US" altLang="ko-KR" sz="1600" dirty="0"/>
              <a:t>3) </a:t>
            </a:r>
            <a:r>
              <a:rPr lang="ko-KR" altLang="en-US" sz="1600" dirty="0"/>
              <a:t>원자번호      </a:t>
            </a:r>
            <a:r>
              <a:rPr lang="en-US" altLang="ko-KR" sz="1600" dirty="0"/>
              <a:t>4) </a:t>
            </a:r>
            <a:r>
              <a:rPr lang="ko-KR" altLang="en-US" sz="1600" dirty="0"/>
              <a:t>여과      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ko-KR" altLang="en-US" sz="1600" dirty="0">
                <a:solidFill>
                  <a:srgbClr val="FF0000"/>
                </a:solidFill>
              </a:rPr>
              <a:t>온도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1986832"/>
                <a:ext cx="79928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엑스선관에서 초당 발생되는 엑스선의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총에너지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𝑘𝑍𝐼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Z :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원자번호 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I :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관전류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V :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관전압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여과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(filtration)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는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저에너지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엑스선을 흡수하여 빔의 경화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(Beam hardening)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현상이 일어나며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평균에너지가 증가한다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86832"/>
                <a:ext cx="799288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3" b="-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77281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8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특성 엑스선의 진동수</a:t>
            </a:r>
            <a:r>
              <a:rPr lang="en-US" altLang="ko-KR" dirty="0"/>
              <a:t>(</a:t>
            </a:r>
            <a:r>
              <a:rPr lang="ko-KR" altLang="en-US" dirty="0"/>
              <a:t>에너지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ko-KR" altLang="en-US" dirty="0" smtClean="0"/>
              <a:t>관계 있는 </a:t>
            </a:r>
            <a:r>
              <a:rPr lang="ko-KR" altLang="en-US" dirty="0"/>
              <a:t>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ko-KR" altLang="en-US" sz="1600" dirty="0" err="1" smtClean="0"/>
              <a:t>관전압</a:t>
            </a:r>
            <a:r>
              <a:rPr lang="ko-KR" altLang="en-US" sz="1600" dirty="0" smtClean="0"/>
              <a:t>       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관전류</a:t>
            </a:r>
            <a:r>
              <a:rPr lang="ko-KR" altLang="en-US" sz="1600" dirty="0"/>
              <a:t>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정류회로     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>
                <a:solidFill>
                  <a:srgbClr val="FF0000"/>
                </a:solidFill>
              </a:rPr>
              <a:t>타깃의 종류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조사시간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74005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068960"/>
            <a:ext cx="6582693" cy="31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755576" y="1986832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모즐리</a:t>
            </a:r>
            <a:r>
              <a:rPr lang="ko-KR" altLang="en-US" sz="1400" dirty="0" smtClean="0">
                <a:solidFill>
                  <a:srgbClr val="0070C0"/>
                </a:solidFill>
              </a:rPr>
              <a:t> 법칙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특성엑스선의 에너지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진동수에 비례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의 제곱근은 물질의 원자번호에 비례한다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즉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원자번호가 높은 물질에서 발생되는 특성엑스선의 에너지가 높다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반감기가 </a:t>
            </a:r>
            <a:r>
              <a:rPr lang="en-US" altLang="ko-KR" dirty="0"/>
              <a:t>10</a:t>
            </a:r>
            <a:r>
              <a:rPr lang="ko-KR" altLang="en-US" dirty="0"/>
              <a:t>일인 핵의 방사능은 </a:t>
            </a:r>
            <a:r>
              <a:rPr lang="en-US" altLang="ko-KR" dirty="0"/>
              <a:t>10Ci</a:t>
            </a:r>
            <a:r>
              <a:rPr lang="ko-KR" altLang="en-US" dirty="0"/>
              <a:t>이다</a:t>
            </a:r>
            <a:r>
              <a:rPr lang="en-US" altLang="ko-KR" dirty="0"/>
              <a:t>. 20</a:t>
            </a:r>
            <a:r>
              <a:rPr lang="ko-KR" altLang="en-US" dirty="0"/>
              <a:t>일 후 방사능은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5Ci	</a:t>
            </a:r>
            <a:r>
              <a:rPr lang="en-US" altLang="ko-KR" sz="1600" dirty="0">
                <a:solidFill>
                  <a:srgbClr val="FF0000"/>
                </a:solidFill>
              </a:rPr>
              <a:t>     2) 2.5Ci        </a:t>
            </a:r>
            <a:r>
              <a:rPr lang="en-US" altLang="ko-KR" sz="1600" dirty="0"/>
              <a:t>3) 2Ci           4) 1.25Ci  	5) 0.625Ci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1683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202856"/>
                <a:ext cx="7992888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𝚨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ko-KR" alt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</m:sSup>
                      <m:sSub>
                        <m:sSub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ko-KR" altLang="en-US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𝝀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𝟔𝟗𝟑</m:t>
                          </m:r>
                        </m:num>
                        <m:den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altLang="ko-KR" sz="14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𝚨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sSup>
                        <m:sSup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den>
                          </m:f>
                        </m:sup>
                      </m:sSup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sSup>
                        <m:sSupPr>
                          <m:ctrlP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ko-KR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𝑪𝒊</m:t>
                      </m:r>
                    </m:oMath>
                  </m:oMathPara>
                </a14:m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2856"/>
                <a:ext cx="7992888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7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반감기가 </a:t>
            </a:r>
            <a:r>
              <a:rPr lang="en-US" altLang="ko-KR" dirty="0"/>
              <a:t>6</a:t>
            </a:r>
            <a:r>
              <a:rPr lang="ko-KR" altLang="en-US" dirty="0"/>
              <a:t>시간인 </a:t>
            </a:r>
            <a:r>
              <a:rPr lang="en-US" altLang="ko-KR" baseline="30000" dirty="0"/>
              <a:t>99m</a:t>
            </a:r>
            <a:r>
              <a:rPr lang="en-US" altLang="ko-KR" dirty="0"/>
              <a:t>Tc</a:t>
            </a:r>
            <a:r>
              <a:rPr lang="ko-KR" altLang="en-US" dirty="0"/>
              <a:t>의 평균수명은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1) 12.4 </a:t>
            </a:r>
            <a:r>
              <a:rPr lang="en-US" altLang="ko-KR" dirty="0" err="1"/>
              <a:t>hr</a:t>
            </a:r>
            <a:r>
              <a:rPr lang="en-US" altLang="ko-KR" dirty="0"/>
              <a:t>      </a:t>
            </a:r>
            <a:r>
              <a:rPr lang="en-US" altLang="ko-KR" dirty="0">
                <a:solidFill>
                  <a:srgbClr val="FF0000"/>
                </a:solidFill>
              </a:rPr>
              <a:t>2) </a:t>
            </a:r>
            <a:r>
              <a:rPr lang="en-US" altLang="ko-KR" dirty="0" smtClean="0">
                <a:solidFill>
                  <a:srgbClr val="FF0000"/>
                </a:solidFill>
              </a:rPr>
              <a:t>8.65 </a:t>
            </a:r>
            <a:r>
              <a:rPr lang="en-US" altLang="ko-KR" dirty="0" err="1">
                <a:solidFill>
                  <a:srgbClr val="FF0000"/>
                </a:solidFill>
              </a:rPr>
              <a:t>hr</a:t>
            </a:r>
            <a:r>
              <a:rPr lang="en-US" altLang="ko-KR" dirty="0">
                <a:solidFill>
                  <a:srgbClr val="FF0000"/>
                </a:solidFill>
              </a:rPr>
              <a:t>          </a:t>
            </a:r>
            <a:r>
              <a:rPr lang="en-US" altLang="ko-KR" dirty="0"/>
              <a:t>3) 7.1 </a:t>
            </a:r>
            <a:r>
              <a:rPr lang="en-US" altLang="ko-KR" dirty="0" err="1"/>
              <a:t>hr</a:t>
            </a:r>
            <a:r>
              <a:rPr lang="en-US" altLang="ko-KR" dirty="0"/>
              <a:t>	    4) 5.6 </a:t>
            </a:r>
            <a:r>
              <a:rPr lang="en-US" altLang="ko-KR" dirty="0" err="1"/>
              <a:t>hr</a:t>
            </a:r>
            <a:r>
              <a:rPr lang="en-US" altLang="ko-KR" dirty="0"/>
              <a:t>       5) 1.44 </a:t>
            </a:r>
            <a:r>
              <a:rPr lang="en-US" altLang="ko-KR" dirty="0" err="1"/>
              <a:t>hr</a:t>
            </a:r>
            <a:endParaRPr lang="en-US" altLang="ko-KR" sz="16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55291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381527" cy="171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6" y="2060848"/>
                <a:ext cx="7992888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𝝉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o-KR" alt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ko-KR" alt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ko-KR" altLang="en-US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ko-KR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ko-KR" altLang="en-US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𝟒𝟒𝟑</m:t>
                      </m:r>
                      <m:r>
                        <a:rPr lang="ko-KR" altLang="en-US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𝟒𝟒𝟑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n-US" altLang="ko-KR" sz="1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𝒉𝒓</m:t>
                      </m:r>
                    </m:oMath>
                  </m:oMathPara>
                </a14:m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0848"/>
                <a:ext cx="7992888" cy="497059"/>
              </a:xfrm>
              <a:prstGeom prst="rect">
                <a:avLst/>
              </a:prstGeom>
              <a:blipFill rotWithShape="1"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29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양</a:t>
            </a:r>
            <a:r>
              <a:rPr lang="en-US" altLang="ko-KR" dirty="0"/>
              <a:t>(+)</a:t>
            </a:r>
            <a:r>
              <a:rPr lang="ko-KR" altLang="en-US" dirty="0"/>
              <a:t>전자 특유의 현상으로 질량과 에너지의 동등성과 관련이 있는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 smtClean="0"/>
              <a:t>탄성산란                 </a:t>
            </a:r>
            <a:r>
              <a:rPr lang="en-US" altLang="ko-KR" sz="1600" dirty="0"/>
              <a:t>2) </a:t>
            </a:r>
            <a:r>
              <a:rPr lang="ko-KR" altLang="en-US" sz="1600" dirty="0" err="1" smtClean="0"/>
              <a:t>비탄성</a:t>
            </a:r>
            <a:r>
              <a:rPr lang="ko-KR" altLang="en-US" sz="1600" dirty="0" smtClean="0"/>
              <a:t> 산란           </a:t>
            </a:r>
            <a:r>
              <a:rPr lang="en-US" altLang="ko-KR" sz="1600" dirty="0"/>
              <a:t>3) </a:t>
            </a:r>
            <a:r>
              <a:rPr lang="ko-KR" altLang="en-US" sz="1600" dirty="0" smtClean="0"/>
              <a:t>제동복사    </a:t>
            </a:r>
            <a:endParaRPr lang="en-US" altLang="ko-KR" sz="16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4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쌍소멸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소멸복사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r>
              <a:rPr lang="ko-KR" altLang="en-US" sz="1600" dirty="0" smtClean="0">
                <a:solidFill>
                  <a:srgbClr val="FF0000"/>
                </a:solidFill>
              </a:rPr>
              <a:t>       </a:t>
            </a:r>
            <a:r>
              <a:rPr lang="en-US" altLang="ko-KR" sz="1600" dirty="0"/>
              <a:t>5) </a:t>
            </a:r>
            <a:r>
              <a:rPr lang="ko-KR" altLang="en-US" sz="1600" dirty="0" err="1" smtClean="0"/>
              <a:t>체렌코프</a:t>
            </a:r>
            <a:r>
              <a:rPr lang="ko-KR" altLang="en-US" sz="1600" dirty="0" smtClean="0"/>
              <a:t> 현상</a:t>
            </a:r>
            <a:endParaRPr lang="en-US" altLang="ko-KR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44766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755576" y="2517667"/>
                <a:ext cx="79928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양전자는 자연계에 스스로 존재하지 못하여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생성된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양전자는 에너지를 잃을 무렵 주변의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음전자와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결합하면서 소멸되고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0.511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MeV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의 광자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개를 </a:t>
                </a:r>
                <a:r>
                  <a:rPr lang="en-US" altLang="ko-KR" sz="1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ko-KR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ko-KR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o-KR" altLang="en-US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ko-KR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sz="14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서로 반대방향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(180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° 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방향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으로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방출하며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이때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발생된 광자를 소멸복사선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소멸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𝛾선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이라 하고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Compton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산란이나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광전흡수의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과정을 통해 그 에너지가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흡수됨 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17667"/>
                <a:ext cx="799288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3" r="-229" b="-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5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중성자와 물질과의 상호작용이 아닌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>
                <a:solidFill>
                  <a:srgbClr val="FF0000"/>
                </a:solidFill>
              </a:rPr>
              <a:t> 1) </a:t>
            </a:r>
            <a:r>
              <a:rPr lang="ko-KR" altLang="en-US" sz="1600" dirty="0">
                <a:solidFill>
                  <a:srgbClr val="FF0000"/>
                </a:solidFill>
              </a:rPr>
              <a:t>제동방사     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비탄성산란</a:t>
            </a:r>
            <a:r>
              <a:rPr lang="ko-KR" altLang="en-US" sz="1600" dirty="0"/>
              <a:t>      </a:t>
            </a:r>
            <a:r>
              <a:rPr lang="en-US" altLang="ko-KR" sz="1600" dirty="0"/>
              <a:t>3) </a:t>
            </a:r>
            <a:r>
              <a:rPr lang="ko-KR" altLang="en-US" sz="1600" dirty="0"/>
              <a:t>탄성산란      </a:t>
            </a:r>
            <a:r>
              <a:rPr lang="en-US" altLang="ko-KR" sz="1600" dirty="0"/>
              <a:t>4) </a:t>
            </a:r>
            <a:r>
              <a:rPr lang="ko-KR" altLang="en-US" sz="1600" dirty="0"/>
              <a:t>포획반응      </a:t>
            </a:r>
            <a:r>
              <a:rPr lang="en-US" altLang="ko-KR" sz="1600" dirty="0"/>
              <a:t>5) </a:t>
            </a:r>
            <a:r>
              <a:rPr lang="ko-KR" altLang="en-US" sz="1600" dirty="0"/>
              <a:t>핵반응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857"/>
            <a:ext cx="6696744" cy="496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전리방사선이면서 최소전기량</a:t>
            </a:r>
            <a:r>
              <a:rPr lang="en-US" altLang="ko-KR" dirty="0"/>
              <a:t>(</a:t>
            </a:r>
            <a:r>
              <a:rPr lang="ko-KR" altLang="en-US" dirty="0"/>
              <a:t>전기소량</a:t>
            </a:r>
            <a:r>
              <a:rPr lang="en-US" altLang="ko-KR" dirty="0"/>
              <a:t>)</a:t>
            </a:r>
            <a:r>
              <a:rPr lang="ko-KR" altLang="en-US" dirty="0"/>
              <a:t>으로 옳은 것은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/>
              <a:t>감마선     </a:t>
            </a:r>
            <a:r>
              <a:rPr lang="en-US" altLang="ko-KR" sz="1600" dirty="0"/>
              <a:t>2) </a:t>
            </a:r>
            <a:r>
              <a:rPr lang="ko-KR" altLang="en-US" sz="1600" dirty="0"/>
              <a:t>엑스선     </a:t>
            </a:r>
            <a:r>
              <a:rPr lang="en-US" altLang="ko-KR" sz="1600" dirty="0"/>
              <a:t>3) </a:t>
            </a:r>
            <a:r>
              <a:rPr lang="ko-KR" altLang="en-US" sz="1600" dirty="0"/>
              <a:t>자외선    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>
                <a:solidFill>
                  <a:srgbClr val="FF0000"/>
                </a:solidFill>
              </a:rPr>
              <a:t>전자선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적외선</a:t>
            </a:r>
            <a:endParaRPr lang="en-US" altLang="ko-KR" sz="12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755576" y="2202856"/>
                <a:ext cx="7992888" cy="172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감마선과 엑스선은 전리방사선이지만 전하가 없기 때문에 전기량이 없다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자외선과 적외선은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비전리방사선이며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전하가 없다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전자선은 전리방사선이며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질량도 있고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9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𝟑𝟏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𝐊𝐠</m:t>
                    </m:r>
                  </m:oMath>
                </a14:m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,  0.0005486 </a:t>
                </a:r>
                <a:r>
                  <a:rPr lang="en-US" altLang="ko-KR" sz="1400" b="1" dirty="0">
                    <a:solidFill>
                      <a:srgbClr val="0070C0"/>
                    </a:solidFill>
                  </a:rPr>
                  <a:t>u</a:t>
                </a:r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),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𝟔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𝟏𝟗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r>
                  <a:rPr lang="en-US" altLang="ko-KR" sz="1400" b="1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:r>
                  <a:rPr lang="ko-KR" altLang="en-US" sz="1400" b="1" dirty="0" smtClean="0">
                    <a:solidFill>
                      <a:srgbClr val="0070C0"/>
                    </a:solidFill>
                    <a:ea typeface="Cambria Math"/>
                  </a:rPr>
                  <a:t>의 최소전하를 가지고 있다</a:t>
                </a:r>
                <a:r>
                  <a:rPr lang="en-US" altLang="ko-KR" sz="1400" b="1" dirty="0" smtClean="0">
                    <a:solidFill>
                      <a:srgbClr val="0070C0"/>
                    </a:solidFill>
                    <a:ea typeface="Cambria Math"/>
                  </a:rPr>
                  <a:t>.</a:t>
                </a:r>
                <a:endParaRPr lang="en-US" altLang="ko-KR" sz="1400" b="1" dirty="0">
                  <a:solidFill>
                    <a:srgbClr val="0070C0"/>
                  </a:solidFill>
                  <a:ea typeface="Cambria Math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2856"/>
                <a:ext cx="7992888" cy="1722651"/>
              </a:xfrm>
              <a:prstGeom prst="rect">
                <a:avLst/>
              </a:prstGeom>
              <a:blipFill rotWithShape="1">
                <a:blip r:embed="rId2"/>
                <a:stretch>
                  <a:fillRect l="-153" r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광전효과에 관해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1) </a:t>
            </a:r>
            <a:r>
              <a:rPr lang="ko-KR" altLang="en-US" sz="1600" dirty="0"/>
              <a:t>광자의 </a:t>
            </a:r>
            <a:r>
              <a:rPr lang="ko-KR" altLang="en-US" sz="1600" dirty="0" err="1"/>
              <a:t>파동성으로</a:t>
            </a:r>
            <a:r>
              <a:rPr lang="ko-KR" altLang="en-US" sz="1600" dirty="0"/>
              <a:t> 설명할 수 있다</a:t>
            </a:r>
            <a:r>
              <a:rPr lang="en-US" altLang="ko-KR" sz="1600" dirty="0"/>
              <a:t>.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2) </a:t>
            </a:r>
            <a:r>
              <a:rPr lang="ko-KR" altLang="en-US" sz="1600" dirty="0"/>
              <a:t>광자가 원자의 </a:t>
            </a:r>
            <a:r>
              <a:rPr lang="ko-KR" altLang="en-US" sz="1600" dirty="0" err="1"/>
              <a:t>최외각</a:t>
            </a:r>
            <a:r>
              <a:rPr lang="ko-KR" altLang="en-US" sz="1600" dirty="0"/>
              <a:t> 전자와의 상호작용이다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</a:t>
            </a:r>
            <a:r>
              <a:rPr lang="ko-KR" altLang="en-US" sz="1600" dirty="0"/>
              <a:t>광자가 에너지의 일부만을 궤도전자에게 주는 현상이다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4) </a:t>
            </a:r>
            <a:r>
              <a:rPr lang="ko-KR" altLang="en-US" sz="1600" dirty="0"/>
              <a:t>광자의 에너지가 </a:t>
            </a:r>
            <a:r>
              <a:rPr lang="en-US" altLang="ko-KR" sz="1600" dirty="0"/>
              <a:t>1.02MeV </a:t>
            </a:r>
            <a:r>
              <a:rPr lang="ko-KR" altLang="en-US" sz="1600" dirty="0"/>
              <a:t>이상일 때 일어난다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5) </a:t>
            </a:r>
            <a:r>
              <a:rPr lang="ko-KR" altLang="en-US" sz="1600" dirty="0">
                <a:solidFill>
                  <a:srgbClr val="FF0000"/>
                </a:solidFill>
              </a:rPr>
              <a:t>광전효과는 원자번호가 큰 경우 특성엑스선이 발생한다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50855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3578557"/>
            <a:ext cx="79928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광자는 입자성과 파동성의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중적</a:t>
            </a:r>
            <a:r>
              <a:rPr lang="ko-KR" altLang="en-US" sz="1400" dirty="0" smtClean="0">
                <a:solidFill>
                  <a:srgbClr val="0070C0"/>
                </a:solidFill>
              </a:rPr>
              <a:t> 성질을 지니고 있으며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광전효과는 입자성을 나타내는 증거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광전효과는 주로 내각전자와의 충돌에 의해 발생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콤프톤</a:t>
            </a:r>
            <a:r>
              <a:rPr lang="ko-KR" altLang="en-US" sz="1400" dirty="0" smtClean="0">
                <a:solidFill>
                  <a:srgbClr val="0070C0"/>
                </a:solidFill>
              </a:rPr>
              <a:t> 효과는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최외각</a:t>
            </a:r>
            <a:r>
              <a:rPr lang="ko-KR" altLang="en-US" sz="1400" dirty="0" smtClean="0">
                <a:solidFill>
                  <a:srgbClr val="0070C0"/>
                </a:solidFill>
              </a:rPr>
              <a:t> 전자와 반응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자신의 에너지 전부를 궤도전자에 주어 전자를 축출하고 나머지 에너지는 축출된 전자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광전자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의 운동에너지로 변환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약 </a:t>
            </a:r>
            <a:r>
              <a:rPr lang="en-US" altLang="ko-KR" sz="1400" dirty="0" smtClean="0">
                <a:solidFill>
                  <a:srgbClr val="0070C0"/>
                </a:solidFill>
              </a:rPr>
              <a:t>500keV </a:t>
            </a:r>
            <a:r>
              <a:rPr lang="ko-KR" altLang="en-US" sz="1400" dirty="0" smtClean="0">
                <a:solidFill>
                  <a:srgbClr val="0070C0"/>
                </a:solidFill>
              </a:rPr>
              <a:t>이하의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저에너지에서</a:t>
            </a:r>
            <a:r>
              <a:rPr lang="ko-KR" altLang="en-US" sz="1400" dirty="0" smtClean="0">
                <a:solidFill>
                  <a:srgbClr val="0070C0"/>
                </a:solidFill>
              </a:rPr>
              <a:t> 주로 발생하며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전자쌍생성은 반드시 입사광자의 에너지가 </a:t>
            </a:r>
            <a:r>
              <a:rPr lang="en-US" altLang="ko-KR" sz="1400" dirty="0" smtClean="0">
                <a:solidFill>
                  <a:srgbClr val="0070C0"/>
                </a:solidFill>
              </a:rPr>
              <a:t>1.02MeV </a:t>
            </a:r>
            <a:r>
              <a:rPr lang="ko-KR" altLang="en-US" sz="1400" dirty="0" smtClean="0">
                <a:solidFill>
                  <a:srgbClr val="0070C0"/>
                </a:solidFill>
              </a:rPr>
              <a:t>이상이어야 함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원자번호가 작더라도 광전효과가 발생하면 전자의 공석이 생겨 반드시 특성 엑스선이 발생 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34284" y="1412776"/>
                <a:ext cx="7754140" cy="50994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비교적 낮은 에너지</a:t>
                </a:r>
                <a:r>
                  <a:rPr lang="en-US" altLang="ko-KR" sz="1600" dirty="0"/>
                  <a:t>(100 </a:t>
                </a:r>
                <a:r>
                  <a:rPr lang="en-US" altLang="ko-KR" sz="1600" dirty="0" err="1" smtClean="0"/>
                  <a:t>keV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/>
                  <a:t>이하</a:t>
                </a:r>
                <a:r>
                  <a:rPr lang="en-US" altLang="ko-KR" sz="1600" dirty="0"/>
                  <a:t>)</a:t>
                </a:r>
                <a:r>
                  <a:rPr lang="ko-KR" altLang="en-US" sz="1600" dirty="0"/>
                  <a:t>의 광자</a:t>
                </a:r>
                <a:r>
                  <a:rPr lang="en-US" altLang="ko-KR" sz="1600" dirty="0"/>
                  <a:t>(X </a:t>
                </a:r>
                <a:r>
                  <a:rPr lang="ko-KR" altLang="en-US" sz="1600" dirty="0"/>
                  <a:t>또는 </a:t>
                </a:r>
                <a:r>
                  <a:rPr lang="en-US" altLang="ko-KR" sz="1600" dirty="0"/>
                  <a:t>γ)</a:t>
                </a:r>
                <a:r>
                  <a:rPr lang="ko-KR" altLang="en-US" sz="1600" dirty="0"/>
                  <a:t>가 물질내의 내각전자와 </a:t>
                </a:r>
                <a:r>
                  <a:rPr lang="ko-KR" altLang="en-US" sz="1600" dirty="0" smtClean="0"/>
                  <a:t>         충돌하여 </a:t>
                </a:r>
                <a:r>
                  <a:rPr lang="ko-KR" altLang="en-US" sz="1600" dirty="0"/>
                  <a:t>궤도에 있는 </a:t>
                </a:r>
                <a:r>
                  <a:rPr lang="ko-KR" altLang="en-US" sz="1600" dirty="0" smtClean="0"/>
                  <a:t>전자에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자신의 모든 에너지를 흡수시켜 전자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를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축출</a:t>
                </a:r>
                <a:r>
                  <a:rPr lang="ko-KR" altLang="en-US" sz="1600" dirty="0"/>
                  <a:t>하고 </a:t>
                </a:r>
                <a:r>
                  <a:rPr lang="ko-KR" altLang="en-US" sz="1600" dirty="0" smtClean="0"/>
                  <a:t>나머지 </a:t>
                </a:r>
                <a:r>
                  <a:rPr lang="ko-KR" altLang="en-US" sz="1600" dirty="0"/>
                  <a:t>에너지는 축출된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전자의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운동에너지로</a:t>
                </a:r>
                <a:r>
                  <a:rPr lang="ko-KR" altLang="en-US" sz="1600" dirty="0" smtClean="0"/>
                  <a:t> 변환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/>
                  <a:t>이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/>
                  <a:t>때 축출된 전자를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광전자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(photoelectron)</a:t>
                </a:r>
                <a:r>
                  <a:rPr lang="ko-KR" altLang="en-US" sz="1600" dirty="0"/>
                  <a:t>라 </a:t>
                </a:r>
                <a:r>
                  <a:rPr lang="ko-KR" altLang="en-US" sz="1600" dirty="0" smtClean="0"/>
                  <a:t>함</a:t>
                </a:r>
                <a:r>
                  <a:rPr lang="en-US" altLang="ko-KR" sz="1600" dirty="0" smtClean="0"/>
                  <a:t>(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선스펙트럼</a:t>
                </a:r>
                <a:r>
                  <a:rPr lang="en-US" altLang="ko-KR" sz="1600" dirty="0" smtClean="0"/>
                  <a:t>)</a:t>
                </a:r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spc="-150" dirty="0" smtClean="0"/>
                  <a:t>광전자는 </a:t>
                </a:r>
                <a:r>
                  <a:rPr lang="ko-KR" altLang="en-US" sz="1600" spc="-150" dirty="0" smtClean="0">
                    <a:solidFill>
                      <a:srgbClr val="FF0000"/>
                    </a:solidFill>
                  </a:rPr>
                  <a:t>입사광자의 에너지에서 </a:t>
                </a:r>
                <a:r>
                  <a:rPr lang="ko-KR" altLang="en-US" sz="1600" spc="-150" dirty="0">
                    <a:solidFill>
                      <a:srgbClr val="FF0000"/>
                    </a:solidFill>
                  </a:rPr>
                  <a:t>결합에너지를 뺀 나머지 양 만큼의 운동에너지</a:t>
                </a:r>
                <a:r>
                  <a:rPr lang="ko-KR" altLang="en-US" sz="1600" spc="-150" dirty="0"/>
                  <a:t>를 </a:t>
                </a:r>
                <a:r>
                  <a:rPr lang="ko-KR" altLang="en-US" sz="1600" spc="-150" dirty="0" smtClean="0"/>
                  <a:t>가짐</a:t>
                </a:r>
                <a:endParaRPr lang="en-US" altLang="ko-KR" sz="1600" spc="-15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입사광자는 </a:t>
                </a:r>
                <a:r>
                  <a:rPr lang="ko-KR" altLang="en-US" sz="1600" dirty="0"/>
                  <a:t>전자의 </a:t>
                </a:r>
                <a:r>
                  <a:rPr lang="ko-KR" altLang="en-US" sz="1600" dirty="0" smtClean="0"/>
                  <a:t>결합에너지</a:t>
                </a:r>
                <a:r>
                  <a:rPr lang="en-US" altLang="ko-KR" sz="1600" dirty="0" smtClean="0"/>
                  <a:t>(</a:t>
                </a:r>
                <a:r>
                  <a:rPr lang="ko-KR" altLang="en-US" sz="1600" dirty="0" err="1" smtClean="0"/>
                  <a:t>일함수</a:t>
                </a:r>
                <a:r>
                  <a:rPr lang="en-US" altLang="ko-KR" sz="1600" dirty="0" smtClean="0"/>
                  <a:t>, W)</a:t>
                </a:r>
                <a:r>
                  <a:rPr lang="ko-KR" altLang="en-US" sz="1600" dirty="0" smtClean="0"/>
                  <a:t>보다 </a:t>
                </a:r>
                <a:r>
                  <a:rPr lang="ko-KR" altLang="en-US" sz="1600" dirty="0"/>
                  <a:t>큰 에너지를 </a:t>
                </a:r>
                <a:r>
                  <a:rPr lang="ko-KR" altLang="en-US" sz="1600" dirty="0" smtClean="0"/>
                  <a:t>가져야 함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spc="-150" dirty="0"/>
                  <a:t>입사광자의 에너지가 궤도전자의 </a:t>
                </a:r>
                <a:r>
                  <a:rPr lang="ko-KR" altLang="en-US" sz="1600" spc="-150" dirty="0" smtClean="0"/>
                  <a:t>결합에너지 </a:t>
                </a:r>
                <a:r>
                  <a:rPr lang="ko-KR" altLang="en-US" sz="1600" spc="-150" dirty="0"/>
                  <a:t>보다 </a:t>
                </a:r>
                <a:r>
                  <a:rPr lang="ko-KR" altLang="en-US" sz="1600" spc="-150" dirty="0" smtClean="0"/>
                  <a:t>크다고 </a:t>
                </a:r>
                <a:r>
                  <a:rPr lang="ko-KR" altLang="en-US" sz="1600" spc="-150" dirty="0"/>
                  <a:t>반드시 발생하는 것은 </a:t>
                </a:r>
                <a:r>
                  <a:rPr lang="ko-KR" altLang="en-US" sz="1600" spc="-150" dirty="0" smtClean="0"/>
                  <a:t>아님</a:t>
                </a:r>
                <a:endParaRPr lang="en-US" altLang="ko-KR" sz="1600" spc="-15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입사광자의 에너지가 궤도전자의 결합에너지에 비해 약간 클 때 가장 많이 발생</a:t>
                </a:r>
                <a:endParaRPr lang="en-US" altLang="ko-KR" sz="1600" dirty="0" smtClean="0"/>
              </a:p>
              <a:p>
                <a:pPr marL="285750" indent="-285750" algn="just" fontAlgn="base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발생확률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</m:t>
                        </m:r>
                        <m:r>
                          <a:rPr lang="ko-KR" altLang="en-US" sz="1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ko-KR" sz="1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𝒑𝒉</m:t>
                        </m:r>
                      </m:sub>
                    </m:sSub>
                    <m:r>
                      <a:rPr lang="en-US" altLang="ko-KR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1600" b="1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모든 </a:t>
                </a:r>
                <a:r>
                  <a:rPr lang="ko-KR" altLang="en-US" sz="1600" dirty="0"/>
                  <a:t>광전효과의 </a:t>
                </a:r>
                <a:r>
                  <a:rPr lang="en-US" altLang="ko-KR" sz="1600" dirty="0"/>
                  <a:t>80 % </a:t>
                </a:r>
                <a:r>
                  <a:rPr lang="ko-KR" altLang="en-US" sz="1600" dirty="0"/>
                  <a:t>이상이 </a:t>
                </a:r>
                <a:r>
                  <a:rPr lang="ko-KR" altLang="en-US" sz="1600" dirty="0" smtClean="0"/>
                  <a:t>내각</a:t>
                </a:r>
                <a:r>
                  <a:rPr lang="en-US" altLang="ko-KR" sz="1600" dirty="0" smtClean="0"/>
                  <a:t>(</a:t>
                </a:r>
                <a:r>
                  <a:rPr lang="en-US" altLang="ko-KR" sz="1600" dirty="0"/>
                  <a:t>K</a:t>
                </a:r>
                <a:r>
                  <a:rPr lang="ko-KR" altLang="en-US" sz="1600" dirty="0"/>
                  <a:t>각</a:t>
                </a:r>
                <a:r>
                  <a:rPr lang="en-US" altLang="ko-KR" sz="1600" dirty="0" smtClean="0"/>
                  <a:t>)</a:t>
                </a:r>
                <a:r>
                  <a:rPr lang="ko-KR" altLang="en-US" sz="1600" dirty="0" smtClean="0"/>
                  <a:t>전자와 작용</a:t>
                </a:r>
                <a:r>
                  <a:rPr lang="en-US" altLang="ko-KR" sz="1600" dirty="0" smtClean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err="1" smtClean="0"/>
                  <a:t>반도핵도</a:t>
                </a:r>
                <a:r>
                  <a:rPr lang="ko-KR" altLang="en-US" sz="1600" dirty="0" smtClean="0"/>
                  <a:t> </a:t>
                </a:r>
                <a:r>
                  <a:rPr lang="ko-KR" altLang="en-US" sz="1600" dirty="0"/>
                  <a:t>운동에너지를 가지나 광전자의 운동에너지보다 극히 작으므로 </a:t>
                </a:r>
                <a:r>
                  <a:rPr lang="ko-KR" altLang="en-US" sz="1600" dirty="0" smtClean="0"/>
                  <a:t>무시</a:t>
                </a:r>
                <a:endParaRPr lang="en-US" altLang="ko-KR" sz="1600" dirty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err="1" smtClean="0"/>
                  <a:t>고에너지</a:t>
                </a:r>
                <a:r>
                  <a:rPr lang="ko-KR" altLang="en-US" sz="1600" dirty="0" smtClean="0"/>
                  <a:t> 광자에서 </a:t>
                </a:r>
                <a:r>
                  <a:rPr lang="ko-KR" altLang="en-US" sz="1600" dirty="0"/>
                  <a:t>광전효과의 발생확률은 낮지만 납과 </a:t>
                </a:r>
                <a:r>
                  <a:rPr lang="ko-KR" altLang="en-US" sz="1600" dirty="0" smtClean="0"/>
                  <a:t>같이 원자번호가 </a:t>
                </a:r>
                <a:r>
                  <a:rPr lang="ko-KR" altLang="en-US" sz="1600" dirty="0"/>
                  <a:t>큰 </a:t>
                </a:r>
                <a:r>
                  <a:rPr lang="ko-KR" altLang="en-US" sz="1600" dirty="0" smtClean="0"/>
                  <a:t>  원소에서는 </a:t>
                </a:r>
                <a:r>
                  <a:rPr lang="ko-KR" altLang="en-US" sz="1600" dirty="0"/>
                  <a:t>무시할 수 </a:t>
                </a:r>
                <a:r>
                  <a:rPr lang="ko-KR" altLang="en-US" sz="1600" dirty="0" smtClean="0"/>
                  <a:t>없음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1412776"/>
                <a:ext cx="7754140" cy="50994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909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광전효과</a:t>
            </a:r>
            <a:r>
              <a:rPr lang="en-US" altLang="ko-KR" b="1" dirty="0" smtClean="0">
                <a:solidFill>
                  <a:srgbClr val="0070C0"/>
                </a:solidFill>
              </a:rPr>
              <a:t>(Photoelectric effect)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556111" y="1700808"/>
            <a:ext cx="3672073" cy="2188839"/>
            <a:chOff x="2556111" y="1700808"/>
            <a:chExt cx="3672073" cy="2188839"/>
          </a:xfrm>
        </p:grpSpPr>
        <p:sp>
          <p:nvSpPr>
            <p:cNvPr id="3" name="타원 2"/>
            <p:cNvSpPr/>
            <p:nvPr/>
          </p:nvSpPr>
          <p:spPr>
            <a:xfrm>
              <a:off x="4378681" y="256490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+</a:t>
              </a:r>
              <a:endParaRPr lang="ko-KR" altLang="en-US" dirty="0"/>
            </a:p>
          </p:txBody>
        </p:sp>
        <p:sp>
          <p:nvSpPr>
            <p:cNvPr id="4" name="타원 3"/>
            <p:cNvSpPr/>
            <p:nvPr/>
          </p:nvSpPr>
          <p:spPr>
            <a:xfrm>
              <a:off x="4162657" y="2348880"/>
              <a:ext cx="648072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874625" y="2060848"/>
              <a:ext cx="1224136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514585" y="1700808"/>
              <a:ext cx="1944216" cy="194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78681" y="2989401"/>
              <a:ext cx="31451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K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L</a:t>
              </a:r>
            </a:p>
            <a:p>
              <a:endParaRPr lang="en-US" altLang="ko-KR" sz="1050" b="1" dirty="0"/>
            </a:p>
            <a:p>
              <a:r>
                <a:rPr lang="en-US" altLang="ko-KR" sz="1050" b="1" dirty="0" smtClean="0"/>
                <a:t>M</a:t>
              </a:r>
              <a:endParaRPr lang="ko-KR" altLang="en-US" sz="1050" b="1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4162657" y="2456892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4702717" y="2780928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-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구부러진 연결선 11"/>
            <p:cNvCxnSpPr>
              <a:endCxn id="9" idx="2"/>
            </p:cNvCxnSpPr>
            <p:nvPr/>
          </p:nvCxnSpPr>
          <p:spPr>
            <a:xfrm>
              <a:off x="2578481" y="2204864"/>
              <a:ext cx="1584176" cy="30603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9" idx="6"/>
            </p:cNvCxnSpPr>
            <p:nvPr/>
          </p:nvCxnSpPr>
          <p:spPr>
            <a:xfrm flipV="1">
              <a:off x="4270669" y="2060848"/>
              <a:ext cx="1548172" cy="450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h𝑣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111" y="1907540"/>
                  <a:ext cx="52642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18841" y="1835532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841" y="1835532"/>
                  <a:ext cx="40934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5760" y="4057908"/>
                <a:ext cx="2156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/>
                        </a:rPr>
                        <m:t>𝑻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𝒉𝒗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ko-KR" sz="2800" b="1" i="1" smtClean="0">
                          <a:latin typeface="Cambria Math"/>
                          <a:ea typeface="Cambria Math"/>
                        </a:rPr>
                        <m:t>𝒘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0" y="4057908"/>
                <a:ext cx="21563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1043609" y="4581128"/>
                <a:ext cx="6912767" cy="135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𝑻</m:t>
                    </m:r>
                    <m:r>
                      <a:rPr lang="en-US" altLang="ko-KR" sz="16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ko-KR" sz="1600" b="1" i="1" smtClean="0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: </a:t>
                </a:r>
                <a:r>
                  <a:rPr lang="ko-KR" altLang="en-US" sz="1600" b="1" dirty="0" smtClean="0"/>
                  <a:t>광전자의 운동에너지</a:t>
                </a:r>
                <a:endParaRPr lang="en-US" altLang="ko-KR" sz="1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𝒉𝒗</m:t>
                    </m:r>
                  </m:oMath>
                </a14:m>
                <a:r>
                  <a:rPr lang="en-US" altLang="ko-KR" sz="1600" b="1" dirty="0" smtClean="0"/>
                  <a:t>       </a:t>
                </a:r>
                <a:r>
                  <a:rPr lang="en-US" altLang="ko-KR" sz="1600" b="1" spc="300" dirty="0" smtClean="0"/>
                  <a:t> </a:t>
                </a:r>
                <a:r>
                  <a:rPr lang="en-US" altLang="ko-KR" sz="1600" b="1" dirty="0" smtClean="0"/>
                  <a:t>  : </a:t>
                </a:r>
                <a:r>
                  <a:rPr lang="ko-KR" altLang="en-US" sz="1600" b="1" dirty="0" smtClean="0"/>
                  <a:t>입사광자의 에너지</a:t>
                </a:r>
                <a:endParaRPr lang="en-US" altLang="ko-KR" sz="1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𝒘</m:t>
                    </m:r>
                  </m:oMath>
                </a14:m>
                <a:r>
                  <a:rPr lang="ko-KR" altLang="en-US" sz="1600" b="1" dirty="0" smtClean="0"/>
                  <a:t>         </a:t>
                </a:r>
                <a:r>
                  <a:rPr lang="ko-KR" altLang="en-US" sz="1600" b="1" spc="300" dirty="0" smtClean="0"/>
                  <a:t> 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: </a:t>
                </a:r>
                <a:r>
                  <a:rPr lang="ko-KR" altLang="en-US" sz="1600" b="1" dirty="0" err="1" smtClean="0"/>
                  <a:t>일함수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/>
                  <a:t>(Work function</a:t>
                </a:r>
                <a:r>
                  <a:rPr lang="en-US" altLang="ko-KR" sz="1600" b="1" dirty="0" smtClean="0"/>
                  <a:t>),</a:t>
                </a:r>
                <a:r>
                  <a:rPr lang="ko-KR" altLang="en-US" sz="1600" b="1" dirty="0" smtClean="0"/>
                  <a:t> </a:t>
                </a:r>
                <a:r>
                  <a:rPr lang="ko-KR" altLang="en-US" sz="1600" b="1" dirty="0"/>
                  <a:t>원자핵과의 </a:t>
                </a:r>
                <a:r>
                  <a:rPr lang="ko-KR" altLang="en-US" sz="1600" b="1" dirty="0" smtClean="0"/>
                  <a:t>결합에너지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4581128"/>
                <a:ext cx="6912767" cy="1352486"/>
              </a:xfrm>
              <a:prstGeom prst="rect">
                <a:avLst/>
              </a:prstGeom>
              <a:blipFill rotWithShape="1">
                <a:blip r:embed="rId5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78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98072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다음 중 </a:t>
            </a:r>
            <a:r>
              <a:rPr lang="ko-KR" altLang="en-US" dirty="0" err="1"/>
              <a:t>비방사능이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인 것은 어느 것인가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 smtClean="0">
                <a:solidFill>
                  <a:srgbClr val="FF0000"/>
                </a:solidFill>
              </a:rPr>
              <a:t>① </a:t>
            </a:r>
            <a:r>
              <a:rPr lang="en-US" altLang="ko-KR" sz="1600" baseline="30000" dirty="0" smtClean="0">
                <a:solidFill>
                  <a:srgbClr val="FF0000"/>
                </a:solidFill>
              </a:rPr>
              <a:t>226</a:t>
            </a:r>
            <a:r>
              <a:rPr lang="en-US" altLang="ko-KR" sz="1600" dirty="0" smtClean="0">
                <a:solidFill>
                  <a:srgbClr val="FF0000"/>
                </a:solidFill>
              </a:rPr>
              <a:t>Ra  </a:t>
            </a:r>
            <a:r>
              <a:rPr lang="ko-KR" altLang="en-US" sz="1600" dirty="0" smtClean="0"/>
              <a:t>② </a:t>
            </a:r>
            <a:r>
              <a:rPr lang="en-US" altLang="ko-KR" sz="1600" baseline="30000" dirty="0" smtClean="0"/>
              <a:t>60</a:t>
            </a:r>
            <a:r>
              <a:rPr lang="en-US" altLang="ko-KR" sz="1600" dirty="0" smtClean="0"/>
              <a:t>Co  </a:t>
            </a:r>
            <a:r>
              <a:rPr lang="ko-KR" altLang="en-US" sz="1600" dirty="0" smtClean="0"/>
              <a:t>③ </a:t>
            </a:r>
            <a:r>
              <a:rPr lang="en-US" altLang="ko-KR" sz="1600" baseline="30000" dirty="0" smtClean="0"/>
              <a:t>137</a:t>
            </a:r>
            <a:r>
              <a:rPr lang="en-US" altLang="ko-KR" sz="1600" dirty="0" smtClean="0"/>
              <a:t>Cs  </a:t>
            </a:r>
            <a:r>
              <a:rPr lang="ko-KR" altLang="en-US" sz="1600" dirty="0" smtClean="0"/>
              <a:t>④ </a:t>
            </a:r>
            <a:r>
              <a:rPr lang="en-US" altLang="ko-KR" sz="1600" baseline="30000" dirty="0" smtClean="0"/>
              <a:t>131</a:t>
            </a:r>
            <a:r>
              <a:rPr lang="en-US" altLang="ko-KR" sz="1600" dirty="0" smtClean="0"/>
              <a:t>I  </a:t>
            </a:r>
            <a:r>
              <a:rPr lang="ko-KR" altLang="en-US" sz="1600" dirty="0" smtClean="0"/>
              <a:t>⑤ </a:t>
            </a:r>
            <a:r>
              <a:rPr lang="en-US" altLang="ko-KR" sz="1600" baseline="30000" dirty="0" smtClean="0"/>
              <a:t>198</a:t>
            </a:r>
            <a:r>
              <a:rPr lang="en-US" altLang="ko-KR" sz="1600" dirty="0" smtClean="0"/>
              <a:t>Au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611560" y="2346872"/>
            <a:ext cx="79208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비방사능은</a:t>
            </a:r>
            <a:r>
              <a:rPr lang="ko-KR" altLang="en-US" sz="1400" dirty="0" smtClean="0">
                <a:solidFill>
                  <a:srgbClr val="0070C0"/>
                </a:solidFill>
              </a:rPr>
              <a:t> 단위질량 당 방사능을 의미하며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단위는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Bq</a:t>
            </a:r>
            <a:r>
              <a:rPr lang="en-US" altLang="ko-KR" sz="1400" dirty="0" smtClean="0">
                <a:solidFill>
                  <a:srgbClr val="0070C0"/>
                </a:solidFill>
              </a:rPr>
              <a:t>/kg, Ci/g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70C0"/>
                </a:solidFill>
              </a:rPr>
              <a:t>1 Ci </a:t>
            </a:r>
            <a:r>
              <a:rPr lang="ko-KR" altLang="en-US" sz="1400" dirty="0" smtClean="0">
                <a:solidFill>
                  <a:srgbClr val="0070C0"/>
                </a:solidFill>
              </a:rPr>
              <a:t>의 정의는 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226</a:t>
            </a:r>
            <a:r>
              <a:rPr lang="en-US" altLang="ko-KR" sz="1400" dirty="0" smtClean="0">
                <a:solidFill>
                  <a:srgbClr val="0070C0"/>
                </a:solidFill>
              </a:rPr>
              <a:t>Ra 1 g </a:t>
            </a:r>
            <a:r>
              <a:rPr lang="ko-KR" altLang="en-US" sz="1400" dirty="0" smtClean="0">
                <a:solidFill>
                  <a:srgbClr val="0070C0"/>
                </a:solidFill>
              </a:rPr>
              <a:t>에서 나오는 방사능이다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따라서 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226</a:t>
            </a:r>
            <a:r>
              <a:rPr lang="en-US" altLang="ko-KR" sz="1400" dirty="0" smtClean="0">
                <a:solidFill>
                  <a:srgbClr val="0070C0"/>
                </a:solidFill>
              </a:rPr>
              <a:t>Ra </a:t>
            </a:r>
            <a:r>
              <a:rPr lang="ko-KR" altLang="en-US" sz="1400" dirty="0" smtClean="0">
                <a:solidFill>
                  <a:srgbClr val="0070C0"/>
                </a:solidFill>
              </a:rPr>
              <a:t>의 방사능은 </a:t>
            </a:r>
            <a:r>
              <a:rPr lang="en-US" altLang="ko-KR" sz="1400" dirty="0" smtClean="0">
                <a:solidFill>
                  <a:srgbClr val="0070C0"/>
                </a:solidFill>
              </a:rPr>
              <a:t>1Ci/g</a:t>
            </a:r>
            <a:r>
              <a:rPr lang="ko-KR" altLang="en-US" sz="1400" dirty="0" smtClean="0">
                <a:solidFill>
                  <a:srgbClr val="0070C0"/>
                </a:solidFill>
              </a:rPr>
              <a:t>이므로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비방사능이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</a:rPr>
              <a:t>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1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엑스선의 특성에 관해 옳은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1) </a:t>
            </a:r>
            <a:r>
              <a:rPr lang="ko-KR" altLang="en-US" sz="1600" dirty="0" err="1">
                <a:solidFill>
                  <a:srgbClr val="FF0000"/>
                </a:solidFill>
              </a:rPr>
              <a:t>관전압을</a:t>
            </a:r>
            <a:r>
              <a:rPr lang="ko-KR" altLang="en-US" sz="1600" dirty="0">
                <a:solidFill>
                  <a:srgbClr val="FF0000"/>
                </a:solidFill>
              </a:rPr>
              <a:t> 높이면 연속 엑스선의 스펙트럼은 단파장 쪽으로 이동한다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2) </a:t>
            </a:r>
            <a:r>
              <a:rPr lang="ko-KR" altLang="en-US" sz="1600" dirty="0"/>
              <a:t>엑스선의 발생량은 타깃 원자번호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관전류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관전압에</a:t>
            </a:r>
            <a:r>
              <a:rPr lang="ko-KR" altLang="en-US" sz="1600" dirty="0"/>
              <a:t> 비례한다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</a:t>
            </a:r>
            <a:r>
              <a:rPr lang="ko-KR" altLang="en-US" sz="1600" dirty="0" err="1"/>
              <a:t>관전류가</a:t>
            </a:r>
            <a:r>
              <a:rPr lang="ko-KR" altLang="en-US" sz="1600" dirty="0"/>
              <a:t> 증가하면 엑스선의 발생효율이 증가한다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4) </a:t>
            </a:r>
            <a:r>
              <a:rPr lang="ko-KR" altLang="en-US" sz="1600" dirty="0"/>
              <a:t>타깃의 원자번호가 낮을수록 동일 계열 특성 엑스선의 파장은 짧아진다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5) </a:t>
            </a:r>
            <a:r>
              <a:rPr lang="ko-KR" altLang="en-US" sz="1600" dirty="0"/>
              <a:t>특성 엑스선 진동수의 </a:t>
            </a:r>
            <a:r>
              <a:rPr lang="ko-KR" altLang="en-US" sz="1600" dirty="0" smtClean="0"/>
              <a:t>평방근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√v)</a:t>
            </a:r>
            <a:r>
              <a:rPr lang="ko-KR" altLang="en-US" sz="1600" dirty="0"/>
              <a:t>은 </a:t>
            </a:r>
            <a:r>
              <a:rPr lang="ko-KR" altLang="en-US" sz="1600" dirty="0" err="1"/>
              <a:t>관전압에</a:t>
            </a:r>
            <a:r>
              <a:rPr lang="ko-KR" altLang="en-US" sz="1600" dirty="0"/>
              <a:t> 반비례한다</a:t>
            </a:r>
            <a:r>
              <a:rPr lang="en-US" altLang="ko-KR" sz="1600" dirty="0"/>
              <a:t>.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50855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700189"/>
                <a:ext cx="799288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관전압을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높이면 연속엑스선의 파장이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단파장쪽으로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이동한다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엑스선의 양은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관전류에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엑스선의 발생효율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𝑘𝑉𝑍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×100(%)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이므로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관전류와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관계 없다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모즐리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법칙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타깃의 원자번호가 높을수록 특성엑스선의 진동수의 제곱근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에너지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는 커진다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즉 파장이 짧아진다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특성 엑스선 진동수의 평방근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(√v)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은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원자번호에 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관전압과는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무관하다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00189"/>
                <a:ext cx="7992888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2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특성 엑스선이 발생하는 현상은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1) </a:t>
            </a:r>
            <a:r>
              <a:rPr lang="ko-KR" altLang="en-US" sz="1600" dirty="0" smtClean="0"/>
              <a:t>고전산란                   </a:t>
            </a:r>
            <a:r>
              <a:rPr lang="en-US" altLang="ko-KR" sz="1600" dirty="0"/>
              <a:t>2) Compton</a:t>
            </a:r>
            <a:r>
              <a:rPr lang="ko-KR" altLang="en-US" sz="1600" dirty="0"/>
              <a:t>효과                </a:t>
            </a:r>
            <a:r>
              <a:rPr lang="en-US" altLang="ko-KR" sz="1600" dirty="0">
                <a:solidFill>
                  <a:srgbClr val="FF0000"/>
                </a:solidFill>
              </a:rPr>
              <a:t>3) </a:t>
            </a:r>
            <a:r>
              <a:rPr lang="ko-KR" altLang="en-US" sz="1600" dirty="0">
                <a:solidFill>
                  <a:srgbClr val="FF0000"/>
                </a:solidFill>
              </a:rPr>
              <a:t>내부전환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4) </a:t>
            </a:r>
            <a:r>
              <a:rPr lang="ko-KR" altLang="en-US" sz="1600" dirty="0"/>
              <a:t>제동복사                   </a:t>
            </a:r>
            <a:r>
              <a:rPr lang="en-US" altLang="ko-KR" sz="1600" dirty="0"/>
              <a:t>5) </a:t>
            </a:r>
            <a:r>
              <a:rPr lang="ko-KR" altLang="en-US" sz="1600" dirty="0" err="1"/>
              <a:t>쌍소멸</a:t>
            </a:r>
            <a:endParaRPr lang="en-US" altLang="ko-KR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28616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477795"/>
            <a:ext cx="799288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가속되어진 </a:t>
            </a:r>
            <a:r>
              <a:rPr lang="ko-KR" altLang="en-US" sz="1400" dirty="0" err="1">
                <a:solidFill>
                  <a:srgbClr val="0070C0"/>
                </a:solidFill>
              </a:rPr>
              <a:t>하전입자가</a:t>
            </a:r>
            <a:r>
              <a:rPr lang="ko-KR" altLang="en-US" sz="1400" dirty="0">
                <a:solidFill>
                  <a:srgbClr val="0070C0"/>
                </a:solidFill>
              </a:rPr>
              <a:t> 궤도전자와 상호작용하여 여기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전리를 일으키고 </a:t>
            </a:r>
            <a:r>
              <a:rPr lang="ko-KR" altLang="en-US" sz="1400" dirty="0" smtClean="0">
                <a:solidFill>
                  <a:srgbClr val="0070C0"/>
                </a:solidFill>
              </a:rPr>
              <a:t>이에 </a:t>
            </a:r>
            <a:r>
              <a:rPr lang="ko-KR" altLang="en-US" sz="1400" dirty="0">
                <a:solidFill>
                  <a:srgbClr val="0070C0"/>
                </a:solidFill>
              </a:rPr>
              <a:t>수반되어 </a:t>
            </a:r>
            <a:r>
              <a:rPr lang="ko-KR" altLang="en-US" sz="1400" dirty="0" smtClean="0">
                <a:solidFill>
                  <a:srgbClr val="0070C0"/>
                </a:solidFill>
              </a:rPr>
              <a:t>그   </a:t>
            </a:r>
            <a:r>
              <a:rPr lang="ko-KR" altLang="en-US" sz="1400" dirty="0">
                <a:solidFill>
                  <a:srgbClr val="0070C0"/>
                </a:solidFill>
              </a:rPr>
              <a:t>에너지 차만큼 전자파를 방출하는 데 이때 방출되는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전자파를 </a:t>
            </a:r>
            <a:r>
              <a:rPr lang="ko-KR" altLang="en-US" sz="1400" dirty="0">
                <a:solidFill>
                  <a:srgbClr val="0070C0"/>
                </a:solidFill>
              </a:rPr>
              <a:t>특성 </a:t>
            </a:r>
            <a:r>
              <a:rPr lang="en-US" altLang="ko-KR" sz="1400" dirty="0">
                <a:solidFill>
                  <a:srgbClr val="0070C0"/>
                </a:solidFill>
              </a:rPr>
              <a:t>X</a:t>
            </a:r>
            <a:r>
              <a:rPr lang="ko-KR" altLang="en-US" sz="1400" dirty="0">
                <a:solidFill>
                  <a:srgbClr val="0070C0"/>
                </a:solidFill>
              </a:rPr>
              <a:t>선이라 하고 </a:t>
            </a:r>
            <a:r>
              <a:rPr lang="en-US" altLang="ko-KR" sz="1400" dirty="0">
                <a:solidFill>
                  <a:srgbClr val="0070C0"/>
                </a:solidFill>
              </a:rPr>
              <a:t>target </a:t>
            </a:r>
            <a:r>
              <a:rPr lang="ko-KR" altLang="en-US" sz="1400" dirty="0">
                <a:solidFill>
                  <a:srgbClr val="0070C0"/>
                </a:solidFill>
              </a:rPr>
              <a:t>물질에 따라 고유한 에너지를 가짐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특성엑스선이 발생하기 위해서는 전자의 공석이 발생하여야 함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내부전환이란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들뜬상태에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있는 원자핵이 𝜸 선을 방출하는 대신에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여분의 에너지를 궤도전자 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주로 </a:t>
            </a:r>
            <a:r>
              <a:rPr lang="en-US" altLang="ko-KR" sz="1400" dirty="0">
                <a:solidFill>
                  <a:srgbClr val="0070C0"/>
                </a:solidFill>
              </a:rPr>
              <a:t>K-</a:t>
            </a:r>
            <a:r>
              <a:rPr lang="ko-KR" altLang="en-US" sz="1400" dirty="0">
                <a:solidFill>
                  <a:srgbClr val="0070C0"/>
                </a:solidFill>
              </a:rPr>
              <a:t>각 전자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에 주므로 궤도전자가 원자 외부로 탈출하는 경우가 있는데 이와 같은 현상을 내부전환</a:t>
            </a:r>
            <a:r>
              <a:rPr lang="en-US" altLang="ko-KR" sz="1400" dirty="0">
                <a:solidFill>
                  <a:srgbClr val="0070C0"/>
                </a:solidFill>
              </a:rPr>
              <a:t>(internal conversion)</a:t>
            </a:r>
            <a:r>
              <a:rPr lang="ko-KR" altLang="en-US" sz="1400" dirty="0">
                <a:solidFill>
                  <a:srgbClr val="0070C0"/>
                </a:solidFill>
              </a:rPr>
              <a:t>이라고 하며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이때 방출된 전자를 </a:t>
            </a:r>
            <a:r>
              <a:rPr lang="ko-KR" altLang="en-US" sz="1400" dirty="0" smtClean="0">
                <a:solidFill>
                  <a:srgbClr val="0070C0"/>
                </a:solidFill>
              </a:rPr>
              <a:t>내부전환전자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선스펙트럼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라고 </a:t>
            </a:r>
            <a:r>
              <a:rPr lang="ko-KR" altLang="en-US" sz="1400" dirty="0" smtClean="0">
                <a:solidFill>
                  <a:srgbClr val="0070C0"/>
                </a:solidFill>
              </a:rPr>
              <a:t>함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이때도 </a:t>
            </a:r>
            <a:r>
              <a:rPr lang="ko-KR" altLang="en-US" sz="1400" dirty="0">
                <a:solidFill>
                  <a:srgbClr val="0070C0"/>
                </a:solidFill>
              </a:rPr>
              <a:t>외각 전자가 </a:t>
            </a:r>
            <a:r>
              <a:rPr lang="en-US" altLang="ko-KR" sz="1400" dirty="0">
                <a:solidFill>
                  <a:srgbClr val="0070C0"/>
                </a:solidFill>
              </a:rPr>
              <a:t>K-</a:t>
            </a:r>
            <a:r>
              <a:rPr lang="ko-KR" altLang="en-US" sz="1400" dirty="0">
                <a:solidFill>
                  <a:srgbClr val="0070C0"/>
                </a:solidFill>
              </a:rPr>
              <a:t>궤도를 채우면서 특성 </a:t>
            </a:r>
            <a:r>
              <a:rPr lang="en-US" altLang="ko-KR" sz="1400" dirty="0">
                <a:solidFill>
                  <a:srgbClr val="0070C0"/>
                </a:solidFill>
              </a:rPr>
              <a:t>X-</a:t>
            </a:r>
            <a:r>
              <a:rPr lang="ko-KR" altLang="en-US" sz="1400" dirty="0">
                <a:solidFill>
                  <a:srgbClr val="0070C0"/>
                </a:solidFill>
              </a:rPr>
              <a:t>선을 방출하는데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이 특성 </a:t>
            </a:r>
            <a:r>
              <a:rPr lang="en-US" altLang="ko-KR" sz="1400" dirty="0">
                <a:solidFill>
                  <a:srgbClr val="0070C0"/>
                </a:solidFill>
              </a:rPr>
              <a:t>X</a:t>
            </a:r>
            <a:r>
              <a:rPr lang="ko-KR" altLang="en-US" sz="1400" dirty="0">
                <a:solidFill>
                  <a:srgbClr val="0070C0"/>
                </a:solidFill>
              </a:rPr>
              <a:t>선이 다시 </a:t>
            </a:r>
            <a:r>
              <a:rPr lang="en-US" altLang="ko-KR" sz="1400" dirty="0">
                <a:solidFill>
                  <a:srgbClr val="0070C0"/>
                </a:solidFill>
              </a:rPr>
              <a:t>Auger </a:t>
            </a:r>
            <a:r>
              <a:rPr lang="ko-KR" altLang="en-US" sz="1400" dirty="0">
                <a:solidFill>
                  <a:srgbClr val="0070C0"/>
                </a:solidFill>
              </a:rPr>
              <a:t>전자를 방출할 수 </a:t>
            </a:r>
            <a:r>
              <a:rPr lang="ko-KR" altLang="en-US" sz="1400" dirty="0" smtClean="0">
                <a:solidFill>
                  <a:srgbClr val="0070C0"/>
                </a:solidFill>
              </a:rPr>
              <a:t>있음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컴퓨턴 효과는 주로 외각 전자와 반응하기 때문에 특성 엑스선이 발생되지 않음</a:t>
            </a:r>
            <a:endParaRPr lang="ko-KR" altLang="en-US" sz="1400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aseline="30000" dirty="0" smtClean="0"/>
              <a:t>238</a:t>
            </a:r>
            <a:r>
              <a:rPr lang="en-US" altLang="ko-KR" dirty="0" smtClean="0"/>
              <a:t>U</a:t>
            </a:r>
            <a:r>
              <a:rPr lang="ko-KR" altLang="en-US" dirty="0" smtClean="0"/>
              <a:t>의 </a:t>
            </a:r>
            <a:r>
              <a:rPr lang="ko-KR" altLang="en-US" dirty="0"/>
              <a:t>계열 붕괴 후 최종원소는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>
                <a:solidFill>
                  <a:srgbClr val="FF0000"/>
                </a:solidFill>
              </a:rPr>
              <a:t>1) </a:t>
            </a:r>
            <a:r>
              <a:rPr lang="en-US" altLang="ko-KR" baseline="30000" dirty="0">
                <a:solidFill>
                  <a:srgbClr val="FF0000"/>
                </a:solidFill>
              </a:rPr>
              <a:t>206</a:t>
            </a:r>
            <a:r>
              <a:rPr lang="en-US" altLang="ko-KR" dirty="0">
                <a:solidFill>
                  <a:srgbClr val="FF0000"/>
                </a:solidFill>
              </a:rPr>
              <a:t>Pb </a:t>
            </a:r>
            <a:r>
              <a:rPr lang="en-US" altLang="ko-KR" dirty="0" smtClean="0">
                <a:solidFill>
                  <a:srgbClr val="FF0000"/>
                </a:solidFill>
              </a:rPr>
              <a:t>   </a:t>
            </a:r>
            <a:r>
              <a:rPr lang="en-US" altLang="ko-KR" dirty="0" smtClean="0"/>
              <a:t>2</a:t>
            </a:r>
            <a:r>
              <a:rPr lang="en-US" altLang="ko-KR" dirty="0"/>
              <a:t>) </a:t>
            </a:r>
            <a:r>
              <a:rPr lang="en-US" altLang="ko-KR" baseline="30000" dirty="0"/>
              <a:t>207</a:t>
            </a:r>
            <a:r>
              <a:rPr lang="en-US" altLang="ko-KR" dirty="0"/>
              <a:t>Pb </a:t>
            </a:r>
            <a:r>
              <a:rPr lang="en-US" altLang="ko-KR" dirty="0" smtClean="0"/>
              <a:t>   3</a:t>
            </a:r>
            <a:r>
              <a:rPr lang="en-US" altLang="ko-KR" dirty="0"/>
              <a:t>) </a:t>
            </a:r>
            <a:r>
              <a:rPr lang="en-US" altLang="ko-KR" baseline="30000" dirty="0"/>
              <a:t>208</a:t>
            </a:r>
            <a:r>
              <a:rPr lang="en-US" altLang="ko-KR" dirty="0"/>
              <a:t>Pb </a:t>
            </a:r>
            <a:r>
              <a:rPr lang="en-US" altLang="ko-KR" dirty="0" smtClean="0"/>
              <a:t>   4</a:t>
            </a:r>
            <a:r>
              <a:rPr lang="en-US" altLang="ko-KR" dirty="0"/>
              <a:t>) </a:t>
            </a:r>
            <a:r>
              <a:rPr lang="en-US" altLang="ko-KR" baseline="30000" dirty="0"/>
              <a:t>209</a:t>
            </a:r>
            <a:r>
              <a:rPr lang="en-US" altLang="ko-KR" dirty="0"/>
              <a:t>Pb </a:t>
            </a:r>
            <a:r>
              <a:rPr lang="en-US" altLang="ko-KR" dirty="0" smtClean="0"/>
              <a:t>   5</a:t>
            </a:r>
            <a:r>
              <a:rPr lang="en-US" altLang="ko-KR" dirty="0"/>
              <a:t>) </a:t>
            </a:r>
            <a:r>
              <a:rPr lang="en-US" altLang="ko-KR" baseline="30000" dirty="0"/>
              <a:t>210</a:t>
            </a:r>
            <a:r>
              <a:rPr lang="en-US" altLang="ko-KR" dirty="0"/>
              <a:t>Bi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252480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aseline="30000" dirty="0" smtClean="0">
                <a:solidFill>
                  <a:srgbClr val="0070C0"/>
                </a:solidFill>
              </a:rPr>
              <a:t>238</a:t>
            </a:r>
            <a:r>
              <a:rPr lang="en-US" altLang="ko-KR" sz="1400" dirty="0" smtClean="0">
                <a:solidFill>
                  <a:srgbClr val="0070C0"/>
                </a:solidFill>
              </a:rPr>
              <a:t>U</a:t>
            </a:r>
            <a:r>
              <a:rPr lang="ko-KR" altLang="en-US" sz="1400" dirty="0" smtClean="0">
                <a:solidFill>
                  <a:srgbClr val="0070C0"/>
                </a:solidFill>
              </a:rPr>
              <a:t>의 질량수를 </a:t>
            </a:r>
            <a:r>
              <a:rPr lang="en-US" altLang="ko-KR" sz="1400" dirty="0" smtClean="0">
                <a:solidFill>
                  <a:srgbClr val="0070C0"/>
                </a:solidFill>
              </a:rPr>
              <a:t>4</a:t>
            </a:r>
            <a:r>
              <a:rPr lang="ko-KR" altLang="en-US" sz="1400" dirty="0" smtClean="0">
                <a:solidFill>
                  <a:srgbClr val="0070C0"/>
                </a:solidFill>
              </a:rPr>
              <a:t>로 나누면 </a:t>
            </a:r>
            <a:r>
              <a:rPr lang="en-US" altLang="ko-KR" sz="1400" dirty="0" smtClean="0">
                <a:solidFill>
                  <a:srgbClr val="0070C0"/>
                </a:solidFill>
              </a:rPr>
              <a:t>4n+2 </a:t>
            </a:r>
            <a:r>
              <a:rPr lang="ko-KR" altLang="en-US" sz="1400" dirty="0" smtClean="0">
                <a:solidFill>
                  <a:srgbClr val="0070C0"/>
                </a:solidFill>
              </a:rPr>
              <a:t>계열임을 알 수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예제 중 </a:t>
            </a:r>
            <a:r>
              <a:rPr lang="en-US" altLang="ko-KR" sz="1400" dirty="0" smtClean="0">
                <a:solidFill>
                  <a:srgbClr val="0070C0"/>
                </a:solidFill>
              </a:rPr>
              <a:t>4n+2</a:t>
            </a:r>
            <a:r>
              <a:rPr lang="ko-KR" altLang="en-US" sz="1400" dirty="0" smtClean="0">
                <a:solidFill>
                  <a:srgbClr val="0070C0"/>
                </a:solidFill>
              </a:rPr>
              <a:t>계열은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206</a:t>
            </a:r>
            <a:r>
              <a:rPr lang="en-US" altLang="ko-KR" sz="1400" dirty="0">
                <a:solidFill>
                  <a:srgbClr val="0070C0"/>
                </a:solidFill>
              </a:rPr>
              <a:t>Pb </a:t>
            </a:r>
            <a:r>
              <a:rPr lang="ko-KR" altLang="en-US" sz="1400" dirty="0" smtClean="0">
                <a:solidFill>
                  <a:srgbClr val="0070C0"/>
                </a:solidFill>
              </a:rPr>
              <a:t>와 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210</a:t>
            </a:r>
            <a:r>
              <a:rPr lang="en-US" altLang="ko-KR" sz="1400" dirty="0" smtClean="0">
                <a:solidFill>
                  <a:srgbClr val="0070C0"/>
                </a:solidFill>
              </a:rPr>
              <a:t>Bi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우라늄 계열의 최종원소는 납이다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71600" y="3284984"/>
            <a:ext cx="51618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600" dirty="0">
                <a:solidFill>
                  <a:srgbClr val="0070C0"/>
                </a:solidFill>
              </a:rPr>
              <a:t>계열붕괴 하는 </a:t>
            </a:r>
            <a:r>
              <a:rPr lang="ko-KR" altLang="en-US" sz="1600" dirty="0" err="1">
                <a:solidFill>
                  <a:srgbClr val="0070C0"/>
                </a:solidFill>
              </a:rPr>
              <a:t>자연방사성핵종</a:t>
            </a:r>
            <a:endParaRPr lang="ko-KR" altLang="en-US" sz="1600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토륨계열</a:t>
            </a:r>
            <a:r>
              <a:rPr lang="ko-KR" altLang="en-US" sz="1400" dirty="0" smtClean="0">
                <a:solidFill>
                  <a:srgbClr val="0070C0"/>
                </a:solidFill>
              </a:rPr>
              <a:t>    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en-US" altLang="ko-KR" sz="1400" dirty="0">
                <a:solidFill>
                  <a:srgbClr val="0070C0"/>
                </a:solidFill>
              </a:rPr>
              <a:t>4n</a:t>
            </a:r>
            <a:r>
              <a:rPr lang="en-US" altLang="ko-KR" sz="1400" dirty="0" smtClean="0">
                <a:solidFill>
                  <a:srgbClr val="0070C0"/>
                </a:solidFill>
              </a:rPr>
              <a:t>)    :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232</a:t>
            </a:r>
            <a:r>
              <a:rPr lang="en-US" altLang="ko-KR" sz="1400" dirty="0">
                <a:solidFill>
                  <a:srgbClr val="0070C0"/>
                </a:solidFill>
              </a:rPr>
              <a:t>Th </a:t>
            </a:r>
            <a:r>
              <a:rPr lang="ko-KR" altLang="en-US" sz="1400" dirty="0">
                <a:solidFill>
                  <a:srgbClr val="0070C0"/>
                </a:solidFill>
              </a:rPr>
              <a:t>→ 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208</a:t>
            </a:r>
            <a:r>
              <a:rPr lang="en-US" altLang="ko-KR" sz="1400" dirty="0" smtClean="0">
                <a:solidFill>
                  <a:srgbClr val="0070C0"/>
                </a:solidFill>
              </a:rPr>
              <a:t>Pb [α - </a:t>
            </a:r>
            <a:r>
              <a:rPr lang="en-US" altLang="ko-KR" sz="1400" dirty="0">
                <a:solidFill>
                  <a:srgbClr val="0070C0"/>
                </a:solidFill>
              </a:rPr>
              <a:t>6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, β</a:t>
            </a:r>
            <a:r>
              <a:rPr lang="en-US" altLang="ko-KR" sz="1400" baseline="30000" dirty="0">
                <a:solidFill>
                  <a:srgbClr val="0070C0"/>
                </a:solidFill>
              </a:rPr>
              <a:t>-</a:t>
            </a:r>
            <a:r>
              <a:rPr lang="en-US" altLang="ko-KR" sz="1400" dirty="0">
                <a:solidFill>
                  <a:srgbClr val="0070C0"/>
                </a:solidFill>
              </a:rPr>
              <a:t> - 4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넵튜늄계열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>
                <a:solidFill>
                  <a:srgbClr val="0070C0"/>
                </a:solidFill>
              </a:rPr>
              <a:t>(4n+1) :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241</a:t>
            </a:r>
            <a:r>
              <a:rPr lang="en-US" altLang="ko-KR" sz="1400" dirty="0" smtClean="0">
                <a:solidFill>
                  <a:srgbClr val="0070C0"/>
                </a:solidFill>
              </a:rPr>
              <a:t>Pu </a:t>
            </a:r>
            <a:r>
              <a:rPr lang="ko-KR" altLang="en-US" sz="1400" dirty="0">
                <a:solidFill>
                  <a:srgbClr val="0070C0"/>
                </a:solidFill>
              </a:rPr>
              <a:t>→ 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209</a:t>
            </a:r>
            <a:r>
              <a:rPr lang="en-US" altLang="ko-KR" sz="1400" dirty="0" smtClean="0">
                <a:solidFill>
                  <a:srgbClr val="0070C0"/>
                </a:solidFill>
              </a:rPr>
              <a:t>Bi [</a:t>
            </a:r>
            <a:r>
              <a:rPr lang="en-US" altLang="ko-KR" sz="1400" dirty="0">
                <a:solidFill>
                  <a:srgbClr val="0070C0"/>
                </a:solidFill>
              </a:rPr>
              <a:t>α - 7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, β</a:t>
            </a:r>
            <a:r>
              <a:rPr lang="en-US" altLang="ko-KR" sz="1400" baseline="30000" dirty="0">
                <a:solidFill>
                  <a:srgbClr val="0070C0"/>
                </a:solidFill>
              </a:rPr>
              <a:t>-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- </a:t>
            </a:r>
            <a:r>
              <a:rPr lang="en-US" altLang="ko-KR" sz="1400" dirty="0">
                <a:solidFill>
                  <a:srgbClr val="0070C0"/>
                </a:solidFill>
              </a:rPr>
              <a:t>4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]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baseline="30000" dirty="0" smtClean="0">
                <a:solidFill>
                  <a:srgbClr val="0070C0"/>
                </a:solidFill>
              </a:rPr>
              <a:t>241</a:t>
            </a:r>
            <a:r>
              <a:rPr lang="en-US" altLang="ko-KR" sz="1400" dirty="0" smtClean="0">
                <a:solidFill>
                  <a:srgbClr val="0070C0"/>
                </a:solidFill>
              </a:rPr>
              <a:t>Pu</a:t>
            </a:r>
            <a:r>
              <a:rPr lang="ko-KR" altLang="en-US" sz="1400" dirty="0">
                <a:solidFill>
                  <a:srgbClr val="0070C0"/>
                </a:solidFill>
              </a:rPr>
              <a:t>의 반감기가 짧아 존재하지 않음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우라늄계열 </a:t>
            </a:r>
            <a:r>
              <a:rPr lang="en-US" altLang="ko-KR" sz="1400" dirty="0">
                <a:solidFill>
                  <a:srgbClr val="0070C0"/>
                </a:solidFill>
              </a:rPr>
              <a:t>(4n+2) :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238</a:t>
            </a:r>
            <a:r>
              <a:rPr lang="en-US" altLang="ko-KR" sz="1400" dirty="0">
                <a:solidFill>
                  <a:srgbClr val="0070C0"/>
                </a:solidFill>
              </a:rPr>
              <a:t>U </a:t>
            </a:r>
            <a:r>
              <a:rPr lang="ko-KR" altLang="en-US" sz="1400" dirty="0">
                <a:solidFill>
                  <a:srgbClr val="0070C0"/>
                </a:solidFill>
              </a:rPr>
              <a:t>→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206</a:t>
            </a:r>
            <a:r>
              <a:rPr lang="en-US" altLang="ko-KR" sz="1400" dirty="0">
                <a:solidFill>
                  <a:srgbClr val="0070C0"/>
                </a:solidFill>
              </a:rPr>
              <a:t>Pb [α- 8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, β</a:t>
            </a:r>
            <a:r>
              <a:rPr lang="en-US" altLang="ko-KR" sz="1400" baseline="30000" dirty="0">
                <a:solidFill>
                  <a:srgbClr val="0070C0"/>
                </a:solidFill>
              </a:rPr>
              <a:t>-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- </a:t>
            </a:r>
            <a:r>
              <a:rPr lang="en-US" altLang="ko-KR" sz="1400" dirty="0">
                <a:solidFill>
                  <a:srgbClr val="0070C0"/>
                </a:solidFill>
              </a:rPr>
              <a:t>6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악티늄계열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>
                <a:solidFill>
                  <a:srgbClr val="0070C0"/>
                </a:solidFill>
              </a:rPr>
              <a:t>(4n+3) :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235</a:t>
            </a:r>
            <a:r>
              <a:rPr lang="en-US" altLang="ko-KR" sz="1400" dirty="0">
                <a:solidFill>
                  <a:srgbClr val="0070C0"/>
                </a:solidFill>
              </a:rPr>
              <a:t>U </a:t>
            </a:r>
            <a:r>
              <a:rPr lang="ko-KR" altLang="en-US" sz="1400" dirty="0">
                <a:solidFill>
                  <a:srgbClr val="0070C0"/>
                </a:solidFill>
              </a:rPr>
              <a:t>→ </a:t>
            </a:r>
            <a:r>
              <a:rPr lang="en-US" altLang="ko-KR" sz="1400" baseline="30000" dirty="0">
                <a:solidFill>
                  <a:srgbClr val="0070C0"/>
                </a:solidFill>
              </a:rPr>
              <a:t>207</a:t>
            </a:r>
            <a:r>
              <a:rPr lang="en-US" altLang="ko-KR" sz="1400" dirty="0">
                <a:solidFill>
                  <a:srgbClr val="0070C0"/>
                </a:solidFill>
              </a:rPr>
              <a:t>Pb [α- 7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, β</a:t>
            </a:r>
            <a:r>
              <a:rPr lang="en-US" altLang="ko-KR" sz="1400" baseline="30000" dirty="0">
                <a:solidFill>
                  <a:srgbClr val="0070C0"/>
                </a:solidFill>
              </a:rPr>
              <a:t>-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- </a:t>
            </a:r>
            <a:r>
              <a:rPr lang="en-US" altLang="ko-KR" sz="1400" dirty="0">
                <a:solidFill>
                  <a:srgbClr val="0070C0"/>
                </a:solidFill>
              </a:rPr>
              <a:t>4</a:t>
            </a:r>
            <a:r>
              <a:rPr lang="ko-KR" altLang="en-US" sz="1400" dirty="0">
                <a:solidFill>
                  <a:srgbClr val="0070C0"/>
                </a:solidFill>
              </a:rPr>
              <a:t>회</a:t>
            </a:r>
            <a:r>
              <a:rPr lang="en-US" altLang="ko-KR" sz="1400" dirty="0">
                <a:solidFill>
                  <a:srgbClr val="0070C0"/>
                </a:solidFill>
              </a:rPr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방사성핵종</a:t>
            </a:r>
            <a:r>
              <a:rPr lang="ko-KR" altLang="en-US" dirty="0"/>
              <a:t> </a:t>
            </a:r>
            <a:r>
              <a:rPr lang="en-US" altLang="ko-KR" dirty="0" smtClean="0"/>
              <a:t>5 g</a:t>
            </a:r>
            <a:r>
              <a:rPr lang="ko-KR" altLang="en-US" dirty="0"/>
              <a:t>의 방사능이 </a:t>
            </a:r>
            <a:r>
              <a:rPr lang="en-US" altLang="ko-KR" dirty="0" smtClean="0"/>
              <a:t>10 </a:t>
            </a:r>
            <a:r>
              <a:rPr lang="en-US" altLang="ko-KR" dirty="0" err="1" smtClean="0"/>
              <a:t>Bq</a:t>
            </a:r>
            <a:r>
              <a:rPr lang="ko-KR" altLang="en-US" dirty="0"/>
              <a:t>일 때 </a:t>
            </a:r>
            <a:r>
              <a:rPr lang="ko-KR" altLang="en-US" dirty="0" err="1"/>
              <a:t>비방사능은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0.5 </a:t>
            </a:r>
            <a:r>
              <a:rPr lang="en-US" altLang="ko-KR" sz="1600" dirty="0" err="1"/>
              <a:t>kBq</a:t>
            </a:r>
            <a:r>
              <a:rPr lang="en-US" altLang="ko-KR" sz="1600" dirty="0"/>
              <a:t>/kg      </a:t>
            </a:r>
            <a:r>
              <a:rPr lang="en-US" altLang="ko-KR" sz="1600" dirty="0">
                <a:solidFill>
                  <a:srgbClr val="FF0000"/>
                </a:solidFill>
              </a:rPr>
              <a:t>2) 2 </a:t>
            </a:r>
            <a:r>
              <a:rPr lang="en-US" altLang="ko-KR" sz="1600" dirty="0" err="1">
                <a:solidFill>
                  <a:srgbClr val="FF0000"/>
                </a:solidFill>
              </a:rPr>
              <a:t>kBq</a:t>
            </a:r>
            <a:r>
              <a:rPr lang="en-US" altLang="ko-KR" sz="1600" dirty="0">
                <a:solidFill>
                  <a:srgbClr val="FF0000"/>
                </a:solidFill>
              </a:rPr>
              <a:t>/kg        </a:t>
            </a:r>
            <a:r>
              <a:rPr lang="en-US" altLang="ko-KR" sz="1600" dirty="0"/>
              <a:t>3) 5 </a:t>
            </a:r>
            <a:r>
              <a:rPr lang="en-US" altLang="ko-KR" sz="1600" dirty="0" err="1"/>
              <a:t>kBq</a:t>
            </a:r>
            <a:r>
              <a:rPr lang="en-US" altLang="ko-KR" sz="1600" dirty="0"/>
              <a:t>/kg     4) 25 </a:t>
            </a:r>
            <a:r>
              <a:rPr lang="en-US" altLang="ko-KR" sz="1600" dirty="0" err="1"/>
              <a:t>kBq</a:t>
            </a:r>
            <a:r>
              <a:rPr lang="en-US" altLang="ko-KR" sz="1600" dirty="0"/>
              <a:t>/kg      5) 50 </a:t>
            </a:r>
            <a:r>
              <a:rPr lang="en-US" altLang="ko-KR" sz="1600" dirty="0" err="1"/>
              <a:t>kBq</a:t>
            </a:r>
            <a:r>
              <a:rPr lang="en-US" altLang="ko-KR" sz="1600" dirty="0"/>
              <a:t>/kg </a:t>
            </a:r>
            <a:endParaRPr lang="en-US" altLang="ko-KR" sz="12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89447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086104"/>
                <a:ext cx="7992888" cy="102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비방사능은 단위 질량 당 방사능을 의미하므로 방사성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핵종이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1kg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이라면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200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배가 되므로 방사능 또한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200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배가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200= 2,000 </a:t>
                </a:r>
                <a:r>
                  <a:rPr lang="en-US" altLang="ko-KR" sz="1400" dirty="0" err="1" smtClean="0">
                    <a:solidFill>
                      <a:srgbClr val="0070C0"/>
                    </a:solidFill>
                  </a:rPr>
                  <a:t>Bq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86104"/>
                <a:ext cx="7992888" cy="1020216"/>
              </a:xfrm>
              <a:prstGeom prst="rect">
                <a:avLst/>
              </a:prstGeom>
              <a:blipFill rotWithShape="1">
                <a:blip r:embed="rId2"/>
                <a:stretch>
                  <a:fillRect l="-153" r="-229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5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제동복사를 가장 잘 일으키는 원자는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1) </a:t>
            </a:r>
            <a:r>
              <a:rPr lang="en-US" altLang="ko-KR" baseline="-25000" dirty="0"/>
              <a:t>13</a:t>
            </a:r>
            <a:r>
              <a:rPr lang="en-US" altLang="ko-KR" dirty="0"/>
              <a:t>Al </a:t>
            </a:r>
            <a:r>
              <a:rPr lang="en-US" altLang="ko-KR" dirty="0" smtClean="0"/>
              <a:t>      2</a:t>
            </a:r>
            <a:r>
              <a:rPr lang="en-US" altLang="ko-KR" dirty="0"/>
              <a:t>) </a:t>
            </a:r>
            <a:r>
              <a:rPr lang="en-US" altLang="ko-KR" baseline="-25000" dirty="0"/>
              <a:t>29</a:t>
            </a:r>
            <a:r>
              <a:rPr lang="en-US" altLang="ko-KR" dirty="0"/>
              <a:t>Cu </a:t>
            </a:r>
            <a:r>
              <a:rPr lang="en-US" altLang="ko-KR" dirty="0" smtClean="0"/>
              <a:t>     3</a:t>
            </a:r>
            <a:r>
              <a:rPr lang="en-US" altLang="ko-KR" dirty="0"/>
              <a:t>) </a:t>
            </a:r>
            <a:r>
              <a:rPr lang="en-US" altLang="ko-KR" baseline="-25000" dirty="0"/>
              <a:t>47</a:t>
            </a:r>
            <a:r>
              <a:rPr lang="en-US" altLang="ko-KR" dirty="0"/>
              <a:t>Ag </a:t>
            </a:r>
            <a:r>
              <a:rPr lang="en-US" altLang="ko-KR" dirty="0" smtClean="0"/>
              <a:t>     4</a:t>
            </a:r>
            <a:r>
              <a:rPr lang="en-US" altLang="ko-KR" dirty="0"/>
              <a:t>) </a:t>
            </a:r>
            <a:r>
              <a:rPr lang="en-US" altLang="ko-KR" baseline="-25000" dirty="0"/>
              <a:t>74</a:t>
            </a:r>
            <a:r>
              <a:rPr lang="en-US" altLang="ko-KR" dirty="0"/>
              <a:t>W </a:t>
            </a:r>
            <a:r>
              <a:rPr lang="en-US" altLang="ko-KR" dirty="0" smtClean="0"/>
              <a:t>      </a:t>
            </a:r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en-US" altLang="ko-KR" baseline="-25000" dirty="0">
                <a:solidFill>
                  <a:srgbClr val="FF0000"/>
                </a:solidFill>
              </a:rPr>
              <a:t>78</a:t>
            </a:r>
            <a:r>
              <a:rPr lang="en-US" altLang="ko-KR" dirty="0">
                <a:solidFill>
                  <a:srgbClr val="FF0000"/>
                </a:solidFill>
              </a:rPr>
              <a:t>Pt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0112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92760"/>
                <a:ext cx="7992888" cy="1026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제동복사가 일어날 확률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=3.5×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즉 베타선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전자선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의 에너지가 높고 물질의 원자번호가 높을 때 제동복사가 일어날 확률이 커진다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92760"/>
                <a:ext cx="7992888" cy="1026563"/>
              </a:xfrm>
              <a:prstGeom prst="rect">
                <a:avLst/>
              </a:prstGeom>
              <a:blipFill rotWithShape="1">
                <a:blip r:embed="rId2"/>
                <a:stretch>
                  <a:fillRect l="-153" r="-229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사이클로트론</a:t>
            </a:r>
            <a:r>
              <a:rPr lang="en-US" altLang="ko-KR" dirty="0"/>
              <a:t>(Cyclotron)</a:t>
            </a:r>
            <a:r>
              <a:rPr lang="ko-KR" altLang="en-US" dirty="0"/>
              <a:t>으로 가속시킬 수 없는 입자는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ko-KR" altLang="en-US" sz="1600" dirty="0"/>
              <a:t>알파선      </a:t>
            </a:r>
            <a:r>
              <a:rPr lang="ko-KR" altLang="en-US" sz="1600" dirty="0" smtClean="0"/>
              <a:t>   </a:t>
            </a:r>
            <a:r>
              <a:rPr lang="en-US" altLang="ko-KR" sz="1600" dirty="0"/>
              <a:t>2) </a:t>
            </a:r>
            <a:r>
              <a:rPr lang="ko-KR" altLang="en-US" sz="1600" dirty="0"/>
              <a:t>베타선      </a:t>
            </a:r>
            <a:r>
              <a:rPr lang="ko-KR" altLang="en-US" sz="1600" dirty="0" smtClean="0"/>
              <a:t>   </a:t>
            </a:r>
            <a:r>
              <a:rPr lang="en-US" altLang="ko-KR" sz="1600" dirty="0"/>
              <a:t>3) </a:t>
            </a:r>
            <a:r>
              <a:rPr lang="ko-KR" altLang="en-US" sz="1600" dirty="0"/>
              <a:t>양성자    </a:t>
            </a:r>
            <a:r>
              <a:rPr lang="ko-KR" altLang="en-US" sz="1600" dirty="0" smtClean="0"/>
              <a:t>   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>
                <a:solidFill>
                  <a:srgbClr val="FF0000"/>
                </a:solidFill>
              </a:rPr>
              <a:t>중성자 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전자선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0112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5576" y="2192760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엑스선 또는 중성자선처럼 전하가 없는 방사선은 가속할 수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39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aseline="30000" dirty="0"/>
              <a:t>60</a:t>
            </a:r>
            <a:r>
              <a:rPr lang="en-US" altLang="ko-KR" dirty="0"/>
              <a:t>Co </a:t>
            </a:r>
            <a:r>
              <a:rPr lang="ko-KR" altLang="en-US" dirty="0" err="1"/>
              <a:t>점선원에서</a:t>
            </a:r>
            <a:r>
              <a:rPr lang="ko-KR" altLang="en-US" dirty="0"/>
              <a:t> </a:t>
            </a:r>
            <a:r>
              <a:rPr lang="en-US" altLang="ko-KR" dirty="0" smtClean="0"/>
              <a:t>1 m </a:t>
            </a:r>
            <a:r>
              <a:rPr lang="ko-KR" altLang="en-US" dirty="0"/>
              <a:t>떨어진 곳의 </a:t>
            </a:r>
            <a:r>
              <a:rPr lang="ko-KR" altLang="en-US" dirty="0" err="1"/>
              <a:t>선량률이</a:t>
            </a:r>
            <a:r>
              <a:rPr lang="ko-KR" altLang="en-US" dirty="0"/>
              <a:t> </a:t>
            </a:r>
            <a:r>
              <a:rPr lang="en-US" altLang="ko-KR" dirty="0" smtClean="0"/>
              <a:t>100 </a:t>
            </a:r>
            <a:r>
              <a:rPr lang="en-US" altLang="ko-KR" dirty="0" err="1" smtClean="0"/>
              <a:t>mR</a:t>
            </a:r>
            <a:r>
              <a:rPr lang="en-US" altLang="ko-KR" dirty="0" smtClean="0"/>
              <a:t>/h </a:t>
            </a:r>
            <a:r>
              <a:rPr lang="ko-KR" altLang="en-US" dirty="0"/>
              <a:t>일 때 </a:t>
            </a:r>
            <a:r>
              <a:rPr lang="en-US" altLang="ko-KR" dirty="0" smtClean="0"/>
              <a:t>2 m</a:t>
            </a:r>
            <a:r>
              <a:rPr lang="ko-KR" altLang="en-US" dirty="0"/>
              <a:t>에서 </a:t>
            </a:r>
            <a:r>
              <a:rPr lang="ko-KR" altLang="en-US" dirty="0" err="1"/>
              <a:t>선량률은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50 </a:t>
            </a:r>
            <a:r>
              <a:rPr lang="en-US" altLang="ko-KR" sz="1600" dirty="0" err="1"/>
              <a:t>mR</a:t>
            </a:r>
            <a:r>
              <a:rPr lang="en-US" altLang="ko-KR" sz="1600" dirty="0"/>
              <a:t>/h       </a:t>
            </a:r>
            <a:r>
              <a:rPr lang="en-US" altLang="ko-KR" sz="1600" dirty="0">
                <a:solidFill>
                  <a:srgbClr val="FF0000"/>
                </a:solidFill>
              </a:rPr>
              <a:t>2) 25 </a:t>
            </a:r>
            <a:r>
              <a:rPr lang="en-US" altLang="ko-KR" sz="1600" dirty="0" err="1">
                <a:solidFill>
                  <a:srgbClr val="FF0000"/>
                </a:solidFill>
              </a:rPr>
              <a:t>mR</a:t>
            </a:r>
            <a:r>
              <a:rPr lang="en-US" altLang="ko-KR" sz="1600" dirty="0">
                <a:solidFill>
                  <a:srgbClr val="FF0000"/>
                </a:solidFill>
              </a:rPr>
              <a:t>/h        </a:t>
            </a:r>
            <a:r>
              <a:rPr lang="en-US" altLang="ko-KR" sz="1600" dirty="0"/>
              <a:t>3) 20 </a:t>
            </a:r>
            <a:r>
              <a:rPr lang="en-US" altLang="ko-KR" sz="1600" dirty="0" err="1"/>
              <a:t>mR</a:t>
            </a:r>
            <a:r>
              <a:rPr lang="en-US" altLang="ko-KR" sz="1600" dirty="0"/>
              <a:t>/h         4) 12.5 </a:t>
            </a:r>
            <a:r>
              <a:rPr lang="en-US" altLang="ko-KR" sz="1600" dirty="0" err="1"/>
              <a:t>mR</a:t>
            </a:r>
            <a:r>
              <a:rPr lang="en-US" altLang="ko-KR" sz="1600" dirty="0"/>
              <a:t>/h    5) 6.25 </a:t>
            </a:r>
            <a:r>
              <a:rPr lang="en-US" altLang="ko-KR" sz="1600" dirty="0" err="1"/>
              <a:t>mR</a:t>
            </a:r>
            <a:r>
              <a:rPr lang="en-US" altLang="ko-KR" sz="1600" dirty="0"/>
              <a:t>/h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34332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755576" y="2559660"/>
                <a:ext cx="7920880" cy="915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거리역자승법칙에 의해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1)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,      </m:t>
                    </m:r>
                    <m:f>
                      <m:f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5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59660"/>
                <a:ext cx="7920880" cy="915700"/>
              </a:xfrm>
              <a:prstGeom prst="rect">
                <a:avLst/>
              </a:prstGeom>
              <a:blipFill rotWithShape="1">
                <a:blip r:embed="rId2"/>
                <a:stretch>
                  <a:fillRect l="-154"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전자선과 베타선을 차폐할 때 원자번호가 낮은 물질로 먼저 차폐하는 이유는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en-US" altLang="ko-KR" sz="1600" dirty="0"/>
              <a:t>1) </a:t>
            </a:r>
            <a:r>
              <a:rPr lang="ko-KR" altLang="en-US" sz="1600" dirty="0"/>
              <a:t>핵반응을 줄이기 위해            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2) </a:t>
            </a:r>
            <a:r>
              <a:rPr lang="ko-KR" altLang="en-US" sz="1600" dirty="0"/>
              <a:t>탄성산란을 줄이기 위해              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3) </a:t>
            </a:r>
            <a:r>
              <a:rPr lang="ko-KR" altLang="en-US" sz="1600" dirty="0" err="1"/>
              <a:t>비탄성산란을</a:t>
            </a:r>
            <a:r>
              <a:rPr lang="ko-KR" altLang="en-US" sz="1600" dirty="0"/>
              <a:t> 줄이기 위해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>
                <a:solidFill>
                  <a:srgbClr val="FF0000"/>
                </a:solidFill>
              </a:rPr>
              <a:t>제동방사선의 발생을 줄이기 위해          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5) </a:t>
            </a:r>
            <a:r>
              <a:rPr lang="ko-KR" altLang="en-US" sz="1600" dirty="0"/>
              <a:t>비정의 끝부분에서 요동을 줄이기 위해</a:t>
            </a:r>
            <a:endParaRPr lang="ko-KR" altLang="en-US" sz="14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42900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5576" y="3620632"/>
            <a:ext cx="7992888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베타선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전자선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의 에너지가 높고 물질의 원자번호가 높을 때 제동복사가 일어날 확률이 </a:t>
            </a:r>
            <a:r>
              <a:rPr lang="ko-KR" altLang="en-US" sz="1400" dirty="0" smtClean="0">
                <a:solidFill>
                  <a:srgbClr val="0070C0"/>
                </a:solidFill>
              </a:rPr>
              <a:t>커지기 때문에 원자번호가 낮은 물질을 이용하여 베타선의 에너지를 약하게 한 후 여기에서 발생된  제동방사선을 원자번호가 높은 물질로 차폐한다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중성인 </a:t>
            </a:r>
            <a:r>
              <a:rPr lang="en-US" altLang="ko-KR" dirty="0" smtClean="0"/>
              <a:t>⁷Li (</a:t>
            </a:r>
            <a:r>
              <a:rPr lang="ko-KR" altLang="en-US" dirty="0" smtClean="0"/>
              <a:t>원자번호</a:t>
            </a:r>
            <a:r>
              <a:rPr lang="en-US" altLang="ko-KR" dirty="0" smtClean="0"/>
              <a:t> 3)</a:t>
            </a:r>
            <a:r>
              <a:rPr lang="ko-KR" altLang="en-US" dirty="0" smtClean="0"/>
              <a:t>의 </a:t>
            </a:r>
            <a:r>
              <a:rPr lang="en-US" altLang="ko-KR" dirty="0"/>
              <a:t>L</a:t>
            </a:r>
            <a:r>
              <a:rPr lang="ko-KR" altLang="en-US" dirty="0"/>
              <a:t>각 전자의 수는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>
                <a:solidFill>
                  <a:srgbClr val="FF0000"/>
                </a:solidFill>
              </a:rPr>
              <a:t>1) 1              </a:t>
            </a:r>
            <a:r>
              <a:rPr lang="en-US" altLang="ko-KR" sz="1600" dirty="0"/>
              <a:t>2) 2            3) 3            4) 4               5) 5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2058840"/>
                <a:ext cx="7992888" cy="2038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양성자의 수와 전자의 수가 같을 때 중성의 원자가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왜냐하면 양성자와 전자의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전하량은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𝟔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𝟏𝟗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r>
                  <a:rPr lang="en-US" altLang="ko-KR" sz="1400" b="1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로 부호만 다를 뿐 같기 때문이다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 원자번호가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인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리튬은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전자의 수도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 이며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각 궤도에 들어갈 수 있는 전자의 수는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으로 구할 수 있다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K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각은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n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에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을 대입하면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L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각은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를 대입하면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8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…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가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위 문제에서 전자의 수는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개이므로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K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각에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2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L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각에 나머지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개의 전자가 존재한다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뒷장 참조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58840"/>
                <a:ext cx="7992888" cy="2038571"/>
              </a:xfrm>
              <a:prstGeom prst="rect">
                <a:avLst/>
              </a:prstGeom>
              <a:blipFill rotWithShape="1">
                <a:blip r:embed="rId3"/>
                <a:stretch>
                  <a:fillRect l="-153" r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844824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>
                <a:solidFill>
                  <a:srgbClr val="00B0F0"/>
                </a:solidFill>
              </a:rPr>
              <a:t>원자의 구조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95536" y="4007386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ko-KR" altLang="en-US" sz="2000" dirty="0">
                <a:solidFill>
                  <a:prstClr val="black"/>
                </a:solidFill>
                <a:latin typeface="Times New Roman" pitchFamily="18" charset="0"/>
              </a:rPr>
              <a:t>원자 </a:t>
            </a: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</a:rPr>
              <a:t>(Atom)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16016" y="2279194"/>
            <a:ext cx="2057400" cy="178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ko-KR" altLang="en-US" sz="2000" dirty="0">
                <a:solidFill>
                  <a:prstClr val="black"/>
                </a:solidFill>
                <a:latin typeface="Times New Roman" pitchFamily="18" charset="0"/>
              </a:rPr>
              <a:t>양 성 자 </a:t>
            </a: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</a:rPr>
              <a:t>(Proton)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ko-KR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ko-KR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ko-KR" altLang="en-US" sz="2000" dirty="0">
                <a:solidFill>
                  <a:prstClr val="black"/>
                </a:solidFill>
                <a:latin typeface="Times New Roman" pitchFamily="18" charset="0"/>
              </a:rPr>
              <a:t>중성자 </a:t>
            </a: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</a:rPr>
              <a:t>(Neutron)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78968" y="4511442"/>
            <a:ext cx="20840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2000" dirty="0">
                <a:solidFill>
                  <a:prstClr val="black"/>
                </a:solidFill>
                <a:latin typeface="Times New Roman" pitchFamily="18" charset="0"/>
              </a:rPr>
              <a:t>궤도전자 </a:t>
            </a:r>
            <a:endParaRPr lang="en-US" altLang="ko-KR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</a:rPr>
              <a:t>(Orbital Electron)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78968" y="2931061"/>
            <a:ext cx="20840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2000" dirty="0">
                <a:solidFill>
                  <a:prstClr val="black"/>
                </a:solidFill>
                <a:latin typeface="Times New Roman" pitchFamily="18" charset="0"/>
              </a:rPr>
              <a:t>원자핵 </a:t>
            </a:r>
            <a:endParaRPr lang="en-US" altLang="ko-KR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</a:rPr>
              <a:t>(Atomic Nucleus)</a:t>
            </a:r>
          </a:p>
        </p:txBody>
      </p:sp>
      <p:cxnSp>
        <p:nvCxnSpPr>
          <p:cNvPr id="10" name="직선 연결선 9"/>
          <p:cNvCxnSpPr>
            <a:stCxn id="9" idx="1"/>
            <a:endCxn id="5" idx="3"/>
          </p:cNvCxnSpPr>
          <p:nvPr/>
        </p:nvCxnSpPr>
        <p:spPr>
          <a:xfrm flipH="1">
            <a:off x="1995736" y="3361948"/>
            <a:ext cx="383232" cy="843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5" idx="3"/>
            <a:endCxn id="8" idx="1"/>
          </p:cNvCxnSpPr>
          <p:nvPr/>
        </p:nvCxnSpPr>
        <p:spPr>
          <a:xfrm>
            <a:off x="1995736" y="4205824"/>
            <a:ext cx="383232" cy="73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4211960" y="2567226"/>
            <a:ext cx="504056" cy="587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211960" y="3154518"/>
            <a:ext cx="504056" cy="56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7368" y="1484784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</a:rPr>
              <a:t>핵자</a:t>
            </a:r>
            <a:r>
              <a:rPr lang="en-US" altLang="ko-KR" dirty="0">
                <a:solidFill>
                  <a:prstClr val="black"/>
                </a:solidFill>
              </a:rPr>
              <a:t>(nucleon)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51636" y="1772816"/>
                <a:ext cx="2370392" cy="139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>
                    <a:solidFill>
                      <a:srgbClr val="C0504D"/>
                    </a:solidFill>
                  </a:rPr>
                  <a:t>전기적 성질  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(+)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 err="1">
                    <a:solidFill>
                      <a:srgbClr val="C0504D"/>
                    </a:solidFill>
                  </a:rPr>
                  <a:t>전하량</a:t>
                </a:r>
                <a:r>
                  <a:rPr lang="ko-KR" altLang="en-US" sz="1400" b="1" dirty="0">
                    <a:solidFill>
                      <a:srgbClr val="C0504D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</a:rPr>
                      <m:t>.</m:t>
                    </m:r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</a:rPr>
                      <m:t>𝟔</m:t>
                    </m:r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𝟏𝟗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endParaRPr lang="en-US" altLang="ko-KR" sz="1400" b="1" dirty="0">
                  <a:solidFill>
                    <a:srgbClr val="C0504D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>
                    <a:solidFill>
                      <a:srgbClr val="C0504D"/>
                    </a:solidFill>
                  </a:rPr>
                  <a:t>질량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 : 1.67</a:t>
                </a:r>
                <a:r>
                  <a:rPr lang="en-US" altLang="ko-KR" sz="1400" b="1" dirty="0" smtClean="0">
                    <a:solidFill>
                      <a:srgbClr val="C0504D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𝟐𝟕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b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𝐊𝐠</m:t>
                    </m:r>
                  </m:oMath>
                </a14:m>
                <a:endParaRPr lang="en-US" altLang="ko-KR" sz="1400" b="1" dirty="0">
                  <a:solidFill>
                    <a:srgbClr val="C0504D"/>
                  </a:solidFill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rgbClr val="C0504D"/>
                    </a:solidFill>
                  </a:rPr>
                  <a:t>             (1.007276 u)</a:t>
                </a:r>
                <a:endParaRPr lang="ko-KR" altLang="en-US" sz="1400" b="1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36" y="1772816"/>
                <a:ext cx="2370392" cy="1399486"/>
              </a:xfrm>
              <a:prstGeom prst="rect">
                <a:avLst/>
              </a:prstGeom>
              <a:blipFill rotWithShape="1">
                <a:blip r:embed="rId2"/>
                <a:stretch>
                  <a:fillRect l="-515" b="-4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51636" y="3284984"/>
                <a:ext cx="2370392" cy="1722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 smtClean="0">
                    <a:solidFill>
                      <a:srgbClr val="C0504D"/>
                    </a:solidFill>
                  </a:rPr>
                  <a:t>전기적 성질  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(x)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 err="1">
                    <a:solidFill>
                      <a:srgbClr val="C0504D"/>
                    </a:solidFill>
                  </a:rPr>
                  <a:t>전하량</a:t>
                </a:r>
                <a:r>
                  <a:rPr lang="ko-KR" altLang="en-US" sz="1400" b="1" dirty="0">
                    <a:solidFill>
                      <a:srgbClr val="C0504D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C0504D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altLang="ko-KR" sz="1400" b="1" dirty="0">
                  <a:solidFill>
                    <a:srgbClr val="C0504D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>
                    <a:solidFill>
                      <a:srgbClr val="C0504D"/>
                    </a:solidFill>
                  </a:rPr>
                  <a:t>질량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 : 1.675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𝟐𝟕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b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𝐊𝐠</m:t>
                    </m:r>
                  </m:oMath>
                </a14:m>
                <a:endParaRPr lang="en-US" altLang="ko-KR" sz="1400" b="1" dirty="0">
                  <a:solidFill>
                    <a:srgbClr val="C0504D"/>
                  </a:solidFill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rgbClr val="C0504D"/>
                    </a:solidFill>
                  </a:rPr>
                  <a:t>             (1.008665 u)</a:t>
                </a:r>
                <a:endParaRPr lang="ko-KR" altLang="en-US" sz="1400" b="1" dirty="0">
                  <a:solidFill>
                    <a:srgbClr val="C0504D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ko-KR" altLang="en-US" sz="1400" b="1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36" y="3284984"/>
                <a:ext cx="2370392" cy="1722651"/>
              </a:xfrm>
              <a:prstGeom prst="rect">
                <a:avLst/>
              </a:prstGeom>
              <a:blipFill rotWithShape="1">
                <a:blip r:embed="rId3"/>
                <a:stretch>
                  <a:fillRect l="-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19388" y="4437112"/>
                <a:ext cx="2332818" cy="1722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>
                    <a:solidFill>
                      <a:srgbClr val="C0504D"/>
                    </a:solidFill>
                  </a:rPr>
                  <a:t>전기적 성질  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(-)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 err="1">
                    <a:solidFill>
                      <a:srgbClr val="C0504D"/>
                    </a:solidFill>
                  </a:rPr>
                  <a:t>전하량</a:t>
                </a:r>
                <a:r>
                  <a:rPr lang="ko-KR" altLang="en-US" sz="1400" b="1" dirty="0">
                    <a:solidFill>
                      <a:srgbClr val="C0504D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: -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</a:rPr>
                      <m:t>.</m:t>
                    </m:r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</a:rPr>
                      <m:t>𝟔</m:t>
                    </m:r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𝟏𝟗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endParaRPr lang="en-US" altLang="ko-KR" sz="1400" b="1" dirty="0">
                  <a:solidFill>
                    <a:srgbClr val="C0504D"/>
                  </a:solidFill>
                  <a:ea typeface="Cambria Math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b="1" dirty="0">
                    <a:solidFill>
                      <a:srgbClr val="C0504D"/>
                    </a:solidFill>
                  </a:rPr>
                  <a:t>질량</a:t>
                </a:r>
                <a:r>
                  <a:rPr lang="en-US" altLang="ko-KR" sz="1400" b="1" dirty="0">
                    <a:solidFill>
                      <a:srgbClr val="C0504D"/>
                    </a:solidFill>
                  </a:rPr>
                  <a:t> : 9</a:t>
                </a:r>
                <a14:m>
                  <m:oMath xmlns:m="http://schemas.openxmlformats.org/officeDocument/2006/math">
                    <m:r>
                      <a:rPr lang="en-US" altLang="ko-KR" sz="1400" b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solidFill>
                              <a:srgbClr val="C0504D"/>
                            </a:solidFill>
                            <a:latin typeface="Cambria Math"/>
                            <a:ea typeface="Cambria Math"/>
                          </a:rPr>
                          <m:t>𝟑𝟏</m:t>
                        </m:r>
                      </m:sup>
                    </m:sSup>
                    <m:r>
                      <a:rPr lang="en-US" altLang="ko-KR" sz="1400" b="1" i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b="1">
                        <a:solidFill>
                          <a:srgbClr val="C0504D"/>
                        </a:solidFill>
                        <a:latin typeface="Cambria Math"/>
                        <a:ea typeface="Cambria Math"/>
                      </a:rPr>
                      <m:t>𝐊𝐠</m:t>
                    </m:r>
                  </m:oMath>
                </a14:m>
                <a:endParaRPr lang="en-US" altLang="ko-KR" sz="1400" b="1" dirty="0">
                  <a:solidFill>
                    <a:srgbClr val="C0504D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rgbClr val="C0504D"/>
                    </a:solidFill>
                  </a:rPr>
                  <a:t>             (0.0005486 u)</a:t>
                </a:r>
                <a:endParaRPr lang="ko-KR" altLang="en-US" sz="1400" b="1" dirty="0">
                  <a:solidFill>
                    <a:srgbClr val="C0504D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ko-KR" altLang="en-US" sz="1400" b="1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88" y="4437112"/>
                <a:ext cx="2332818" cy="1722651"/>
              </a:xfrm>
              <a:prstGeom prst="rect">
                <a:avLst/>
              </a:prstGeom>
              <a:blipFill rotWithShape="1">
                <a:blip r:embed="rId4"/>
                <a:stretch>
                  <a:fillRect l="-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위쪽 화살표 32"/>
          <p:cNvSpPr/>
          <p:nvPr/>
        </p:nvSpPr>
        <p:spPr>
          <a:xfrm>
            <a:off x="5652120" y="1854116"/>
            <a:ext cx="144016" cy="3507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3" y="2279194"/>
            <a:ext cx="1473523" cy="135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90872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aseline="30000" dirty="0"/>
              <a:t>60</a:t>
            </a:r>
            <a:r>
              <a:rPr lang="en-US" altLang="ko-KR" dirty="0"/>
              <a:t>Co</a:t>
            </a:r>
            <a:r>
              <a:rPr lang="ko-KR" altLang="en-US" dirty="0" smtClean="0"/>
              <a:t>선원</a:t>
            </a:r>
            <a:r>
              <a:rPr lang="en-US" altLang="ko-KR" dirty="0"/>
              <a:t> </a:t>
            </a:r>
            <a:r>
              <a:rPr lang="en-US" altLang="ko-KR" dirty="0" smtClean="0"/>
              <a:t>1,000Ci</a:t>
            </a:r>
            <a:r>
              <a:rPr lang="ko-KR" altLang="en-US" dirty="0"/>
              <a:t>가 </a:t>
            </a:r>
            <a:r>
              <a:rPr lang="en-US" altLang="ko-KR" dirty="0"/>
              <a:t>1Ci</a:t>
            </a:r>
            <a:r>
              <a:rPr lang="ko-KR" altLang="en-US" dirty="0"/>
              <a:t>로 </a:t>
            </a:r>
            <a:r>
              <a:rPr lang="ko-KR" altLang="en-US" dirty="0" err="1"/>
              <a:t>감약되는데</a:t>
            </a:r>
            <a:r>
              <a:rPr lang="ko-KR" altLang="en-US" dirty="0"/>
              <a:t> 걸리는 시간은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 smtClean="0"/>
              <a:t>① </a:t>
            </a:r>
            <a:r>
              <a:rPr lang="en-US" altLang="ko-KR" sz="1600" dirty="0" smtClean="0"/>
              <a:t>5.3</a:t>
            </a:r>
            <a:r>
              <a:rPr lang="ko-KR" altLang="en-US" sz="1600" dirty="0"/>
              <a:t>년 </a:t>
            </a:r>
            <a:r>
              <a:rPr lang="ko-KR" altLang="en-US" sz="1600" dirty="0" smtClean="0"/>
              <a:t> ② </a:t>
            </a:r>
            <a:r>
              <a:rPr lang="en-US" altLang="ko-KR" sz="1600" dirty="0" smtClean="0"/>
              <a:t>15</a:t>
            </a:r>
            <a:r>
              <a:rPr lang="ko-KR" altLang="en-US" sz="1600" dirty="0"/>
              <a:t>년 </a:t>
            </a:r>
            <a:r>
              <a:rPr lang="ko-KR" altLang="en-US" sz="1600" dirty="0" smtClean="0"/>
              <a:t> ③ </a:t>
            </a:r>
            <a:r>
              <a:rPr lang="en-US" altLang="ko-KR" sz="1600" dirty="0" smtClean="0"/>
              <a:t>17.5</a:t>
            </a:r>
            <a:r>
              <a:rPr lang="ko-KR" altLang="en-US" sz="1600" dirty="0"/>
              <a:t>년 </a:t>
            </a:r>
            <a:r>
              <a:rPr lang="ko-KR" altLang="en-US" sz="1600" dirty="0" smtClean="0"/>
              <a:t> ④ </a:t>
            </a:r>
            <a:r>
              <a:rPr lang="en-US" altLang="ko-KR" sz="1600" dirty="0" smtClean="0"/>
              <a:t>25</a:t>
            </a:r>
            <a:r>
              <a:rPr lang="ko-KR" altLang="en-US" sz="1600" dirty="0"/>
              <a:t>년 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⑤ </a:t>
            </a:r>
            <a:r>
              <a:rPr lang="en-US" altLang="ko-KR" sz="1600" dirty="0" smtClean="0">
                <a:solidFill>
                  <a:srgbClr val="FF0000"/>
                </a:solidFill>
              </a:rPr>
              <a:t>53</a:t>
            </a:r>
            <a:r>
              <a:rPr lang="ko-KR" altLang="en-US" sz="1600" dirty="0">
                <a:solidFill>
                  <a:srgbClr val="FF0000"/>
                </a:solidFill>
              </a:rPr>
              <a:t>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611560" y="2346872"/>
                <a:ext cx="8208912" cy="323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방사능은 시간이 지날수록 지수함수적으로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감약된다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ko-KR" alt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시간이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지난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후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방사능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0 </m:t>
                        </m:r>
                      </m:sub>
                    </m:sSub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최초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방사능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𝛾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붕괴상수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r>
                      <a:rPr lang="ko-KR" altLang="en-US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경과시간</m:t>
                    </m:r>
                  </m:oMath>
                </a14:m>
                <a:endParaRPr lang="en-US" altLang="ko-KR" sz="1400" b="0" dirty="0" smtClean="0">
                  <a:solidFill>
                    <a:srgbClr val="0070C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여기에서 붕괴상수와 반감기와의 관계는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solidFill>
                          <a:srgbClr val="0070C0"/>
                        </a:solidFill>
                        <a:latin typeface="Cambria Math"/>
                      </a:rPr>
                      <m:t>𝛾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0.693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이므로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위 식은 다음과 같다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0.693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      </a:t>
                </a:r>
                <a:r>
                  <a:rPr lang="en-US" altLang="ko-KR" sz="1400" baseline="30000" dirty="0" smtClean="0"/>
                  <a:t>60</a:t>
                </a:r>
                <a:r>
                  <a:rPr lang="en-US" altLang="ko-KR" sz="1400" dirty="0" smtClean="0"/>
                  <a:t>Co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반감기는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5.3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년 이므로 식에 대입하면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1=1000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0.693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5.3</m:t>
                            </m:r>
                          </m:den>
                        </m:f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상수인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1000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을 이항하면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0.693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5.3</m:t>
                            </m:r>
                          </m:den>
                        </m:f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 자연대수를 없애기 위해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ln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을 취하면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ln</a:t>
                </a:r>
                <a:r>
                  <a:rPr lang="en-US" altLang="ko-KR" sz="14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0.693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5.3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=−6.908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계산기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확인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이므로 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−6.908=−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0.693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5.3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−0.693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en-US" altLang="ko-KR" sz="1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=5.3</m:t>
                      </m:r>
                      <m:r>
                        <a:rPr lang="en-US" altLang="ko-KR" sz="1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−6.908    ∴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5.3×−6.908</m:t>
                          </m:r>
                        </m:num>
                        <m:den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−0.693</m:t>
                          </m:r>
                        </m:den>
                      </m:f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=52.8</m:t>
                      </m:r>
                      <m:r>
                        <a:rPr lang="ko-KR" altLang="en-US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년</m:t>
                      </m:r>
                    </m:oMath>
                  </m:oMathPara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6872"/>
                <a:ext cx="8208912" cy="3232039"/>
              </a:xfrm>
              <a:prstGeom prst="rect">
                <a:avLst/>
              </a:prstGeom>
              <a:blipFill rotWithShape="1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0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정지질량은 없고 에너지만 있는 것은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ko-KR" altLang="en-US" sz="1600" dirty="0"/>
              <a:t>알파선         </a:t>
            </a:r>
            <a:r>
              <a:rPr lang="en-US" altLang="ko-KR" sz="1600" dirty="0"/>
              <a:t>2) </a:t>
            </a:r>
            <a:r>
              <a:rPr lang="ko-KR" altLang="en-US" sz="1600" dirty="0"/>
              <a:t>베타선       </a:t>
            </a:r>
            <a:r>
              <a:rPr lang="en-US" altLang="ko-KR" sz="1600" dirty="0">
                <a:solidFill>
                  <a:srgbClr val="FF0000"/>
                </a:solidFill>
              </a:rPr>
              <a:t>3) </a:t>
            </a:r>
            <a:r>
              <a:rPr lang="ko-KR" altLang="en-US" sz="1600" dirty="0">
                <a:solidFill>
                  <a:srgbClr val="FF0000"/>
                </a:solidFill>
              </a:rPr>
              <a:t>감마선       </a:t>
            </a:r>
            <a:r>
              <a:rPr lang="en-US" altLang="ko-KR" sz="1600" dirty="0"/>
              <a:t>4) </a:t>
            </a:r>
            <a:r>
              <a:rPr lang="ko-KR" altLang="en-US" sz="1600" dirty="0"/>
              <a:t>전자선   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중성자선</a:t>
            </a:r>
            <a:endParaRPr lang="ko-KR" altLang="en-US" sz="1100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058840"/>
            <a:ext cx="7992888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질량이 없는 방사선은 광자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전자기방사선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전자파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전자기파</a:t>
            </a:r>
            <a:r>
              <a:rPr lang="en-US" altLang="ko-KR" sz="1400" dirty="0" smtClean="0">
                <a:solidFill>
                  <a:srgbClr val="0070C0"/>
                </a:solidFill>
              </a:rPr>
              <a:t>) </a:t>
            </a:r>
            <a:r>
              <a:rPr lang="ko-KR" altLang="en-US" sz="1400" dirty="0" smtClean="0">
                <a:solidFill>
                  <a:srgbClr val="0070C0"/>
                </a:solidFill>
              </a:rPr>
              <a:t>밖에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문제 </a:t>
            </a:r>
            <a:r>
              <a:rPr lang="en-US" altLang="ko-KR" sz="1400" dirty="0" smtClean="0">
                <a:solidFill>
                  <a:srgbClr val="0070C0"/>
                </a:solidFill>
              </a:rPr>
              <a:t>41 </a:t>
            </a:r>
            <a:r>
              <a:rPr lang="ko-KR" altLang="en-US" sz="1400" dirty="0" smtClean="0">
                <a:solidFill>
                  <a:srgbClr val="0070C0"/>
                </a:solidFill>
              </a:rPr>
              <a:t>해설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328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파장이 </a:t>
            </a:r>
            <a:r>
              <a:rPr lang="en-US" altLang="ko-KR" dirty="0"/>
              <a:t>0.1Å</a:t>
            </a:r>
            <a:r>
              <a:rPr lang="ko-KR" altLang="en-US" dirty="0"/>
              <a:t>인 엑스선의 진동수는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   </a:t>
            </a:r>
            <a:endParaRPr lang="en-US" altLang="ko-KR" dirty="0"/>
          </a:p>
          <a:p>
            <a:pPr fontAlgn="base"/>
            <a:r>
              <a:rPr lang="en-US" altLang="ko-KR" sz="1600" dirty="0"/>
              <a:t>1) 3x10</a:t>
            </a:r>
            <a:r>
              <a:rPr lang="en-US" altLang="ko-KR" sz="1600" baseline="30000" dirty="0"/>
              <a:t>8 </a:t>
            </a:r>
            <a:r>
              <a:rPr lang="en-US" altLang="ko-KR" sz="1600" dirty="0"/>
              <a:t>Hz </a:t>
            </a:r>
            <a:r>
              <a:rPr lang="en-US" altLang="ko-KR" sz="1600" dirty="0" smtClean="0"/>
              <a:t>    2</a:t>
            </a:r>
            <a:r>
              <a:rPr lang="en-US" altLang="ko-KR" sz="1600" dirty="0"/>
              <a:t>) 10</a:t>
            </a:r>
            <a:r>
              <a:rPr lang="en-US" altLang="ko-KR" sz="1600" baseline="30000" dirty="0"/>
              <a:t>10</a:t>
            </a:r>
            <a:r>
              <a:rPr lang="en-US" altLang="ko-KR" sz="1600" dirty="0"/>
              <a:t> Hz </a:t>
            </a:r>
            <a:r>
              <a:rPr lang="en-US" altLang="ko-KR" sz="1600" dirty="0" smtClean="0"/>
              <a:t>     3</a:t>
            </a:r>
            <a:r>
              <a:rPr lang="en-US" altLang="ko-KR" sz="1600" dirty="0"/>
              <a:t>) 3x10</a:t>
            </a:r>
            <a:r>
              <a:rPr lang="en-US" altLang="ko-KR" sz="1600" baseline="30000" dirty="0"/>
              <a:t>10</a:t>
            </a:r>
            <a:r>
              <a:rPr lang="en-US" altLang="ko-KR" sz="1600" dirty="0"/>
              <a:t> Hz </a:t>
            </a:r>
            <a:r>
              <a:rPr lang="en-US" altLang="ko-KR" sz="1600" dirty="0" smtClean="0"/>
              <a:t>     4</a:t>
            </a:r>
            <a:r>
              <a:rPr lang="en-US" altLang="ko-KR" sz="1600" dirty="0"/>
              <a:t>) 10</a:t>
            </a:r>
            <a:r>
              <a:rPr lang="en-US" altLang="ko-KR" sz="1600" baseline="30000" dirty="0"/>
              <a:t>12</a:t>
            </a:r>
            <a:r>
              <a:rPr lang="en-US" altLang="ko-KR" sz="1600" dirty="0"/>
              <a:t> Hz </a:t>
            </a:r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5</a:t>
            </a:r>
            <a:r>
              <a:rPr lang="en-US" altLang="ko-KR" sz="1600" dirty="0">
                <a:solidFill>
                  <a:srgbClr val="FF0000"/>
                </a:solidFill>
              </a:rPr>
              <a:t>) 3x10</a:t>
            </a:r>
            <a:r>
              <a:rPr lang="en-US" altLang="ko-KR" sz="1600" baseline="30000" dirty="0">
                <a:solidFill>
                  <a:srgbClr val="FF0000"/>
                </a:solidFill>
              </a:rPr>
              <a:t>19</a:t>
            </a:r>
            <a:r>
              <a:rPr lang="en-US" altLang="ko-KR" sz="1600" dirty="0">
                <a:solidFill>
                  <a:srgbClr val="FF0000"/>
                </a:solidFill>
              </a:rPr>
              <a:t>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2058840"/>
                <a:ext cx="7992888" cy="1364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광자는 빛이기 때문에 빛의 속도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광속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와 같다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파장과 진동수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주파수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의 곱은 광속이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즉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𝜆𝜐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𝜐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ko-KR" alt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진동수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𝜐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0.1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=3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𝐻𝑧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58840"/>
                <a:ext cx="7992888" cy="1364156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328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0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핵력에</a:t>
            </a:r>
            <a:r>
              <a:rPr lang="ko-KR" altLang="en-US" dirty="0"/>
              <a:t> 관한 설명으로 옳지 않은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/>
              <a:t>1) π</a:t>
            </a:r>
            <a:r>
              <a:rPr lang="ko-KR" altLang="en-US" sz="1600" dirty="0"/>
              <a:t>입자를 매개입자로 한다</a:t>
            </a:r>
            <a:r>
              <a:rPr lang="en-US" altLang="ko-KR" sz="1600" dirty="0"/>
              <a:t>.              </a:t>
            </a:r>
            <a:r>
              <a:rPr lang="en-US" altLang="ko-KR" sz="1600" dirty="0" smtClean="0"/>
              <a:t>       </a:t>
            </a:r>
            <a:r>
              <a:rPr lang="en-US" altLang="ko-KR" sz="1600" dirty="0">
                <a:solidFill>
                  <a:srgbClr val="FF0000"/>
                </a:solidFill>
              </a:rPr>
              <a:t>2) </a:t>
            </a:r>
            <a:r>
              <a:rPr lang="ko-KR" altLang="en-US" sz="1600" dirty="0">
                <a:solidFill>
                  <a:srgbClr val="FF0000"/>
                </a:solidFill>
              </a:rPr>
              <a:t>거리의 제곱에 반비례한다</a:t>
            </a:r>
            <a:r>
              <a:rPr lang="en-US" altLang="ko-KR" sz="1600" dirty="0">
                <a:solidFill>
                  <a:srgbClr val="FF0000"/>
                </a:solidFill>
              </a:rPr>
              <a:t>.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</a:t>
            </a:r>
            <a:r>
              <a:rPr lang="ko-KR" altLang="en-US" sz="1600" dirty="0" err="1"/>
              <a:t>핵자밀도는</a:t>
            </a:r>
            <a:r>
              <a:rPr lang="ko-KR" altLang="en-US" sz="1600" dirty="0"/>
              <a:t> 질량수에 관계없다</a:t>
            </a:r>
            <a:r>
              <a:rPr lang="en-US" altLang="ko-KR" sz="1600" dirty="0"/>
              <a:t>.              4) </a:t>
            </a:r>
            <a:r>
              <a:rPr lang="ko-KR" altLang="en-US" sz="1600" dirty="0"/>
              <a:t>전자기장의 영향을 받지 않는다</a:t>
            </a:r>
            <a:r>
              <a:rPr lang="en-US" altLang="ko-KR" sz="1600" dirty="0"/>
              <a:t>.    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5) </a:t>
            </a:r>
            <a:r>
              <a:rPr lang="en-US" altLang="ko-KR" sz="1600" dirty="0" smtClean="0"/>
              <a:t>10</a:t>
            </a:r>
            <a:r>
              <a:rPr lang="en-US" altLang="ko-KR" sz="1600" baseline="30000" dirty="0" smtClean="0"/>
              <a:t>-15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m </a:t>
            </a:r>
            <a:r>
              <a:rPr lang="ko-KR" altLang="en-US" sz="1600" dirty="0"/>
              <a:t>정도의 짧은 거리에서만 작용한다</a:t>
            </a:r>
            <a:r>
              <a:rPr lang="en-US" altLang="ko-KR" sz="1600" dirty="0"/>
              <a:t>.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55576" y="2928940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85338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3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 err="1">
                <a:solidFill>
                  <a:srgbClr val="00B0F0"/>
                </a:solidFill>
              </a:rPr>
              <a:t>핵력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600" y="205155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Times New Roman" pitchFamily="18" charset="0"/>
              </a:rPr>
              <a:t>양성자와 중성자를 응집시켜 핵을 구성하게 하는 힘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5744" y="25649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 err="1">
                <a:solidFill>
                  <a:srgbClr val="00B0F0"/>
                </a:solidFill>
              </a:rPr>
              <a:t>핵력의</a:t>
            </a:r>
            <a:r>
              <a:rPr lang="ko-KR" altLang="en-US" sz="2400" b="1" dirty="0">
                <a:solidFill>
                  <a:srgbClr val="00B0F0"/>
                </a:solidFill>
              </a:rPr>
              <a:t> 특징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7584" y="303701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</a:rPr>
              <a:t>강한 인력</a:t>
            </a:r>
            <a:r>
              <a:rPr lang="en-US" altLang="ko-KR" dirty="0">
                <a:solidFill>
                  <a:prstClr val="black"/>
                </a:solidFill>
              </a:rPr>
              <a:t>(Strong attractive force): </a:t>
            </a:r>
            <a:r>
              <a:rPr lang="ko-KR" altLang="en-US" dirty="0" err="1">
                <a:solidFill>
                  <a:prstClr val="black"/>
                </a:solidFill>
              </a:rPr>
              <a:t>쿨롱력보다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r>
              <a:rPr lang="en-US" altLang="ko-KR" dirty="0">
                <a:solidFill>
                  <a:prstClr val="black"/>
                </a:solidFill>
              </a:rPr>
              <a:t>100</a:t>
            </a:r>
            <a:r>
              <a:rPr lang="ko-KR" altLang="en-US" dirty="0">
                <a:solidFill>
                  <a:prstClr val="black"/>
                </a:solidFill>
              </a:rPr>
              <a:t>배 정도 강한 </a:t>
            </a:r>
            <a:r>
              <a:rPr lang="ko-KR" altLang="en-US" dirty="0" smtClean="0">
                <a:solidFill>
                  <a:prstClr val="black"/>
                </a:solidFill>
              </a:rPr>
              <a:t>인력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err="1">
                <a:solidFill>
                  <a:prstClr val="black"/>
                </a:solidFill>
              </a:rPr>
              <a:t>단거리력</a:t>
            </a:r>
            <a:r>
              <a:rPr lang="en-US" altLang="ko-KR" dirty="0">
                <a:solidFill>
                  <a:prstClr val="black"/>
                </a:solidFill>
              </a:rPr>
              <a:t>(Short range force): </a:t>
            </a:r>
            <a:r>
              <a:rPr lang="ko-KR" altLang="en-US" dirty="0" err="1">
                <a:solidFill>
                  <a:prstClr val="black"/>
                </a:solidFill>
              </a:rPr>
              <a:t>핵자간의</a:t>
            </a:r>
            <a:r>
              <a:rPr lang="ko-KR" altLang="en-US" dirty="0">
                <a:solidFill>
                  <a:prstClr val="black"/>
                </a:solidFill>
              </a:rPr>
              <a:t> 거리 </a:t>
            </a:r>
            <a:r>
              <a:rPr lang="en-US" altLang="ko-KR" dirty="0">
                <a:solidFill>
                  <a:prstClr val="black"/>
                </a:solidFill>
              </a:rPr>
              <a:t>(a few </a:t>
            </a:r>
            <a:r>
              <a:rPr lang="en-US" altLang="ko-KR" dirty="0" err="1">
                <a:solidFill>
                  <a:prstClr val="black"/>
                </a:solidFill>
              </a:rPr>
              <a:t>fm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ko-KR" altLang="en-US" dirty="0">
                <a:solidFill>
                  <a:prstClr val="black"/>
                </a:solidFill>
              </a:rPr>
              <a:t>에서만 </a:t>
            </a:r>
            <a:r>
              <a:rPr lang="ko-KR" altLang="en-US" dirty="0" smtClean="0">
                <a:solidFill>
                  <a:prstClr val="black"/>
                </a:solidFill>
              </a:rPr>
              <a:t>작용  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외부에서는 </a:t>
            </a:r>
            <a:r>
              <a:rPr lang="en-US" altLang="ko-KR" dirty="0" smtClean="0">
                <a:solidFill>
                  <a:prstClr val="black"/>
                </a:solidFill>
              </a:rPr>
              <a:t>“0”)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</a:rPr>
              <a:t>전하독립적</a:t>
            </a:r>
            <a:r>
              <a:rPr lang="en-US" altLang="ko-KR" dirty="0">
                <a:solidFill>
                  <a:prstClr val="black"/>
                </a:solidFill>
              </a:rPr>
              <a:t>(Charge independent): </a:t>
            </a:r>
            <a:r>
              <a:rPr lang="ko-KR" altLang="en-US" dirty="0">
                <a:solidFill>
                  <a:prstClr val="black"/>
                </a:solidFill>
              </a:rPr>
              <a:t>전하와 무관</a:t>
            </a:r>
            <a:r>
              <a:rPr lang="en-US" altLang="ko-KR" dirty="0">
                <a:solidFill>
                  <a:prstClr val="black"/>
                </a:solidFill>
              </a:rPr>
              <a:t>. </a:t>
            </a:r>
            <a:r>
              <a:rPr lang="ko-KR" altLang="en-US" dirty="0">
                <a:solidFill>
                  <a:prstClr val="black"/>
                </a:solidFill>
              </a:rPr>
              <a:t>즉 </a:t>
            </a:r>
            <a:r>
              <a:rPr lang="en-US" altLang="ko-KR" dirty="0">
                <a:solidFill>
                  <a:prstClr val="black"/>
                </a:solidFill>
              </a:rPr>
              <a:t>p-p, p-n, n-n </a:t>
            </a:r>
            <a:r>
              <a:rPr lang="ko-KR" altLang="en-US" dirty="0">
                <a:solidFill>
                  <a:prstClr val="black"/>
                </a:solidFill>
              </a:rPr>
              <a:t>사이의 </a:t>
            </a:r>
            <a:endParaRPr lang="en-US" altLang="ko-KR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   </a:t>
            </a:r>
            <a:r>
              <a:rPr lang="ko-KR" altLang="en-US" dirty="0" err="1">
                <a:solidFill>
                  <a:prstClr val="black"/>
                </a:solidFill>
              </a:rPr>
              <a:t>핵력은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같다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err="1">
                <a:solidFill>
                  <a:prstClr val="black"/>
                </a:solidFill>
              </a:rPr>
              <a:t>포화력</a:t>
            </a:r>
            <a:r>
              <a:rPr lang="en-US" altLang="ko-KR" dirty="0">
                <a:solidFill>
                  <a:prstClr val="black"/>
                </a:solidFill>
              </a:rPr>
              <a:t>(Saturated force): </a:t>
            </a:r>
            <a:r>
              <a:rPr lang="ko-KR" altLang="en-US" dirty="0">
                <a:solidFill>
                  <a:prstClr val="black"/>
                </a:solidFill>
              </a:rPr>
              <a:t>원자핵내의 어느 지점에서나 </a:t>
            </a:r>
            <a:r>
              <a:rPr lang="ko-KR" altLang="en-US" dirty="0" smtClean="0">
                <a:solidFill>
                  <a:prstClr val="black"/>
                </a:solidFill>
              </a:rPr>
              <a:t>핵 밀도와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</a:rPr>
              <a:t>비결합</a:t>
            </a:r>
            <a:r>
              <a:rPr lang="ko-KR" altLang="en-US" dirty="0" smtClean="0">
                <a:solidFill>
                  <a:prstClr val="black"/>
                </a:solidFill>
              </a:rPr>
              <a:t> 에너지 </a:t>
            </a:r>
            <a:r>
              <a:rPr lang="ko-KR" altLang="en-US" dirty="0">
                <a:solidFill>
                  <a:prstClr val="black"/>
                </a:solidFill>
              </a:rPr>
              <a:t>일정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err="1">
                <a:solidFill>
                  <a:prstClr val="black"/>
                </a:solidFill>
              </a:rPr>
              <a:t>교환력</a:t>
            </a:r>
            <a:r>
              <a:rPr lang="en-US" altLang="ko-KR" dirty="0">
                <a:solidFill>
                  <a:prstClr val="black"/>
                </a:solidFill>
              </a:rPr>
              <a:t>(Exchangeable force): π </a:t>
            </a:r>
            <a:r>
              <a:rPr lang="ko-KR" altLang="en-US" dirty="0">
                <a:solidFill>
                  <a:prstClr val="black"/>
                </a:solidFill>
              </a:rPr>
              <a:t>중간자를 매개로 힘을 </a:t>
            </a:r>
            <a:r>
              <a:rPr lang="ko-KR" altLang="en-US" dirty="0" smtClean="0">
                <a:solidFill>
                  <a:prstClr val="black"/>
                </a:solidFill>
              </a:rPr>
              <a:t>주고받음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>
                <a:solidFill>
                  <a:srgbClr val="00B0F0"/>
                </a:solidFill>
              </a:rPr>
              <a:t>원자핵</a:t>
            </a:r>
            <a:r>
              <a:rPr lang="en-US" altLang="ko-KR" sz="2400" b="1" dirty="0">
                <a:solidFill>
                  <a:srgbClr val="00B0F0"/>
                </a:solidFill>
              </a:rPr>
              <a:t>, </a:t>
            </a:r>
            <a:r>
              <a:rPr lang="ko-KR" altLang="en-US" sz="2400" b="1" dirty="0">
                <a:solidFill>
                  <a:srgbClr val="00B0F0"/>
                </a:solidFill>
              </a:rPr>
              <a:t>원자의 반경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821360" y="2192494"/>
            <a:ext cx="2971800" cy="2879725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3583360" y="2954494"/>
            <a:ext cx="1485900" cy="1439863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3964360" y="3335494"/>
            <a:ext cx="741363" cy="719138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3202360" y="2573494"/>
            <a:ext cx="2227263" cy="2159000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4817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954960" y="3589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31134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18360" y="4605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205660" y="24972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53105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196260" y="45546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3126160" y="2573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5310560" y="26115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1" name="Oval 19"/>
          <p:cNvSpPr>
            <a:spLocks noChangeArrowheads="1"/>
          </p:cNvSpPr>
          <p:nvPr/>
        </p:nvSpPr>
        <p:spPr bwMode="auto">
          <a:xfrm>
            <a:off x="3126160" y="4478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926260" y="3538694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600">
                <a:solidFill>
                  <a:srgbClr val="000066"/>
                </a:solidFill>
              </a:rPr>
              <a:t>원자핵</a:t>
            </a:r>
          </a:p>
        </p:txBody>
      </p:sp>
      <p:sp>
        <p:nvSpPr>
          <p:cNvPr id="83" name="AutoShape 21"/>
          <p:cNvSpPr>
            <a:spLocks noChangeArrowheads="1"/>
          </p:cNvSpPr>
          <p:nvPr/>
        </p:nvSpPr>
        <p:spPr bwMode="auto">
          <a:xfrm flipH="1">
            <a:off x="814760" y="2700494"/>
            <a:ext cx="3733800" cy="838200"/>
          </a:xfrm>
          <a:prstGeom prst="curvedDownArrow">
            <a:avLst>
              <a:gd name="adj1" fmla="val 43741"/>
              <a:gd name="adj2" fmla="val 137039"/>
              <a:gd name="adj3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611560" y="3691094"/>
            <a:ext cx="1439863" cy="143986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611560" y="521509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ko-KR" altLang="en-US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양전하</a:t>
            </a:r>
            <a:r>
              <a:rPr lang="en-US" altLang="ko-KR" baseline="3000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altLang="ko-KR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6" name="Oval 36"/>
          <p:cNvSpPr>
            <a:spLocks noChangeArrowheads="1"/>
          </p:cNvSpPr>
          <p:nvPr/>
        </p:nvSpPr>
        <p:spPr bwMode="auto">
          <a:xfrm>
            <a:off x="1602160" y="4211794"/>
            <a:ext cx="381000" cy="3810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7" name="Oval 37"/>
          <p:cNvSpPr>
            <a:spLocks noChangeArrowheads="1"/>
          </p:cNvSpPr>
          <p:nvPr/>
        </p:nvSpPr>
        <p:spPr bwMode="auto">
          <a:xfrm>
            <a:off x="687760" y="4211794"/>
            <a:ext cx="381000" cy="3810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687760" y="422449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ko-KR" sz="1800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+</a:t>
            </a:r>
            <a:endParaRPr lang="en-US" altLang="ko-KR" sz="1800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9" name="AutoShape 40"/>
          <p:cNvSpPr>
            <a:spLocks noChangeArrowheads="1"/>
          </p:cNvSpPr>
          <p:nvPr/>
        </p:nvSpPr>
        <p:spPr bwMode="auto">
          <a:xfrm>
            <a:off x="1068760" y="4148294"/>
            <a:ext cx="539750" cy="539750"/>
          </a:xfrm>
          <a:custGeom>
            <a:avLst/>
            <a:gdLst>
              <a:gd name="T0" fmla="*/ 539750 w 21600"/>
              <a:gd name="T1" fmla="*/ 269875 h 21600"/>
              <a:gd name="T2" fmla="*/ 269875 w 21600"/>
              <a:gd name="T3" fmla="*/ 539750 h 21600"/>
              <a:gd name="T4" fmla="*/ 0 w 21600"/>
              <a:gd name="T5" fmla="*/ 269875 h 21600"/>
              <a:gd name="T6" fmla="*/ 2698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112 w 21600"/>
              <a:gd name="T13" fmla="*/ 8449 h 21600"/>
              <a:gd name="T14" fmla="*/ 18488 w 21600"/>
              <a:gd name="T15" fmla="*/ 131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5718"/>
                </a:lnTo>
                <a:lnTo>
                  <a:pt x="8449" y="5718"/>
                </a:lnTo>
                <a:lnTo>
                  <a:pt x="8449" y="8449"/>
                </a:lnTo>
                <a:lnTo>
                  <a:pt x="5718" y="8449"/>
                </a:lnTo>
                <a:lnTo>
                  <a:pt x="5718" y="6480"/>
                </a:lnTo>
                <a:lnTo>
                  <a:pt x="0" y="10800"/>
                </a:lnTo>
                <a:lnTo>
                  <a:pt x="5718" y="15120"/>
                </a:lnTo>
                <a:lnTo>
                  <a:pt x="5718" y="13151"/>
                </a:lnTo>
                <a:lnTo>
                  <a:pt x="8449" y="13151"/>
                </a:lnTo>
                <a:lnTo>
                  <a:pt x="8449" y="15882"/>
                </a:lnTo>
                <a:lnTo>
                  <a:pt x="6480" y="15882"/>
                </a:lnTo>
                <a:lnTo>
                  <a:pt x="10800" y="21600"/>
                </a:lnTo>
                <a:lnTo>
                  <a:pt x="15120" y="15882"/>
                </a:lnTo>
                <a:lnTo>
                  <a:pt x="13151" y="15882"/>
                </a:lnTo>
                <a:lnTo>
                  <a:pt x="13151" y="13151"/>
                </a:lnTo>
                <a:lnTo>
                  <a:pt x="15882" y="13151"/>
                </a:lnTo>
                <a:lnTo>
                  <a:pt x="15882" y="15120"/>
                </a:lnTo>
                <a:lnTo>
                  <a:pt x="21600" y="10800"/>
                </a:lnTo>
                <a:lnTo>
                  <a:pt x="15882" y="6480"/>
                </a:lnTo>
                <a:lnTo>
                  <a:pt x="15882" y="8449"/>
                </a:lnTo>
                <a:lnTo>
                  <a:pt x="13151" y="8449"/>
                </a:lnTo>
                <a:lnTo>
                  <a:pt x="13151" y="5718"/>
                </a:lnTo>
                <a:lnTo>
                  <a:pt x="15120" y="5718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0" name="Oval 42"/>
          <p:cNvSpPr>
            <a:spLocks noChangeArrowheads="1"/>
          </p:cNvSpPr>
          <p:nvPr/>
        </p:nvSpPr>
        <p:spPr bwMode="auto">
          <a:xfrm>
            <a:off x="1144960" y="4681694"/>
            <a:ext cx="381000" cy="381000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1119560" y="461819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ko-KR" baseline="30000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o</a:t>
            </a:r>
            <a:endParaRPr lang="en-US" altLang="ko-KR" baseline="300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" name="Text Box 52"/>
          <p:cNvSpPr txBox="1">
            <a:spLocks noChangeArrowheads="1"/>
          </p:cNvSpPr>
          <p:nvPr/>
        </p:nvSpPr>
        <p:spPr bwMode="auto">
          <a:xfrm>
            <a:off x="1602160" y="422449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ko-KR" sz="1800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+</a:t>
            </a:r>
            <a:endParaRPr lang="en-US" altLang="ko-KR" sz="1800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3" name="Oval 53"/>
          <p:cNvSpPr>
            <a:spLocks noChangeArrowheads="1"/>
          </p:cNvSpPr>
          <p:nvPr/>
        </p:nvSpPr>
        <p:spPr bwMode="auto">
          <a:xfrm>
            <a:off x="1144960" y="3767294"/>
            <a:ext cx="381000" cy="381000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4" name="Text Box 54"/>
          <p:cNvSpPr txBox="1">
            <a:spLocks noChangeArrowheads="1"/>
          </p:cNvSpPr>
          <p:nvPr/>
        </p:nvSpPr>
        <p:spPr bwMode="auto">
          <a:xfrm>
            <a:off x="1144960" y="369109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ko-KR" baseline="30000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o</a:t>
            </a:r>
            <a:endParaRPr lang="en-US" altLang="ko-KR" baseline="300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5" name="AutoShape 55"/>
          <p:cNvSpPr>
            <a:spLocks noChangeArrowheads="1"/>
          </p:cNvSpPr>
          <p:nvPr/>
        </p:nvSpPr>
        <p:spPr bwMode="auto">
          <a:xfrm rot="18856360">
            <a:off x="903660" y="4543582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6" name="AutoShape 56"/>
          <p:cNvSpPr>
            <a:spLocks noChangeArrowheads="1"/>
          </p:cNvSpPr>
          <p:nvPr/>
        </p:nvSpPr>
        <p:spPr bwMode="auto">
          <a:xfrm rot="18856360">
            <a:off x="1424360" y="40339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7" name="AutoShape 57"/>
          <p:cNvSpPr>
            <a:spLocks noChangeArrowheads="1"/>
          </p:cNvSpPr>
          <p:nvPr/>
        </p:nvSpPr>
        <p:spPr bwMode="auto">
          <a:xfrm rot="2915561">
            <a:off x="1437060" y="45546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8" name="AutoShape 58"/>
          <p:cNvSpPr>
            <a:spLocks noChangeArrowheads="1"/>
          </p:cNvSpPr>
          <p:nvPr/>
        </p:nvSpPr>
        <p:spPr bwMode="auto">
          <a:xfrm rot="2915561">
            <a:off x="916360" y="40339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9" name="Text Box 59"/>
          <p:cNvSpPr txBox="1">
            <a:spLocks noChangeArrowheads="1"/>
          </p:cNvSpPr>
          <p:nvPr/>
        </p:nvSpPr>
        <p:spPr bwMode="auto">
          <a:xfrm>
            <a:off x="1144960" y="4072094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>
                <a:solidFill>
                  <a:srgbClr val="800000"/>
                </a:solidFill>
                <a:sym typeface="Symbol" pitchFamily="18" charset="2"/>
              </a:rPr>
              <a:t></a:t>
            </a:r>
            <a:endParaRPr lang="en-US" altLang="ko-KR" sz="3200">
              <a:solidFill>
                <a:srgbClr val="800000"/>
              </a:solidFill>
            </a:endParaRPr>
          </a:p>
        </p:txBody>
      </p:sp>
      <p:sp>
        <p:nvSpPr>
          <p:cNvPr id="100" name="Line 64"/>
          <p:cNvSpPr>
            <a:spLocks noChangeShapeType="1"/>
          </p:cNvSpPr>
          <p:nvPr/>
        </p:nvSpPr>
        <p:spPr bwMode="auto">
          <a:xfrm>
            <a:off x="4358060" y="4072094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1" name="Line 65"/>
          <p:cNvSpPr>
            <a:spLocks noChangeShapeType="1"/>
          </p:cNvSpPr>
          <p:nvPr/>
        </p:nvSpPr>
        <p:spPr bwMode="auto">
          <a:xfrm>
            <a:off x="5805860" y="3767294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2" name="Line 66"/>
          <p:cNvSpPr>
            <a:spLocks noChangeShapeType="1"/>
          </p:cNvSpPr>
          <p:nvPr/>
        </p:nvSpPr>
        <p:spPr bwMode="auto">
          <a:xfrm>
            <a:off x="4713660" y="3767294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3" name="Line 68"/>
          <p:cNvSpPr>
            <a:spLocks noChangeShapeType="1"/>
          </p:cNvSpPr>
          <p:nvPr/>
        </p:nvSpPr>
        <p:spPr bwMode="auto">
          <a:xfrm>
            <a:off x="4345360" y="521509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4" name="Line 69"/>
          <p:cNvSpPr>
            <a:spLocks noChangeShapeType="1"/>
          </p:cNvSpPr>
          <p:nvPr/>
        </p:nvSpPr>
        <p:spPr bwMode="auto">
          <a:xfrm>
            <a:off x="4345360" y="5443694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3193232" y="5708558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800" b="0" dirty="0">
                <a:solidFill>
                  <a:prstClr val="black"/>
                </a:solidFill>
              </a:rPr>
              <a:t>원자핵의 반경    </a:t>
            </a:r>
            <a:r>
              <a:rPr lang="en-US" altLang="ko-KR" sz="1800" b="0" dirty="0">
                <a:solidFill>
                  <a:prstClr val="black"/>
                </a:solidFill>
              </a:rPr>
              <a:t>= </a:t>
            </a:r>
          </a:p>
        </p:txBody>
      </p:sp>
      <p:sp>
        <p:nvSpPr>
          <p:cNvPr id="107" name="Text Box 73"/>
          <p:cNvSpPr txBox="1">
            <a:spLocks noChangeArrowheads="1"/>
          </p:cNvSpPr>
          <p:nvPr/>
        </p:nvSpPr>
        <p:spPr bwMode="auto">
          <a:xfrm>
            <a:off x="3193232" y="6002246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800" b="0" dirty="0">
                <a:solidFill>
                  <a:prstClr val="black"/>
                </a:solidFill>
              </a:rPr>
              <a:t>원자의 반경       </a:t>
            </a:r>
            <a:r>
              <a:rPr lang="en-US" altLang="ko-KR" sz="1800" b="0" dirty="0">
                <a:solidFill>
                  <a:prstClr val="black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41789" y="5708516"/>
                <a:ext cx="1047787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−15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89" y="5708516"/>
                <a:ext cx="1047787" cy="3724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241789" y="6008918"/>
                <a:ext cx="1047787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89" y="6008918"/>
                <a:ext cx="1047787" cy="372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0192" y="2285666"/>
                <a:ext cx="2770759" cy="61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ko-KR" altLang="en-US" sz="2400" b="1" dirty="0" smtClean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𝒇𝒎</m:t>
                    </m:r>
                  </m:oMath>
                </a14:m>
                <a:r>
                  <a:rPr lang="en-US" altLang="ko-KR" sz="2400" b="1" dirty="0" smtClean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ko-KR" altLang="en-US" sz="24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285666"/>
                <a:ext cx="2770759" cy="612027"/>
              </a:xfrm>
              <a:prstGeom prst="rect">
                <a:avLst/>
              </a:prstGeom>
              <a:blipFill rotWithShape="1">
                <a:blip r:embed="rId4"/>
                <a:stretch>
                  <a:fillRect r="-3956" b="-2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32954" y="206084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반경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6228184" y="3068960"/>
            <a:ext cx="2944846" cy="792088"/>
            <a:chOff x="6228184" y="3429000"/>
            <a:chExt cx="2944846" cy="792088"/>
          </a:xfrm>
        </p:grpSpPr>
        <p:sp>
          <p:nvSpPr>
            <p:cNvPr id="113" name="TextBox 112"/>
            <p:cNvSpPr txBox="1"/>
            <p:nvPr/>
          </p:nvSpPr>
          <p:spPr>
            <a:xfrm>
              <a:off x="6228184" y="3429000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prstClr val="black"/>
                  </a:solidFill>
                </a:rPr>
                <a:t>원자의</a:t>
              </a:r>
              <a:r>
                <a:rPr lang="en-US" altLang="ko-KR" dirty="0">
                  <a:solidFill>
                    <a:prstClr val="black"/>
                  </a:solidFill>
                </a:rPr>
                <a:t> </a:t>
              </a:r>
              <a:r>
                <a:rPr lang="ko-KR" altLang="en-US" dirty="0">
                  <a:solidFill>
                    <a:prstClr val="black"/>
                  </a:solidFill>
                </a:rPr>
                <a:t>반경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300192" y="3751088"/>
                  <a:ext cx="2872838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𝟓𝟑</m:t>
                        </m:r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</m:t>
                        </m:r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51088"/>
                  <a:ext cx="2872838" cy="470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타원 8"/>
            <p:cNvSpPr/>
            <p:nvPr/>
          </p:nvSpPr>
          <p:spPr>
            <a:xfrm>
              <a:off x="8748464" y="3806407"/>
              <a:ext cx="72008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228184" y="407707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부피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28184" y="50851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밀도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endParaRPr lang="ko-KR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522194" y="4388390"/>
                <a:ext cx="100213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o-KR" altLang="en-US" sz="24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400" b="1" i="1" dirty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ko-KR" altLang="en-US" sz="24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94" y="4388390"/>
                <a:ext cx="1002134" cy="6247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6444208" y="5487615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질량</a:t>
            </a:r>
            <a:r>
              <a:rPr lang="en-US" altLang="ko-KR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ko-KR" altLang="en-US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부피</a:t>
            </a:r>
          </a:p>
        </p:txBody>
      </p:sp>
    </p:spTree>
    <p:extLst>
      <p:ext uri="{BB962C8B-B14F-4D97-AF65-F5344CB8AC3E}">
        <p14:creationId xmlns:p14="http://schemas.microsoft.com/office/powerpoint/2010/main" val="10792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1 MeV </a:t>
            </a:r>
            <a:r>
              <a:rPr lang="ko-KR" altLang="en-US" dirty="0"/>
              <a:t>베타선이 제동방사를 일으킬 때 발생하는 엑스선의 최단파장</a:t>
            </a:r>
            <a:r>
              <a:rPr lang="en-US" altLang="ko-KR" dirty="0"/>
              <a:t>(Å)</a:t>
            </a:r>
            <a:r>
              <a:rPr lang="ko-KR" altLang="en-US" dirty="0"/>
              <a:t>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0.006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>
                <a:solidFill>
                  <a:srgbClr val="FF0000"/>
                </a:solidFill>
              </a:rPr>
              <a:t>) 0.0124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0.062         4) 0.124           5) 0.62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2136405"/>
                <a:ext cx="7992888" cy="1529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엑스선이 최단파장이 되려면 엑스선의 에너지가 베타선의 에너지와 같은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1MeV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이어야 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엑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스선의 최단파장을 구하는 공식은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𝑬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𝒉𝒗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𝒉𝒄</m:t>
                        </m:r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𝒌𝒆𝑽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에서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𝒌𝒆𝑽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이므로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𝒌𝒆𝑽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𝟎𝟏𝟐𝟒𝟐</m:t>
                    </m:r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n-US" altLang="ko-KR" sz="1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6405"/>
                <a:ext cx="7992888" cy="1529265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aseline="30000" dirty="0" smtClean="0"/>
              <a:t>235</a:t>
            </a:r>
            <a:r>
              <a:rPr lang="en-US" altLang="ko-KR" baseline="-25000" dirty="0" smtClean="0"/>
              <a:t>92</a:t>
            </a:r>
            <a:r>
              <a:rPr lang="en-US" altLang="ko-KR" dirty="0" smtClean="0"/>
              <a:t>U</a:t>
            </a:r>
            <a:r>
              <a:rPr lang="ko-KR" altLang="en-US" dirty="0" smtClean="0"/>
              <a:t>는 </a:t>
            </a:r>
            <a:r>
              <a:rPr lang="ko-KR" altLang="en-US" dirty="0"/>
              <a:t>계열붕괴 후 </a:t>
            </a:r>
            <a:r>
              <a:rPr lang="en-US" altLang="ko-KR" baseline="30000" dirty="0" smtClean="0"/>
              <a:t>207</a:t>
            </a:r>
            <a:r>
              <a:rPr lang="en-US" altLang="ko-KR" baseline="-25000" dirty="0" smtClean="0"/>
              <a:t>82</a:t>
            </a:r>
            <a:r>
              <a:rPr lang="en-US" altLang="ko-KR" dirty="0" smtClean="0"/>
              <a:t>Pb</a:t>
            </a:r>
            <a:r>
              <a:rPr lang="ko-KR" altLang="en-US" dirty="0" smtClean="0"/>
              <a:t>이 </a:t>
            </a:r>
            <a:r>
              <a:rPr lang="ko-KR" altLang="en-US" dirty="0"/>
              <a:t>된다</a:t>
            </a:r>
            <a:r>
              <a:rPr lang="en-US" altLang="ko-KR" dirty="0"/>
              <a:t>. </a:t>
            </a:r>
            <a:r>
              <a:rPr lang="ko-KR" altLang="en-US" dirty="0"/>
              <a:t>베타붕괴 회수는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>
                <a:solidFill>
                  <a:srgbClr val="FF0000"/>
                </a:solidFill>
              </a:rPr>
              <a:t> 1) 4</a:t>
            </a:r>
            <a:r>
              <a:rPr lang="ko-KR" altLang="en-US" sz="1600" dirty="0">
                <a:solidFill>
                  <a:srgbClr val="FF0000"/>
                </a:solidFill>
              </a:rPr>
              <a:t>회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  </a:t>
            </a:r>
            <a:r>
              <a:rPr lang="en-US" altLang="ko-KR" sz="1600" dirty="0"/>
              <a:t>2) 5</a:t>
            </a:r>
            <a:r>
              <a:rPr lang="ko-KR" altLang="en-US" sz="1600" dirty="0"/>
              <a:t>회            </a:t>
            </a:r>
            <a:r>
              <a:rPr lang="en-US" altLang="ko-KR" sz="1600" dirty="0"/>
              <a:t>3) 6</a:t>
            </a:r>
            <a:r>
              <a:rPr lang="ko-KR" altLang="en-US" sz="1600" dirty="0"/>
              <a:t>회           </a:t>
            </a:r>
            <a:r>
              <a:rPr lang="en-US" altLang="ko-KR" sz="1600" dirty="0"/>
              <a:t>4) 7</a:t>
            </a:r>
            <a:r>
              <a:rPr lang="ko-KR" altLang="en-US" sz="1600" dirty="0"/>
              <a:t>회             </a:t>
            </a:r>
            <a:r>
              <a:rPr lang="en-US" altLang="ko-KR" sz="1600" dirty="0"/>
              <a:t>5) 8</a:t>
            </a:r>
            <a:r>
              <a:rPr lang="ko-KR" altLang="en-US" sz="1600" dirty="0"/>
              <a:t>회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55576" y="2136405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</a:rPr>
              <a:t>회의 붕괴로 끝나지 않고 지속적으로 붕괴하는 것을 계열붕괴라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알파붕괴는 질량수 </a:t>
            </a:r>
            <a:r>
              <a:rPr lang="en-US" altLang="ko-KR" sz="1400" dirty="0" smtClean="0">
                <a:solidFill>
                  <a:srgbClr val="0070C0"/>
                </a:solidFill>
              </a:rPr>
              <a:t>4</a:t>
            </a:r>
            <a:r>
              <a:rPr lang="ko-KR" altLang="en-US" sz="1400" dirty="0" smtClean="0">
                <a:solidFill>
                  <a:srgbClr val="0070C0"/>
                </a:solidFill>
              </a:rPr>
              <a:t>감소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원자번호가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 smtClean="0">
                <a:solidFill>
                  <a:srgbClr val="0070C0"/>
                </a:solidFill>
              </a:rPr>
              <a:t>감소하므로 우라늄의 질량수가 </a:t>
            </a:r>
            <a:r>
              <a:rPr lang="en-US" altLang="ko-KR" sz="1400" dirty="0" smtClean="0">
                <a:solidFill>
                  <a:srgbClr val="0070C0"/>
                </a:solidFill>
              </a:rPr>
              <a:t>235</a:t>
            </a:r>
            <a:r>
              <a:rPr lang="ko-KR" altLang="en-US" sz="1400" dirty="0" smtClean="0">
                <a:solidFill>
                  <a:srgbClr val="0070C0"/>
                </a:solidFill>
              </a:rPr>
              <a:t>에서 납의 </a:t>
            </a:r>
            <a:r>
              <a:rPr lang="en-US" altLang="ko-KR" sz="1400" dirty="0" smtClean="0">
                <a:solidFill>
                  <a:srgbClr val="0070C0"/>
                </a:solidFill>
              </a:rPr>
              <a:t>207</a:t>
            </a:r>
            <a:r>
              <a:rPr lang="ko-KR" altLang="en-US" sz="1400" dirty="0" smtClean="0">
                <a:solidFill>
                  <a:srgbClr val="0070C0"/>
                </a:solidFill>
              </a:rPr>
              <a:t>이 되기 위해서는 그 차이가 </a:t>
            </a:r>
            <a:r>
              <a:rPr lang="en-US" altLang="ko-KR" sz="1400" dirty="0" smtClean="0">
                <a:solidFill>
                  <a:srgbClr val="0070C0"/>
                </a:solidFill>
              </a:rPr>
              <a:t>28</a:t>
            </a:r>
            <a:r>
              <a:rPr lang="ko-KR" altLang="en-US" sz="1400" dirty="0" smtClean="0">
                <a:solidFill>
                  <a:srgbClr val="0070C0"/>
                </a:solidFill>
              </a:rPr>
              <a:t>이기 때문에 </a:t>
            </a:r>
            <a:r>
              <a:rPr lang="en-US" altLang="ko-KR" sz="1400" dirty="0" smtClean="0">
                <a:solidFill>
                  <a:srgbClr val="0070C0"/>
                </a:solidFill>
              </a:rPr>
              <a:t>7</a:t>
            </a:r>
            <a:r>
              <a:rPr lang="ko-KR" altLang="en-US" sz="1400" dirty="0" smtClean="0">
                <a:solidFill>
                  <a:srgbClr val="0070C0"/>
                </a:solidFill>
              </a:rPr>
              <a:t>회 붕괴한다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7</a:t>
            </a:r>
            <a:r>
              <a:rPr lang="ko-KR" altLang="en-US" sz="1400" dirty="0" smtClean="0">
                <a:solidFill>
                  <a:srgbClr val="0070C0"/>
                </a:solidFill>
              </a:rPr>
              <a:t>회 알파붕괴 후 원자번호의 변화는 </a:t>
            </a:r>
            <a:r>
              <a:rPr lang="en-US" altLang="ko-KR" sz="1400" dirty="0" smtClean="0">
                <a:solidFill>
                  <a:srgbClr val="0070C0"/>
                </a:solidFill>
              </a:rPr>
              <a:t>14</a:t>
            </a:r>
            <a:r>
              <a:rPr lang="ko-KR" altLang="en-US" sz="1400" dirty="0" smtClean="0">
                <a:solidFill>
                  <a:srgbClr val="0070C0"/>
                </a:solidFill>
              </a:rPr>
              <a:t>이어야 하지만 우라늄 </a:t>
            </a:r>
            <a:r>
              <a:rPr lang="en-US" altLang="ko-KR" sz="1400" dirty="0" smtClean="0">
                <a:solidFill>
                  <a:srgbClr val="0070C0"/>
                </a:solidFill>
              </a:rPr>
              <a:t>92</a:t>
            </a:r>
            <a:r>
              <a:rPr lang="ko-KR" altLang="en-US" sz="1400" dirty="0" smtClean="0">
                <a:solidFill>
                  <a:srgbClr val="0070C0"/>
                </a:solidFill>
              </a:rPr>
              <a:t>에서 납 </a:t>
            </a:r>
            <a:r>
              <a:rPr lang="en-US" altLang="ko-KR" sz="1400" dirty="0" smtClean="0">
                <a:solidFill>
                  <a:srgbClr val="0070C0"/>
                </a:solidFill>
              </a:rPr>
              <a:t>82</a:t>
            </a:r>
            <a:r>
              <a:rPr lang="ko-KR" altLang="en-US" sz="1400" dirty="0" smtClean="0">
                <a:solidFill>
                  <a:srgbClr val="0070C0"/>
                </a:solidFill>
              </a:rPr>
              <a:t>로 </a:t>
            </a:r>
            <a:r>
              <a:rPr lang="en-US" altLang="ko-KR" sz="1400" dirty="0" smtClean="0">
                <a:solidFill>
                  <a:srgbClr val="0070C0"/>
                </a:solidFill>
              </a:rPr>
              <a:t>10</a:t>
            </a:r>
            <a:r>
              <a:rPr lang="ko-KR" altLang="en-US" sz="1400" dirty="0" smtClean="0">
                <a:solidFill>
                  <a:srgbClr val="0070C0"/>
                </a:solidFill>
              </a:rPr>
              <a:t>밖에 차이가 나지 않는 것으로 보아 원자번호가 </a:t>
            </a:r>
            <a:r>
              <a:rPr lang="en-US" altLang="ko-KR" sz="1400" dirty="0" smtClean="0">
                <a:solidFill>
                  <a:srgbClr val="0070C0"/>
                </a:solidFill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</a:rPr>
              <a:t>씩 증가하고 질량수는 변화가 없는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음베타붕괴를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4</a:t>
            </a:r>
            <a:r>
              <a:rPr lang="ko-KR" altLang="en-US" sz="1400" dirty="0" smtClean="0">
                <a:solidFill>
                  <a:srgbClr val="0070C0"/>
                </a:solidFill>
              </a:rPr>
              <a:t>회 하였다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원자번호가 변화하지 </a:t>
            </a:r>
            <a:r>
              <a:rPr lang="ko-KR" altLang="en-US" u="sng" dirty="0"/>
              <a:t>않는</a:t>
            </a:r>
            <a:r>
              <a:rPr lang="ko-KR" altLang="en-US" dirty="0"/>
              <a:t> 방사성붕괴는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/>
            <a:r>
              <a:rPr lang="en-US" altLang="ko-KR" sz="1600" dirty="0"/>
              <a:t>1) </a:t>
            </a:r>
            <a:r>
              <a:rPr lang="ko-KR" altLang="en-US" sz="1600" dirty="0"/>
              <a:t>알파붕괴 </a:t>
            </a:r>
            <a:r>
              <a:rPr lang="ko-KR" altLang="en-US" sz="1600" dirty="0" smtClean="0"/>
              <a:t>    </a:t>
            </a:r>
            <a:r>
              <a:rPr lang="en-US" altLang="ko-KR" sz="1600" dirty="0" smtClean="0"/>
              <a:t>2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음베타붕괴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    </a:t>
            </a:r>
            <a:r>
              <a:rPr lang="en-US" altLang="ko-KR" sz="1600" dirty="0" smtClean="0"/>
              <a:t>3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양베타붕괴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    </a:t>
            </a:r>
            <a:r>
              <a:rPr lang="en-US" altLang="ko-KR" sz="1600" dirty="0" smtClean="0">
                <a:solidFill>
                  <a:srgbClr val="FF0000"/>
                </a:solidFill>
              </a:rPr>
              <a:t>4</a:t>
            </a:r>
            <a:r>
              <a:rPr lang="en-US" altLang="ko-KR" sz="1600" dirty="0">
                <a:solidFill>
                  <a:srgbClr val="FF0000"/>
                </a:solidFill>
              </a:rPr>
              <a:t>) </a:t>
            </a:r>
            <a:r>
              <a:rPr lang="ko-KR" altLang="en-US" sz="1600" dirty="0">
                <a:solidFill>
                  <a:srgbClr val="FF0000"/>
                </a:solidFill>
              </a:rPr>
              <a:t>감마붕괴 </a:t>
            </a:r>
            <a:r>
              <a:rPr lang="ko-KR" altLang="en-US" sz="1600" dirty="0" smtClean="0">
                <a:solidFill>
                  <a:srgbClr val="FF0000"/>
                </a:solidFill>
              </a:rPr>
              <a:t>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</a:t>
            </a:r>
            <a:r>
              <a:rPr lang="ko-KR" altLang="en-US" sz="1600" dirty="0"/>
              <a:t>전자포획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6" y="2136405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>
                <a:solidFill>
                  <a:srgbClr val="0070C0"/>
                </a:solidFill>
              </a:rPr>
              <a:t>알파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el-GR" altLang="ko-KR" b="1" dirty="0">
                <a:solidFill>
                  <a:srgbClr val="0070C0"/>
                </a:solidFill>
              </a:rPr>
              <a:t>α) </a:t>
            </a:r>
            <a:r>
              <a:rPr lang="ko-KR" altLang="en-US" b="1" dirty="0">
                <a:solidFill>
                  <a:srgbClr val="0070C0"/>
                </a:solidFill>
              </a:rPr>
              <a:t>붕괴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라듐이나 우라늄과 같이 무거운 원자핵</a:t>
                </a:r>
                <a:r>
                  <a:rPr lang="en-US" altLang="ko-KR" sz="1600" b="1" dirty="0"/>
                  <a:t>(heavy nuclides)</a:t>
                </a:r>
                <a:r>
                  <a:rPr lang="ko-KR" altLang="en-US" sz="1600" b="1" dirty="0"/>
                  <a:t>에서 주로 </a:t>
                </a:r>
                <a:r>
                  <a:rPr lang="ko-KR" altLang="en-US" sz="1600" b="1" dirty="0" smtClean="0"/>
                  <a:t>발생</a:t>
                </a:r>
                <a:endParaRPr lang="en-US" altLang="ko-KR" sz="1600" b="1" dirty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안정된 </a:t>
                </a:r>
                <a:r>
                  <a:rPr lang="ko-KR" altLang="en-US" sz="1600" b="1" dirty="0"/>
                  <a:t>핵과 비교할 때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 smtClean="0"/>
                  <a:t>중성자 수 대비 양성자의 비가 클 때 </a:t>
                </a:r>
                <a:r>
                  <a:rPr lang="en-US" altLang="ko-KR" sz="1600" b="1" dirty="0" smtClean="0"/>
                  <a:t>α</a:t>
                </a:r>
                <a:r>
                  <a:rPr lang="ko-KR" altLang="en-US" sz="1600" b="1" dirty="0" smtClean="0"/>
                  <a:t>입자 방출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600" b="1" dirty="0" smtClean="0"/>
                  <a:t>α </a:t>
                </a:r>
                <a:r>
                  <a:rPr lang="ko-KR" altLang="en-US" sz="1600" b="1" dirty="0"/>
                  <a:t>입자는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양성자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(p) 2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개와 중성자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(n) 2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개로 구성된 입자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/>
                  <a:t>즉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헬륨의 원자핵</a:t>
                </a:r>
                <a:r>
                  <a:rPr lang="ko-KR" altLang="en-US" sz="1600" b="1" dirty="0"/>
                  <a:t>이 고속으로 </a:t>
                </a:r>
                <a:r>
                  <a:rPr lang="ko-KR" altLang="en-US" sz="1600" b="1" dirty="0" smtClean="0"/>
                  <a:t>방출되는 것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따라서 </a:t>
                </a:r>
                <a:r>
                  <a:rPr lang="ko-KR" altLang="en-US" sz="1600" b="1" dirty="0"/>
                  <a:t>원자번호와 질량수는 보전되어야 하므로 </a:t>
                </a:r>
                <a:r>
                  <a:rPr lang="ko-KR" altLang="en-US" sz="1600" b="1" dirty="0" err="1"/>
                  <a:t>딸핵종은</a:t>
                </a:r>
                <a:r>
                  <a:rPr lang="ko-KR" altLang="en-US" sz="1600" b="1" dirty="0"/>
                  <a:t> </a:t>
                </a:r>
                <a:r>
                  <a:rPr lang="ko-KR" altLang="en-US" sz="1600" b="1" dirty="0" err="1"/>
                  <a:t>모핵종에</a:t>
                </a:r>
                <a:r>
                  <a:rPr lang="ko-KR" altLang="en-US" sz="1600" b="1" dirty="0"/>
                  <a:t> 비하여 </a:t>
                </a:r>
                <a:r>
                  <a:rPr lang="ko-KR" altLang="en-US" sz="1600" b="1" dirty="0" smtClean="0"/>
                  <a:t>       원자번호 </a:t>
                </a:r>
                <a:r>
                  <a:rPr lang="en-US" altLang="ko-KR" sz="1600" b="1" dirty="0" smtClean="0"/>
                  <a:t>2, </a:t>
                </a:r>
                <a:r>
                  <a:rPr lang="ko-KR" altLang="en-US" sz="1600" b="1" dirty="0" smtClean="0"/>
                  <a:t> 질량수 </a:t>
                </a:r>
                <a:r>
                  <a:rPr lang="en-US" altLang="ko-KR" sz="1600" b="1" dirty="0" smtClean="0"/>
                  <a:t>4</a:t>
                </a:r>
                <a:r>
                  <a:rPr lang="ko-KR" altLang="en-US" sz="1600" b="1" dirty="0" smtClean="0"/>
                  <a:t> 감소    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𝑿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𝒁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)→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)+</m:t>
                    </m:r>
                    <m:r>
                      <a:rPr lang="ko-KR" alt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altLang="ko-KR" sz="16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붕괴시</a:t>
                </a:r>
                <a:r>
                  <a:rPr lang="ko-KR" altLang="en-US" sz="1600" b="1" dirty="0" smtClean="0"/>
                  <a:t> </a:t>
                </a:r>
                <a:r>
                  <a:rPr lang="en-US" altLang="ko-KR" sz="1600" b="1" dirty="0" smtClean="0"/>
                  <a:t>α </a:t>
                </a:r>
                <a:r>
                  <a:rPr lang="ko-KR" altLang="en-US" sz="1600" b="1" dirty="0" smtClean="0"/>
                  <a:t>입자는 </a:t>
                </a:r>
                <a:r>
                  <a:rPr lang="ko-KR" altLang="en-US" sz="1600" b="1" dirty="0"/>
                  <a:t>특정한 값의 에너지를 </a:t>
                </a:r>
                <a:r>
                  <a:rPr lang="ko-KR" altLang="en-US" sz="1600" b="1" dirty="0" smtClean="0"/>
                  <a:t>가짐</a:t>
                </a:r>
                <a:r>
                  <a:rPr lang="en-US" altLang="ko-KR" sz="1600" b="1" dirty="0" smtClean="0"/>
                  <a:t>(</a:t>
                </a:r>
                <a:r>
                  <a:rPr lang="ko-KR" altLang="en-US" sz="1600" b="1" dirty="0"/>
                  <a:t>선스펙트럼</a:t>
                </a:r>
                <a:r>
                  <a:rPr lang="en-US" altLang="ko-KR" sz="1600" b="1" dirty="0" smtClean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>
                    <a:solidFill>
                      <a:srgbClr val="FF0000"/>
                    </a:solidFill>
                  </a:rPr>
                  <a:t>반감기가 길면 에너지가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작음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Geiger-</a:t>
                </a:r>
                <a:r>
                  <a:rPr lang="en-US" altLang="ko-KR" sz="1600" b="1" dirty="0" err="1">
                    <a:solidFill>
                      <a:srgbClr val="FF0000"/>
                    </a:solidFill>
                  </a:rPr>
                  <a:t>Nuttall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 law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붕괴에너지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ko-KR" alt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−(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ko-KR" alt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]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1600" b="1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투과력</a:t>
                </a:r>
                <a:r>
                  <a:rPr lang="en-US" altLang="ko-KR" sz="1600" b="1" dirty="0" smtClean="0"/>
                  <a:t> : </a:t>
                </a:r>
                <a:r>
                  <a:rPr lang="ko-KR" altLang="en-US" sz="1600" b="1" dirty="0" smtClean="0"/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𝒄𝒎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𝒂𝒊𝒓</m:t>
                        </m:r>
                      </m:sub>
                    </m:sSub>
                  </m:oMath>
                </a14:m>
                <a:endParaRPr lang="en-US" altLang="ko-KR" sz="1600" b="1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altLang="ko-KR" sz="1600" b="1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230" r="-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Picture 5" descr="방사선_방사선의 정의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12" y="4365104"/>
            <a:ext cx="1944216" cy="1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안개상자_방사선을 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87403"/>
            <a:ext cx="2487239" cy="16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ko-KR" altLang="en-US" b="1" dirty="0" smtClean="0">
                    <a:solidFill>
                      <a:srgbClr val="0070C0"/>
                    </a:solidFill>
                  </a:rPr>
                  <a:t>베타</a:t>
                </a:r>
                <a:r>
                  <a:rPr lang="en-US" altLang="ko-KR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b="1" dirty="0" smtClean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b="1" dirty="0" smtClean="0">
                    <a:solidFill>
                      <a:srgbClr val="0070C0"/>
                    </a:solidFill>
                  </a:rPr>
                  <a:t>붕괴</a:t>
                </a:r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963"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5313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중성자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b="1" dirty="0" err="1" smtClean="0">
                    <a:solidFill>
                      <a:srgbClr val="FF0000"/>
                    </a:solidFill>
                  </a:rPr>
                  <a:t>과잉핵종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에서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발생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원자핵에서 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중성자가 양성자로 변환하며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고속의 음전자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가 방출되는 붕괴형식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선과 반물질이며 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질량이 거의 없는 </a:t>
                </a:r>
                <a:r>
                  <a:rPr lang="ko-KR" altLang="en-US" sz="1600" b="1" dirty="0" err="1">
                    <a:solidFill>
                      <a:schemeClr val="tx1"/>
                    </a:solidFill>
                  </a:rPr>
                  <a:t>안티뉴트리노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(Anti-neutrino; 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반중성미자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,     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𝝊</m:t>
                    </m:r>
                  </m:oMath>
                </a14:m>
                <a:r>
                  <a:rPr lang="en-US" altLang="ko-KR" sz="1600" b="1" dirty="0">
                    <a:solidFill>
                      <a:schemeClr val="tx1"/>
                    </a:solidFill>
                  </a:rPr>
                  <a:t>)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가 함께 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방출</a:t>
                </a:r>
                <a:endParaRPr lang="en-US" altLang="ko-KR" sz="1600" b="1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o-KR" altLang="en-US" sz="1600" b="1" dirty="0">
                    <a:solidFill>
                      <a:schemeClr val="tx1"/>
                    </a:solidFill>
                  </a:rPr>
                  <a:t>선이 방출되면 본래의 원자핵보다 양성자가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개 더 많고 중성자가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개 적은 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 원자핵이 남게 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되므로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원자질량은 변하지 않고 다만 원자번호만 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1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증가</a:t>
                </a:r>
                <a:endParaRPr lang="en-US" altLang="ko-KR" sz="1600" b="1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/>
                  <a:t>입자는 </a:t>
                </a:r>
                <a:r>
                  <a:rPr lang="ko-KR" altLang="en-US" sz="1600" b="1" dirty="0" err="1"/>
                  <a:t>안티뉴트리노</a:t>
                </a:r>
                <a:r>
                  <a:rPr lang="en-US" altLang="ko-KR" sz="1600" b="1" dirty="0"/>
                  <a:t>(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𝝊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600" b="1" dirty="0" smtClean="0"/>
                  <a:t>)</a:t>
                </a:r>
                <a:r>
                  <a:rPr lang="ko-KR" altLang="en-US" sz="1600" b="1" dirty="0"/>
                  <a:t>와 에너지를 나누어 </a:t>
                </a:r>
                <a:r>
                  <a:rPr lang="ko-KR" altLang="en-US" sz="1600" b="1" dirty="0" smtClean="0"/>
                  <a:t>가짐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안티</a:t>
                </a:r>
                <a:r>
                  <a:rPr lang="ko-KR" altLang="en-US" sz="1600" b="1" dirty="0" smtClean="0"/>
                  <a:t> </a:t>
                </a:r>
                <a:r>
                  <a:rPr lang="ko-KR" altLang="en-US" sz="1600" b="1" dirty="0" err="1"/>
                  <a:t>뉴트리노가</a:t>
                </a:r>
                <a:r>
                  <a:rPr lang="ko-KR" altLang="en-US" sz="1600" b="1" dirty="0"/>
                  <a:t> </a:t>
                </a:r>
                <a:r>
                  <a:rPr lang="en-US" altLang="ko-KR" sz="1600" b="1" dirty="0" smtClean="0"/>
                  <a:t>0 ~ </a:t>
                </a:r>
                <a:r>
                  <a:rPr lang="ko-KR" altLang="en-US" sz="1600" b="1" dirty="0" err="1" smtClean="0"/>
                  <a:t>방출시</a:t>
                </a:r>
                <a:r>
                  <a:rPr lang="ko-KR" altLang="en-US" sz="1600" b="1" dirty="0" smtClean="0"/>
                  <a:t> 획득할 </a:t>
                </a:r>
                <a:r>
                  <a:rPr lang="ko-KR" altLang="en-US" sz="1600" b="1" dirty="0"/>
                  <a:t>수 있는 최대에너지 </a:t>
                </a:r>
                <a:r>
                  <a:rPr lang="ko-KR" altLang="en-US" sz="1600" b="1" dirty="0" err="1"/>
                  <a:t>범위내에서</a:t>
                </a:r>
                <a:r>
                  <a:rPr lang="ko-KR" altLang="en-US" sz="1600" b="1" dirty="0"/>
                  <a:t> 임의의 값을 가질 수 있기 때문에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/>
                  <a:t>입자 </a:t>
                </a:r>
                <a:r>
                  <a:rPr lang="ko-KR" altLang="en-US" sz="1600" b="1" dirty="0"/>
                  <a:t>또한 </a:t>
                </a:r>
                <a:r>
                  <a:rPr lang="en-US" altLang="ko-KR" sz="1600" b="1" dirty="0"/>
                  <a:t>0 </a:t>
                </a:r>
                <a:r>
                  <a:rPr lang="en-US" altLang="ko-KR" sz="1600" b="1" dirty="0" smtClean="0"/>
                  <a:t>~ </a:t>
                </a:r>
                <a:r>
                  <a:rPr lang="ko-KR" altLang="en-US" sz="1600" b="1" dirty="0" smtClean="0"/>
                  <a:t>최대에너지 </a:t>
                </a:r>
                <a:r>
                  <a:rPr lang="ko-KR" altLang="en-US" sz="1600" b="1" dirty="0"/>
                  <a:t>사이의 임의의 값을 </a:t>
                </a:r>
                <a:r>
                  <a:rPr lang="ko-KR" altLang="en-US" sz="1600" b="1" dirty="0" smtClean="0"/>
                  <a:t>가짐</a:t>
                </a:r>
                <a:endParaRPr lang="en-US" altLang="ko-KR" sz="1600" b="1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600" b="1" dirty="0"/>
                  <a:t> </a:t>
                </a:r>
                <a:r>
                  <a:rPr lang="en-US" altLang="ko-KR" sz="1600" b="1" dirty="0" smtClean="0"/>
                  <a:t>   (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연속 스펙트럼</a:t>
                </a:r>
                <a:r>
                  <a:rPr lang="en-US" altLang="ko-KR" sz="1600" b="1" dirty="0"/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따라서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/>
                  <a:t>의 경우는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평균에너지</a:t>
                </a:r>
                <a:r>
                  <a:rPr lang="ko-KR" altLang="en-US" sz="1600" b="1" dirty="0" smtClean="0"/>
                  <a:t>라는 </a:t>
                </a:r>
                <a:r>
                  <a:rPr lang="ko-KR" altLang="en-US" sz="1600" b="1" dirty="0"/>
                  <a:t>개념을 </a:t>
                </a:r>
                <a:r>
                  <a:rPr lang="ko-KR" altLang="en-US" sz="1600" b="1" dirty="0" smtClean="0"/>
                  <a:t>사용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방출되는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/>
                  <a:t>의 평균에너지는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최대에너지의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1/3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붕괴에너지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sSup>
                          <m:sSupPr>
                            <m:ctrlPr>
                              <a:rPr lang="en-US" altLang="ko-K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altLang="ko-K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ko-KR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sub>
                    </m:sSub>
                    <m:r>
                      <m:rPr>
                        <m:nor/>
                      </m:rPr>
                      <a:rPr lang="en-US" altLang="ko-KR" sz="1600" b="1" dirty="0" smtClean="0">
                        <a:solidFill>
                          <a:srgbClr val="FF0000"/>
                        </a:solidFill>
                      </a:rPr>
                      <m:t>]</m:t>
                    </m:r>
                    <m:sSup>
                      <m:sSup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1600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투과력</a:t>
                </a:r>
                <a:r>
                  <a:rPr lang="en-US" altLang="ko-KR" sz="1600" b="1" dirty="0" smtClean="0"/>
                  <a:t> : </a:t>
                </a:r>
                <a:r>
                  <a:rPr lang="ko-KR" altLang="en-US" sz="1600" b="1" dirty="0" smtClean="0"/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𝒎𝒎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𝑨𝒍</m:t>
                        </m:r>
                      </m:sub>
                    </m:sSub>
                  </m:oMath>
                </a14:m>
                <a:endParaRPr lang="en-US" altLang="ko-KR" sz="1600" b="1" dirty="0" smtClean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5313186"/>
              </a:xfrm>
              <a:prstGeom prst="rect">
                <a:avLst/>
              </a:prstGeom>
              <a:blipFill rotWithShape="1">
                <a:blip r:embed="rId5"/>
                <a:stretch>
                  <a:fillRect l="-230" r="-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1035062" y="2662550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347864" y="3746310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908720"/>
            <a:ext cx="7742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소멸방사선의 광자 에너지는 얼마인가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ko-KR" altLang="en-US" sz="1600" dirty="0" smtClean="0">
                <a:solidFill>
                  <a:srgbClr val="FF0000"/>
                </a:solidFill>
              </a:rPr>
              <a:t>① </a:t>
            </a:r>
            <a:r>
              <a:rPr lang="en-US" altLang="ko-KR" sz="1600" dirty="0">
                <a:solidFill>
                  <a:srgbClr val="FF0000"/>
                </a:solidFill>
              </a:rPr>
              <a:t>0.511MeV </a:t>
            </a:r>
            <a:r>
              <a:rPr lang="ko-KR" altLang="en-US" sz="1600" dirty="0"/>
              <a:t>② </a:t>
            </a:r>
            <a:r>
              <a:rPr lang="en-US" altLang="ko-KR" sz="1600" dirty="0"/>
              <a:t>1.02MeV </a:t>
            </a:r>
            <a:r>
              <a:rPr lang="ko-KR" altLang="en-US" sz="1600" dirty="0"/>
              <a:t>③ </a:t>
            </a:r>
            <a:r>
              <a:rPr lang="en-US" altLang="ko-KR" sz="1600" dirty="0" smtClean="0"/>
              <a:t>2.01MeV </a:t>
            </a:r>
            <a:r>
              <a:rPr lang="ko-KR" altLang="en-US" sz="1600" dirty="0" smtClean="0"/>
              <a:t>④ </a:t>
            </a:r>
            <a:r>
              <a:rPr lang="en-US" altLang="ko-KR" sz="1600" dirty="0"/>
              <a:t>2.04MeV </a:t>
            </a:r>
            <a:r>
              <a:rPr lang="ko-KR" altLang="en-US" sz="1600" dirty="0"/>
              <a:t>⑤ </a:t>
            </a:r>
            <a:r>
              <a:rPr lang="en-US" altLang="ko-KR" sz="1600" dirty="0"/>
              <a:t>931MeV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611560" y="2346872"/>
                <a:ext cx="8208912" cy="2193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소멸방사선이란 전자와 양전자가 결합하여 소멸할 때 방출되는 전자파 방사선을 말한다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전자와 양전자 쌍이 소멸하여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개의 광자를 방출하므로 각 광자의 에너지는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0.51</a:t>
                </a:r>
                <a:r>
                  <a:rPr lang="en-US" altLang="ko-KR" sz="1400" i="1" dirty="0" smtClean="0">
                    <a:solidFill>
                      <a:srgbClr val="0070C0"/>
                    </a:solidFill>
                  </a:rPr>
                  <a:t>MeV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개의 정지질량에너지는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부터 구할 수 있다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또한 전자의 원자질량단위는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0.0005486u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이고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1u=931.5MeV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임을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이용하여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비례식으로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풀면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 : 931.5 = 0.0005486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x</m:t>
                    </m:r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931.5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×0.0005486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=0.511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𝑀𝑒𝑉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임을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알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수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있다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6872"/>
                <a:ext cx="8208912" cy="2193806"/>
              </a:xfrm>
              <a:prstGeom prst="rect">
                <a:avLst/>
              </a:prstGeom>
              <a:blipFill rotWithShape="1">
                <a:blip r:embed="rId2"/>
                <a:stretch>
                  <a:fillRect l="-148" r="-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0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ko-KR" altLang="en-US" b="1" dirty="0" smtClean="0">
                    <a:solidFill>
                      <a:srgbClr val="0070C0"/>
                    </a:solidFill>
                  </a:rPr>
                  <a:t>베타</a:t>
                </a:r>
                <a:r>
                  <a:rPr lang="en-US" altLang="ko-KR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b="1" dirty="0" smtClean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b="1" dirty="0" smtClean="0">
                    <a:solidFill>
                      <a:srgbClr val="0070C0"/>
                    </a:solidFill>
                  </a:rPr>
                  <a:t>붕괴</a:t>
                </a:r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3"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4952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양성자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b="1" dirty="0" err="1" smtClean="0">
                    <a:solidFill>
                      <a:srgbClr val="FF0000"/>
                    </a:solidFill>
                  </a:rPr>
                  <a:t>과잉핵종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에서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발생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원자핵에서 양성자가 양전자를 방출하여 중성자로 변환하는 붕괴형식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양전자는 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음전자와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질량과 전하는 같지만 부호가 반대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원자질량은 변하지 않지만 원자번호가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개 감소</a:t>
                </a:r>
                <a:endParaRPr lang="en-US" altLang="ko-KR" sz="1600" b="1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이때 미립자인 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뉴트리노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(neutrino; 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중성미자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𝝊</m:t>
                    </m:r>
                  </m:oMath>
                </a14:m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가 같이 방출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반응에너지를 양전자와 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뉴트리노가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나누어 가지는 것은 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음전자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붕괴와 마찬가지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600" b="1" dirty="0"/>
                  <a:t> </a:t>
                </a:r>
                <a:r>
                  <a:rPr lang="en-US" altLang="ko-KR" sz="1600" b="1" dirty="0" smtClean="0"/>
                  <a:t>   (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연속 스펙트럼</a:t>
                </a:r>
                <a:r>
                  <a:rPr lang="en-US" altLang="ko-KR" sz="1600" b="1" dirty="0" smtClean="0"/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붕괴에너지가 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1.02 MeV 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이상의 경우에는 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β</a:t>
                </a:r>
                <a:r>
                  <a:rPr lang="en-US" altLang="ko-KR" sz="1600" b="1" baseline="30000" dirty="0" smtClean="0">
                    <a:solidFill>
                      <a:schemeClr val="tx1"/>
                    </a:solidFill>
                  </a:rPr>
                  <a:t>+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붕괴와 경합과정을 거치게 됨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즉 붕괴에너지가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1.02 MeV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이하에서는 전자포획만 일어나고 역으로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β</a:t>
                </a:r>
                <a:r>
                  <a:rPr lang="en-US" altLang="ko-KR" sz="1600" b="1" baseline="30000" dirty="0" smtClean="0">
                    <a:solidFill>
                      <a:srgbClr val="FF0000"/>
                    </a:solidFill>
                  </a:rPr>
                  <a:t>+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붕괴에서는 반드시 전자포획이 공존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붕괴에너지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sSup>
                          <m:sSupPr>
                            <m:ctrlPr>
                              <a:rPr lang="en-US" altLang="ko-K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altLang="ko-K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ko-KR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sub>
                    </m:sSub>
                    <m:r>
                      <m:rPr>
                        <m:nor/>
                      </m:rPr>
                      <a:rPr lang="en-US" altLang="ko-KR" sz="1600" b="1" dirty="0" smtClean="0">
                        <a:solidFill>
                          <a:srgbClr val="FF0000"/>
                        </a:solidFill>
                      </a:rPr>
                      <m:t>]</m:t>
                    </m:r>
                    <m:sSup>
                      <m:sSup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   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모핵종의 질량이 </a:t>
                </a:r>
                <a:r>
                  <a:rPr lang="ko-KR" altLang="en-US" sz="1600" b="1" dirty="0" err="1" smtClean="0">
                    <a:solidFill>
                      <a:srgbClr val="FF0000"/>
                    </a:solidFill>
                  </a:rPr>
                  <a:t>자핵종보다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sSup>
                      <m:sSup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(1.02MeV)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보다 큰 경우에만 자발적으로 붕괴</a:t>
                </a:r>
                <a:endParaRPr lang="en-US" altLang="ko-KR" sz="1600" b="1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투과력</a:t>
                </a:r>
                <a:r>
                  <a:rPr lang="en-US" altLang="ko-KR" sz="1600" b="1" dirty="0" smtClean="0"/>
                  <a:t> : </a:t>
                </a:r>
                <a:r>
                  <a:rPr lang="ko-KR" altLang="en-US" sz="1600" b="1" dirty="0" smtClean="0"/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𝒎𝒎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𝑨𝒍</m:t>
                        </m:r>
                      </m:sub>
                    </m:sSub>
                  </m:oMath>
                </a14:m>
                <a:endParaRPr lang="en-US" altLang="ko-KR" sz="1600" b="1" dirty="0" smtClean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4952253"/>
              </a:xfrm>
              <a:prstGeom prst="rect">
                <a:avLst/>
              </a:prstGeom>
              <a:blipFill rotWithShape="1">
                <a:blip r:embed="rId3"/>
                <a:stretch>
                  <a:fillRect l="-230" r="-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4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b="1" dirty="0">
                <a:solidFill>
                  <a:srgbClr val="0070C0"/>
                </a:solidFill>
              </a:rPr>
              <a:t>궤도전자 포획 </a:t>
            </a:r>
            <a:r>
              <a:rPr lang="en-US" altLang="ko-KR" sz="4000" b="1" dirty="0">
                <a:solidFill>
                  <a:srgbClr val="0070C0"/>
                </a:solidFill>
              </a:rPr>
              <a:t>(EC, electron capture)</a:t>
            </a:r>
            <a:endParaRPr lang="ko-KR" alt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4902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양성자 </a:t>
                </a:r>
                <a:r>
                  <a:rPr lang="ko-KR" altLang="en-US" sz="1600" b="1" dirty="0" err="1" smtClean="0">
                    <a:solidFill>
                      <a:srgbClr val="FF0000"/>
                    </a:solidFill>
                  </a:rPr>
                  <a:t>과잉핵종이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붕괴를 하기에 충분한 에너지를 갖지 못한 경우 </a:t>
                </a:r>
                <a:r>
                  <a:rPr lang="ko-KR" altLang="en-US" sz="1600" b="1" dirty="0" smtClean="0"/>
                  <a:t>발생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원자핵에 있는 양성자가 궤도전자를 포획하여 중성자로 변환하는 붕괴형식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양전자 붕괴와 같이 본래의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질량수는 그대로이나 원자번호가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 감소</a:t>
                </a:r>
                <a:endParaRPr lang="en-US" altLang="ko-KR" sz="1600" b="1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핵과 가장 가까이 있는 </a:t>
                </a:r>
                <a:r>
                  <a:rPr lang="en-US" altLang="ko-KR" sz="1600" b="1" dirty="0" smtClean="0"/>
                  <a:t>K</a:t>
                </a:r>
                <a:r>
                  <a:rPr lang="ko-KR" altLang="en-US" sz="1600" b="1" dirty="0" smtClean="0"/>
                  <a:t>－궤도전자가 주로 포획되므로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－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capture</a:t>
                </a:r>
                <a:r>
                  <a:rPr lang="ko-KR" altLang="en-US" sz="1600" b="1" dirty="0" smtClean="0"/>
                  <a:t>라고도 부름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이때 </a:t>
                </a:r>
                <a:r>
                  <a:rPr lang="ko-KR" altLang="en-US" sz="1600" b="1" dirty="0" err="1" smtClean="0"/>
                  <a:t>뉴트리노를</a:t>
                </a:r>
                <a:r>
                  <a:rPr lang="ko-KR" altLang="en-US" sz="1600" b="1" dirty="0" smtClean="0"/>
                  <a:t> 방출하는데 이 </a:t>
                </a:r>
                <a:r>
                  <a:rPr lang="ko-KR" altLang="en-US" sz="1600" b="1" dirty="0" err="1" smtClean="0">
                    <a:solidFill>
                      <a:srgbClr val="FF0000"/>
                    </a:solidFill>
                  </a:rPr>
                  <a:t>뉴트리노는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 선스펙트럼 </a:t>
                </a:r>
                <a:r>
                  <a:rPr lang="ko-KR" altLang="en-US" sz="1600" b="1" dirty="0" smtClean="0"/>
                  <a:t>에너지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외각 전자가 다시 </a:t>
                </a:r>
                <a:r>
                  <a:rPr lang="en-US" altLang="ko-KR" sz="1600" b="1" dirty="0" smtClean="0"/>
                  <a:t>K-</a:t>
                </a:r>
                <a:r>
                  <a:rPr lang="ko-KR" altLang="en-US" sz="1600" b="1" dirty="0" smtClean="0"/>
                  <a:t>궤도를 채우면서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특성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선 방출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이때 방출되는 </a:t>
                </a:r>
                <a:r>
                  <a:rPr lang="en-US" altLang="ko-KR" sz="1600" b="1" dirty="0" smtClean="0"/>
                  <a:t>X</a:t>
                </a:r>
                <a:r>
                  <a:rPr lang="ko-KR" altLang="en-US" sz="1600" b="1" dirty="0" smtClean="0"/>
                  <a:t>선이 다른 전자에 때리면서 에너지를 전달하는 경우</a:t>
                </a:r>
                <a:r>
                  <a:rPr lang="en-US" altLang="ko-KR" sz="1600" b="1" dirty="0" smtClean="0"/>
                  <a:t>, X</a:t>
                </a:r>
                <a:r>
                  <a:rPr lang="ko-KR" altLang="en-US" sz="1600" b="1" dirty="0" smtClean="0"/>
                  <a:t>선을 받은 전자가 방출되는 경우가 있는데 이를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Auger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전자</a:t>
                </a:r>
                <a:r>
                  <a:rPr lang="ko-KR" altLang="en-US" sz="1600" b="1" dirty="0" smtClean="0"/>
                  <a:t>라 함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특성 </a:t>
                </a:r>
                <a:r>
                  <a:rPr lang="en-US" altLang="ko-KR" sz="1600" b="1" dirty="0" smtClean="0"/>
                  <a:t>X</a:t>
                </a:r>
                <a:r>
                  <a:rPr lang="ko-KR" altLang="en-US" sz="1600" b="1" dirty="0" smtClean="0"/>
                  <a:t>선은 </a:t>
                </a:r>
                <a:r>
                  <a:rPr lang="ko-KR" altLang="en-US" sz="1600" b="1" dirty="0" err="1" smtClean="0"/>
                  <a:t>오제전자</a:t>
                </a:r>
                <a:r>
                  <a:rPr lang="ko-KR" altLang="en-US" sz="1600" b="1" dirty="0" smtClean="0"/>
                  <a:t> 방출과 경쟁적으로 일어남</a:t>
                </a:r>
                <a:r>
                  <a:rPr lang="en-US" altLang="ko-KR" sz="1600" b="1" dirty="0" smtClean="0"/>
                  <a:t>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가벼운 원소에서는 특성 </a:t>
                </a:r>
                <a:r>
                  <a:rPr lang="en-US" altLang="ko-KR" sz="1600" b="1" dirty="0" smtClean="0"/>
                  <a:t>X</a:t>
                </a:r>
                <a:r>
                  <a:rPr lang="ko-KR" altLang="en-US" sz="1600" b="1" dirty="0" smtClean="0"/>
                  <a:t>선 보다 </a:t>
                </a:r>
                <a:r>
                  <a:rPr lang="ko-KR" altLang="en-US" sz="1600" b="1" dirty="0" err="1" smtClean="0"/>
                  <a:t>오제전자</a:t>
                </a:r>
                <a:r>
                  <a:rPr lang="ko-KR" altLang="en-US" sz="1600" b="1" dirty="0" smtClean="0"/>
                  <a:t> 방출이 빈번하며 이때 광자를         방출하는 </a:t>
                </a:r>
                <a:r>
                  <a:rPr lang="ko-KR" altLang="en-US" sz="1600" b="1" dirty="0" err="1" smtClean="0"/>
                  <a:t>분율을</a:t>
                </a:r>
                <a:r>
                  <a:rPr lang="ko-KR" altLang="en-US" sz="1600" b="1" dirty="0" smtClean="0"/>
                  <a:t> 형광수율</a:t>
                </a:r>
                <a:r>
                  <a:rPr lang="en-US" altLang="ko-KR" sz="1600" b="1" dirty="0" smtClean="0"/>
                  <a:t>(fluorescent yield)</a:t>
                </a:r>
                <a:r>
                  <a:rPr lang="ko-KR" altLang="en-US" sz="1600" b="1" dirty="0" smtClean="0"/>
                  <a:t>이라 함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붕괴에너지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𝑬𝑪</m:t>
                        </m:r>
                      </m:sub>
                    </m:sSub>
                    <m:r>
                      <a:rPr lang="en-US" altLang="ko-KR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sub>
                    </m:sSub>
                    <m:r>
                      <m:rPr>
                        <m:nor/>
                      </m:rPr>
                      <a:rPr lang="en-US" altLang="ko-KR" sz="1600" b="1" dirty="0" smtClean="0">
                        <a:solidFill>
                          <a:srgbClr val="FF0000"/>
                        </a:solidFill>
                      </a:rPr>
                      <m:t>]</m:t>
                    </m:r>
                    <m:sSup>
                      <m:sSup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𝑩𝑬</m:t>
                    </m:r>
                  </m:oMath>
                </a14:m>
                <a:endParaRPr lang="en-US" altLang="ko-KR" sz="16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투과력</a:t>
                </a:r>
                <a:r>
                  <a:rPr lang="en-US" altLang="ko-KR" sz="1600" b="1" dirty="0" smtClean="0"/>
                  <a:t> : </a:t>
                </a:r>
                <a:r>
                  <a:rPr lang="ko-KR" altLang="en-US" sz="1600" b="1" dirty="0" smtClean="0"/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𝒎𝒎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𝑨𝒍</m:t>
                        </m:r>
                      </m:sub>
                    </m:sSub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ko-KR" sz="1600" b="1" dirty="0" smtClean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4902496"/>
              </a:xfrm>
              <a:prstGeom prst="rect">
                <a:avLst/>
              </a:prstGeom>
              <a:blipFill rotWithShape="1">
                <a:blip r:embed="rId2"/>
                <a:stretch>
                  <a:fillRect l="-230" r="-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4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ko-KR" alt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b="1" dirty="0">
                    <a:solidFill>
                      <a:srgbClr val="0070C0"/>
                    </a:solidFill>
                  </a:rPr>
                  <a:t>방출</a:t>
                </a:r>
                <a:endParaRPr lang="ko-KR" alt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또는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붕괴 후에도 원자핵이 여기 상태에 있는 경우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대부분 짧은 시간 내에   여분의 에너지를 전자파인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선을 방출하고 안정상태가 되려고 함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선은 방출되어도 핵변환이 일어나지 않기 때문에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붕괴라는 말 대신 단순히    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선 방출이라고 함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원자핵에서 방출되는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 또한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선과 마찬가지로 특정한 에너지를 가짐        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선스펙트럼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30" r="-459" b="-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30848" y="3789040"/>
            <a:ext cx="37411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dirty="0"/>
              <a:t>내부 전환 </a:t>
            </a:r>
            <a:r>
              <a:rPr lang="en-US" altLang="ko-KR" dirty="0"/>
              <a:t>(</a:t>
            </a:r>
            <a:r>
              <a:rPr lang="en-US" altLang="ko-KR" dirty="0" smtClean="0"/>
              <a:t>IC, </a:t>
            </a:r>
            <a:r>
              <a:rPr lang="en-US" altLang="ko-KR" dirty="0"/>
              <a:t>internal conversion)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652539" y="4189144"/>
                <a:ext cx="78799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들뜬상태에</a:t>
                </a:r>
                <a:r>
                  <a:rPr lang="ko-KR" altLang="en-US" sz="1600" b="1" dirty="0" smtClean="0"/>
                  <a:t> </a:t>
                </a:r>
                <a:r>
                  <a:rPr lang="ko-KR" altLang="en-US" sz="1600" b="1" dirty="0"/>
                  <a:t>있는 </a:t>
                </a:r>
                <a:r>
                  <a:rPr lang="ko-KR" altLang="en-US" sz="1600" b="1" dirty="0" smtClean="0"/>
                  <a:t>원자핵이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>
                    <a:solidFill>
                      <a:srgbClr val="FF0000"/>
                    </a:solidFill>
                  </a:rPr>
                  <a:t>선을 방출하는 대신에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여분의 에너지를 궤도전자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주로 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K-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각 전자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에</a:t>
                </a:r>
                <a:r>
                  <a:rPr lang="ko-KR" altLang="en-US" sz="1600" b="1" dirty="0"/>
                  <a:t> 주므로 궤도전자가 원자 외부로 탈출하는 경우가 </a:t>
                </a:r>
                <a:r>
                  <a:rPr lang="ko-KR" altLang="en-US" sz="1600" b="1" dirty="0" smtClean="0"/>
                  <a:t>있는데</a:t>
                </a:r>
                <a:r>
                  <a:rPr lang="en-US" altLang="ko-KR" sz="1600" b="1" dirty="0" smtClean="0"/>
                  <a:t> </a:t>
                </a:r>
                <a:r>
                  <a:rPr lang="ko-KR" altLang="en-US" sz="1600" b="1" dirty="0"/>
                  <a:t>이와 같은 현상을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내부전환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(internal conversion)</a:t>
                </a:r>
                <a:r>
                  <a:rPr lang="ko-KR" altLang="en-US" sz="1600" b="1" dirty="0"/>
                  <a:t>이라고 하며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/>
                  <a:t>이때 방출된 전자를 </a:t>
                </a:r>
                <a:r>
                  <a:rPr lang="ko-KR" altLang="en-US" sz="1600" b="1" dirty="0" smtClean="0"/>
                  <a:t>  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내부전환전자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선스펙트럼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600" b="1" dirty="0" smtClean="0"/>
                  <a:t>라고 함</a:t>
                </a:r>
                <a:endParaRPr lang="en-US" altLang="ko-KR" sz="1600" b="1" dirty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이때도 </a:t>
                </a:r>
                <a:r>
                  <a:rPr lang="ko-KR" altLang="en-US" sz="1600" b="1" dirty="0"/>
                  <a:t>외각 전자가 </a:t>
                </a:r>
                <a:r>
                  <a:rPr lang="en-US" altLang="ko-KR" sz="1600" b="1" dirty="0"/>
                  <a:t>K-</a:t>
                </a:r>
                <a:r>
                  <a:rPr lang="ko-KR" altLang="en-US" sz="1600" b="1" dirty="0"/>
                  <a:t>궤도를 채우면서 특성 </a:t>
                </a:r>
                <a:r>
                  <a:rPr lang="en-US" altLang="ko-KR" sz="1600" b="1" dirty="0"/>
                  <a:t>X-</a:t>
                </a:r>
                <a:r>
                  <a:rPr lang="ko-KR" altLang="en-US" sz="1600" b="1" dirty="0"/>
                  <a:t>선을 방출하는데</a:t>
                </a:r>
                <a:r>
                  <a:rPr lang="en-US" altLang="ko-KR" sz="1600" b="1" dirty="0"/>
                  <a:t>, </a:t>
                </a:r>
                <a:r>
                  <a:rPr lang="ko-KR" altLang="en-US" sz="1600" b="1" dirty="0"/>
                  <a:t>이 특성 </a:t>
                </a:r>
                <a:r>
                  <a:rPr lang="en-US" altLang="ko-KR" sz="1600" b="1" dirty="0"/>
                  <a:t>X</a:t>
                </a:r>
                <a:r>
                  <a:rPr lang="ko-KR" altLang="en-US" sz="1600" b="1" dirty="0"/>
                  <a:t>선이 </a:t>
                </a:r>
                <a:r>
                  <a:rPr lang="ko-KR" altLang="en-US" sz="1600" b="1" dirty="0" smtClean="0"/>
                  <a:t>다시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Auger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전자를 방출</a:t>
                </a:r>
                <a:r>
                  <a:rPr lang="ko-KR" altLang="en-US" sz="1600" b="1" dirty="0"/>
                  <a:t>할 수 </a:t>
                </a:r>
                <a:r>
                  <a:rPr lang="ko-KR" altLang="en-US" sz="1600" b="1" dirty="0" smtClean="0"/>
                  <a:t>있음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39" y="4189144"/>
                <a:ext cx="7879901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32" r="-464" b="-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4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b="1" dirty="0">
                <a:solidFill>
                  <a:srgbClr val="0070C0"/>
                </a:solidFill>
              </a:rPr>
              <a:t>핵이성체 </a:t>
            </a:r>
            <a:r>
              <a:rPr lang="ko-KR" altLang="en-US" b="1" dirty="0" smtClean="0">
                <a:solidFill>
                  <a:srgbClr val="0070C0"/>
                </a:solidFill>
              </a:rPr>
              <a:t>전이</a:t>
            </a:r>
            <a:r>
              <a:rPr lang="en-US" altLang="ko-KR" sz="3600" b="1" dirty="0" smtClean="0">
                <a:solidFill>
                  <a:srgbClr val="0070C0"/>
                </a:solidFill>
              </a:rPr>
              <a:t>(</a:t>
            </a:r>
            <a:r>
              <a:rPr lang="en-US" altLang="ko-KR" sz="3600" b="1" dirty="0">
                <a:solidFill>
                  <a:srgbClr val="0070C0"/>
                </a:solidFill>
              </a:rPr>
              <a:t>IT, isomeric transition)</a:t>
            </a:r>
            <a:endParaRPr lang="ko-KR" alt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611560" y="1412776"/>
                <a:ext cx="770485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원자핵이 붕괴된 다음에도 들뜬 상태를 비교적 긴 시간 동안 유지하는 경우    이런 원자핵을 핵이성체</a:t>
                </a:r>
                <a:r>
                  <a:rPr lang="en-US" altLang="ko-KR" sz="1600" b="1" dirty="0" smtClean="0"/>
                  <a:t>(nuclear isomer)</a:t>
                </a:r>
                <a:r>
                  <a:rPr lang="ko-KR" altLang="en-US" sz="1600" b="1" dirty="0" smtClean="0"/>
                  <a:t>라고 함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sz="1600" b="1" dirty="0" err="1"/>
                  <a:t>양자와</a:t>
                </a:r>
                <a:r>
                  <a:rPr lang="en-US" altLang="ko-KR" sz="1600" b="1" dirty="0"/>
                  <a:t> </a:t>
                </a:r>
                <a:r>
                  <a:rPr lang="en-US" altLang="ko-KR" sz="1600" b="1" dirty="0" err="1"/>
                  <a:t>질량수는</a:t>
                </a:r>
                <a:r>
                  <a:rPr lang="en-US" altLang="ko-KR" sz="1600" b="1" dirty="0"/>
                  <a:t> </a:t>
                </a:r>
                <a:r>
                  <a:rPr lang="en-US" altLang="ko-KR" sz="1600" b="1" dirty="0" err="1"/>
                  <a:t>변함이</a:t>
                </a:r>
                <a:r>
                  <a:rPr lang="en-US" altLang="ko-KR" sz="1600" b="1" dirty="0"/>
                  <a:t> </a:t>
                </a:r>
                <a:r>
                  <a:rPr lang="en-US" altLang="ko-KR" sz="1600" b="1" dirty="0" err="1"/>
                  <a:t>없으나</a:t>
                </a:r>
                <a:r>
                  <a:rPr lang="en-US" altLang="ko-KR" sz="1600" b="1" dirty="0"/>
                  <a:t> </a:t>
                </a:r>
                <a:r>
                  <a:rPr lang="en-US" altLang="ko-KR" sz="1600" b="1" dirty="0" err="1"/>
                  <a:t>어느</a:t>
                </a:r>
                <a:r>
                  <a:rPr lang="en-US" altLang="ko-KR" sz="1600" b="1" dirty="0"/>
                  <a:t> </a:t>
                </a:r>
                <a:r>
                  <a:rPr lang="en-US" altLang="ko-KR" sz="1600" b="1" dirty="0" smtClean="0"/>
                  <a:t>한 </a:t>
                </a:r>
                <a:r>
                  <a:rPr lang="en-US" altLang="ko-KR" sz="1600" b="1" dirty="0" err="1" smtClean="0"/>
                  <a:t>쪽이</a:t>
                </a:r>
                <a:r>
                  <a:rPr lang="en-US" altLang="ko-KR" sz="1600" b="1" dirty="0" smtClean="0"/>
                  <a:t> </a:t>
                </a:r>
                <a:r>
                  <a:rPr lang="en-US" altLang="ko-KR" sz="1600" b="1" dirty="0" err="1"/>
                  <a:t>준안정</a:t>
                </a:r>
                <a:r>
                  <a:rPr lang="en-US" altLang="ko-KR" sz="1600" b="1" dirty="0"/>
                  <a:t>(</a:t>
                </a:r>
                <a:r>
                  <a:rPr lang="en-US" altLang="ko-KR" sz="1600" b="1" dirty="0" smtClean="0"/>
                  <a:t>metastable)</a:t>
                </a:r>
                <a:r>
                  <a:rPr lang="en-US" altLang="ko-KR" sz="1600" b="1" dirty="0"/>
                  <a:t>한 </a:t>
                </a:r>
                <a:r>
                  <a:rPr lang="en-US" altLang="ko-KR" sz="1600" b="1" dirty="0" err="1"/>
                  <a:t>핵종</a:t>
                </a:r>
                <a:endParaRPr lang="en-US" altLang="ko-KR" sz="1600" b="1" dirty="0"/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600" b="1" baseline="30000" dirty="0" smtClean="0"/>
                  <a:t>      99m</a:t>
                </a:r>
                <a:r>
                  <a:rPr lang="en-US" altLang="ko-KR" sz="1600" b="1" dirty="0" smtClean="0"/>
                  <a:t>Tc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핵이성체도 고유의 반감기를 갖고 있으며</a:t>
                </a:r>
                <a:r>
                  <a:rPr lang="en-US" altLang="ko-KR" sz="1600" b="1" dirty="0" smtClean="0"/>
                  <a:t>,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/>
                  <a:t>선을 방출하여 안정상태에 도달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7704856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237" r="-475" b="-6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0.1Å</a:t>
            </a:r>
            <a:r>
              <a:rPr lang="ko-KR" altLang="en-US" dirty="0"/>
              <a:t>엑스선이 타깃원자의 자유전자와 충돌하여 </a:t>
            </a:r>
            <a:r>
              <a:rPr lang="en-US" altLang="ko-KR" dirty="0"/>
              <a:t>0.3Å</a:t>
            </a:r>
            <a:r>
              <a:rPr lang="ko-KR" altLang="en-US" dirty="0"/>
              <a:t>으로 </a:t>
            </a:r>
            <a:r>
              <a:rPr lang="ko-KR" altLang="en-US" dirty="0" smtClean="0"/>
              <a:t>산란되었을 </a:t>
            </a:r>
            <a:r>
              <a:rPr lang="ko-KR" altLang="en-US" dirty="0"/>
              <a:t>때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/>
            <a:r>
              <a:rPr lang="ko-KR" altLang="en-US" dirty="0" err="1" smtClean="0"/>
              <a:t>콤프턴</a:t>
            </a:r>
            <a:r>
              <a:rPr lang="ko-KR" altLang="en-US" dirty="0" smtClean="0"/>
              <a:t> 전자의 </a:t>
            </a:r>
            <a:r>
              <a:rPr lang="ko-KR" altLang="en-US" dirty="0"/>
              <a:t>운동에너지는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31 </a:t>
            </a:r>
            <a:r>
              <a:rPr lang="en-US" altLang="ko-KR" sz="1600" dirty="0" err="1"/>
              <a:t>keV</a:t>
            </a:r>
            <a:r>
              <a:rPr lang="en-US" altLang="ko-KR" sz="1600" dirty="0"/>
              <a:t>          2) </a:t>
            </a:r>
            <a:r>
              <a:rPr lang="en-US" altLang="ko-KR" sz="1600" dirty="0" smtClean="0"/>
              <a:t>41 </a:t>
            </a:r>
            <a:r>
              <a:rPr lang="en-US" altLang="ko-KR" sz="1600" dirty="0" err="1" smtClean="0"/>
              <a:t>keV</a:t>
            </a:r>
            <a:r>
              <a:rPr lang="en-US" altLang="ko-KR" sz="1600" dirty="0" smtClean="0"/>
              <a:t>          </a:t>
            </a:r>
            <a:r>
              <a:rPr lang="en-US" altLang="ko-KR" sz="1600" dirty="0"/>
              <a:t>3) </a:t>
            </a:r>
            <a:r>
              <a:rPr lang="en-US" altLang="ko-KR" sz="1600" dirty="0" smtClean="0"/>
              <a:t>62 </a:t>
            </a:r>
            <a:r>
              <a:rPr lang="en-US" altLang="ko-KR" sz="1600" dirty="0" err="1" smtClean="0"/>
              <a:t>keV</a:t>
            </a:r>
            <a:r>
              <a:rPr lang="en-US" altLang="ko-KR" sz="1600" dirty="0" smtClean="0"/>
              <a:t>         </a:t>
            </a:r>
            <a:r>
              <a:rPr lang="en-US" altLang="ko-KR" sz="1600" dirty="0"/>
              <a:t>4) </a:t>
            </a:r>
            <a:r>
              <a:rPr lang="en-US" altLang="ko-KR" sz="1600" dirty="0" smtClean="0"/>
              <a:t>74 </a:t>
            </a:r>
            <a:r>
              <a:rPr lang="en-US" altLang="ko-KR" sz="1600" dirty="0" err="1" smtClean="0"/>
              <a:t>keV</a:t>
            </a:r>
            <a:r>
              <a:rPr lang="en-US" altLang="ko-KR" sz="1600" dirty="0" smtClean="0"/>
              <a:t>          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en-US" altLang="ko-KR" sz="1600" dirty="0" smtClean="0">
                <a:solidFill>
                  <a:srgbClr val="FF0000"/>
                </a:solidFill>
              </a:rPr>
              <a:t>83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keV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55576" y="2274864"/>
                <a:ext cx="7992888" cy="2740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컴프턴전자의 운동에너지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즉 입사관자의 에너지에서 산란광자의 에너지를 빼면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컴프턴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전자의 운동에너지가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위 문제에서 입사광자의 파장과 산란광자의 파장이 주어졌으므로 각각의 에너지를 주어준 것과 마찬가지이다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입사광자의 에너지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h𝑣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d>
                      <m:d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𝑘𝑒𝑉</m:t>
                        </m:r>
                      </m:e>
                    </m:d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0.1 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=124.2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이고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산란광자의 에너지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h𝑣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d>
                      <m:d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𝑘𝑒𝑉</m:t>
                        </m:r>
                      </m:e>
                    </m:d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0.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41.4 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컴프톤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전자의 운동에너지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=124.2−41.4=82.8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𝑘𝑒𝑉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4864"/>
                <a:ext cx="7992888" cy="2740430"/>
              </a:xfrm>
              <a:prstGeom prst="rect">
                <a:avLst/>
              </a:prstGeom>
              <a:blipFill rotWithShape="1">
                <a:blip r:embed="rId2"/>
                <a:stretch>
                  <a:fillRect l="-153" r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9930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49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전자선과 물질과의 상호작용으로 옳지 않은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 err="1"/>
              <a:t>비탄성산란</a:t>
            </a:r>
            <a:r>
              <a:rPr lang="ko-KR" altLang="en-US" sz="1600" dirty="0"/>
              <a:t>           </a:t>
            </a:r>
            <a:r>
              <a:rPr lang="ko-KR" altLang="en-US" sz="1600" dirty="0" smtClean="0"/>
              <a:t>    </a:t>
            </a:r>
            <a:r>
              <a:rPr lang="en-US" altLang="ko-KR" sz="1600" dirty="0"/>
              <a:t>2) </a:t>
            </a:r>
            <a:r>
              <a:rPr lang="ko-KR" altLang="en-US" sz="1600" dirty="0"/>
              <a:t>전리작용         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제동복사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4) </a:t>
            </a:r>
            <a:r>
              <a:rPr lang="ko-KR" altLang="en-US" sz="1600" dirty="0" err="1">
                <a:solidFill>
                  <a:srgbClr val="FF0000"/>
                </a:solidFill>
              </a:rPr>
              <a:t>쌍생성</a:t>
            </a:r>
            <a:r>
              <a:rPr lang="ko-KR" altLang="en-US" sz="1600" dirty="0">
                <a:solidFill>
                  <a:srgbClr val="FF0000"/>
                </a:solidFill>
              </a:rPr>
              <a:t>                     </a:t>
            </a:r>
            <a:r>
              <a:rPr lang="en-US" altLang="ko-KR" sz="1600" dirty="0"/>
              <a:t>5) </a:t>
            </a:r>
            <a:r>
              <a:rPr lang="ko-KR" altLang="en-US" sz="1600" dirty="0" err="1"/>
              <a:t>체렌코프현상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704794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62923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7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83568" y="20608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베타선이나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전자선은 단위질량당 </a:t>
            </a:r>
            <a:r>
              <a:rPr lang="ko-KR" altLang="en-US" sz="1600" dirty="0" err="1" smtClean="0"/>
              <a:t>전하량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비전하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 크기 때문에 물질과 작용할 때 산란이 많이 일어남</a:t>
            </a: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탄성산란은 </a:t>
            </a:r>
            <a:r>
              <a:rPr lang="ko-KR" altLang="en-US" sz="1600" dirty="0" err="1" smtClean="0"/>
              <a:t>경입자가</a:t>
            </a:r>
            <a:r>
              <a:rPr lang="ko-KR" altLang="en-US" sz="1600" dirty="0" smtClean="0"/>
              <a:t> 원자핵의 강한 전자장의 영향으로 방향이 바뀌는 현상</a:t>
            </a: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에너지보존법칙 성립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전체 운동에너지도 보존됨</a:t>
            </a:r>
            <a:endParaRPr lang="en-US" altLang="ko-KR" sz="160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 fontAlgn="base"/>
            <a:r>
              <a:rPr lang="ko-KR" altLang="en-US" b="1" dirty="0" err="1" smtClean="0">
                <a:solidFill>
                  <a:srgbClr val="0070C0"/>
                </a:solidFill>
              </a:rPr>
              <a:t>하전입자와</a:t>
            </a:r>
            <a:r>
              <a:rPr lang="ko-KR" altLang="en-US" b="1" dirty="0" smtClean="0">
                <a:solidFill>
                  <a:srgbClr val="0070C0"/>
                </a:solidFill>
              </a:rPr>
              <a:t> 물질과의 상호작용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81009"/>
            <a:ext cx="3077766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smtClean="0"/>
              <a:t>탄성산란</a:t>
            </a:r>
            <a:r>
              <a:rPr lang="en-US" altLang="ko-KR" dirty="0" smtClean="0"/>
              <a:t>(elastic scattering) 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704462" y="3713257"/>
            <a:ext cx="3579506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err="1" smtClean="0"/>
              <a:t>비탄성산란</a:t>
            </a:r>
            <a:r>
              <a:rPr lang="en-US" altLang="ko-KR" dirty="0" smtClean="0"/>
              <a:t>(inelastic </a:t>
            </a:r>
            <a:r>
              <a:rPr lang="en-US" altLang="ko-KR" dirty="0"/>
              <a:t>scattering)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83568" y="43651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충돌손실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여기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전리</a:t>
            </a: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복사손실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제동복사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err="1" smtClean="0"/>
              <a:t>체렌코프</a:t>
            </a:r>
            <a:r>
              <a:rPr lang="ko-KR" altLang="en-US" sz="1600" dirty="0" smtClean="0"/>
              <a:t> 복사</a:t>
            </a:r>
            <a:endParaRPr lang="en-US" altLang="ko-KR" sz="1600" dirty="0" smtClean="0"/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dirty="0" smtClean="0"/>
              <a:t>양전자 소멸 복사</a:t>
            </a:r>
            <a:endParaRPr lang="en-US" altLang="ko-K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9952" y="4653136"/>
                <a:ext cx="1954638" cy="67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o-KR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복사손실</m:t>
                          </m:r>
                        </m:num>
                        <m:den>
                          <m:r>
                            <a:rPr lang="ko-KR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충돌손실</m:t>
                          </m:r>
                        </m:den>
                      </m:f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800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653136"/>
                <a:ext cx="1954638" cy="6704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11960" y="5589240"/>
                <a:ext cx="2667590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𝒎𝒂𝒙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589240"/>
                <a:ext cx="2667590" cy="374846"/>
              </a:xfrm>
              <a:prstGeom prst="rect">
                <a:avLst/>
              </a:prstGeom>
              <a:blipFill rotWithShape="1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2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속중성자를</a:t>
            </a:r>
            <a:r>
              <a:rPr lang="ko-KR" altLang="en-US" dirty="0"/>
              <a:t> 열중성자로 변환시키기 위해 이용하는 상호작용은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1) </a:t>
            </a:r>
            <a:r>
              <a:rPr lang="ko-KR" altLang="en-US" sz="1600" dirty="0">
                <a:solidFill>
                  <a:srgbClr val="FF0000"/>
                </a:solidFill>
              </a:rPr>
              <a:t>탄성산란                   </a:t>
            </a:r>
            <a:r>
              <a:rPr lang="en-US" altLang="ko-KR" sz="1600" dirty="0"/>
              <a:t>2) </a:t>
            </a:r>
            <a:r>
              <a:rPr lang="ko-KR" altLang="en-US" sz="1600" dirty="0" err="1"/>
              <a:t>비탄성산란</a:t>
            </a:r>
            <a:r>
              <a:rPr lang="ko-KR" altLang="en-US" sz="1600" dirty="0"/>
              <a:t>       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포획반응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4) </a:t>
            </a:r>
            <a:r>
              <a:rPr lang="ko-KR" altLang="en-US" sz="1600" dirty="0" err="1"/>
              <a:t>하전입자방출반응</a:t>
            </a:r>
            <a:r>
              <a:rPr lang="ko-KR" altLang="en-US" sz="1600" dirty="0"/>
              <a:t>    </a:t>
            </a:r>
            <a:r>
              <a:rPr lang="ko-KR" altLang="en-US" sz="1600" dirty="0" smtClean="0"/>
              <a:t>    </a:t>
            </a:r>
            <a:r>
              <a:rPr lang="en-US" altLang="ko-KR" sz="1600" dirty="0"/>
              <a:t>5) </a:t>
            </a:r>
            <a:r>
              <a:rPr lang="ko-KR" altLang="en-US" sz="1600" dirty="0"/>
              <a:t>핵분열반응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6" y="2704794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629237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5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ko-KR" altLang="en-US" b="1" dirty="0" smtClean="0">
                <a:solidFill>
                  <a:srgbClr val="0070C0"/>
                </a:solidFill>
              </a:rPr>
              <a:t>중성자와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ko-KR" altLang="en-US" b="1" dirty="0" smtClean="0">
                <a:solidFill>
                  <a:srgbClr val="0070C0"/>
                </a:solidFill>
              </a:rPr>
              <a:t>물질과의 상호작용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1403648" y="2852936"/>
            <a:ext cx="1080120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물질</a:t>
            </a:r>
            <a:endParaRPr lang="ko-KR" altLang="en-US" dirty="0"/>
          </a:p>
        </p:txBody>
      </p:sp>
      <p:cxnSp>
        <p:nvCxnSpPr>
          <p:cNvPr id="6" name="구부러진 연결선 5"/>
          <p:cNvCxnSpPr>
            <a:endCxn id="4" idx="2"/>
          </p:cNvCxnSpPr>
          <p:nvPr/>
        </p:nvCxnSpPr>
        <p:spPr>
          <a:xfrm>
            <a:off x="647564" y="3176972"/>
            <a:ext cx="756084" cy="216024"/>
          </a:xfrm>
          <a:prstGeom prst="curvedConnector3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467544" y="3083124"/>
            <a:ext cx="216024" cy="201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987824" y="1916832"/>
            <a:ext cx="1080120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산란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987824" y="4255272"/>
            <a:ext cx="108012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흡수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427984" y="1556792"/>
            <a:ext cx="1800200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탄성산란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n,n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>
              <a:xfrm>
                <a:off x="4427984" y="2492896"/>
                <a:ext cx="2736304" cy="36004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비탄성산란</a:t>
                </a:r>
                <a:r>
                  <a:rPr lang="en-US" altLang="ko-KR" dirty="0" smtClean="0"/>
                  <a:t>(</a:t>
                </a:r>
                <a:r>
                  <a:rPr lang="en-US" altLang="ko-KR" dirty="0" err="1" smtClean="0"/>
                  <a:t>n,n</a:t>
                </a:r>
                <a:r>
                  <a:rPr lang="en-US" altLang="ko-KR" dirty="0" smtClean="0"/>
                  <a:t>’), (</a:t>
                </a:r>
                <a:r>
                  <a:rPr lang="en-US" altLang="ko-KR" dirty="0" err="1" smtClean="0"/>
                  <a:t>n,n</a:t>
                </a:r>
                <a:r>
                  <a:rPr lang="en-US" altLang="ko-KR" dirty="0" smtClean="0"/>
                  <a:t>’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𝛾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492896"/>
                <a:ext cx="2736304" cy="360040"/>
              </a:xfrm>
              <a:prstGeom prst="roundRect">
                <a:avLst/>
              </a:prstGeom>
              <a:blipFill rotWithShape="1">
                <a:blip r:embed="rId2"/>
                <a:stretch>
                  <a:fillRect t="-10169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모서리가 둥근 직사각형 16"/>
          <p:cNvSpPr/>
          <p:nvPr/>
        </p:nvSpPr>
        <p:spPr>
          <a:xfrm>
            <a:off x="4427984" y="5229200"/>
            <a:ext cx="180020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핵분열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n,f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모서리가 둥근 직사각형 17"/>
              <p:cNvSpPr/>
              <p:nvPr/>
            </p:nvSpPr>
            <p:spPr>
              <a:xfrm>
                <a:off x="4427984" y="3501008"/>
                <a:ext cx="2016224" cy="36004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중성자포획</a:t>
                </a:r>
                <a:r>
                  <a:rPr lang="en-US" altLang="ko-KR" dirty="0" smtClean="0"/>
                  <a:t>(n,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8" name="모서리가 둥근 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2016224" cy="360040"/>
              </a:xfrm>
              <a:prstGeom prst="roundRect">
                <a:avLst/>
              </a:prstGeom>
              <a:blipFill rotWithShape="1">
                <a:blip r:embed="rId3"/>
                <a:stretch>
                  <a:fillRect t="-8475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427984" y="1969095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충돌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전후의 운동량과 운동에너지 보존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7984" y="2905199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충돌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전후의 운동에너지의 합이 보존되지 않음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발생효율이 작아 중성자검출에 이용되지 않음</a:t>
            </a:r>
            <a:endParaRPr lang="ko-KR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27984" y="3861048"/>
                <a:ext cx="3699924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smtClean="0"/>
                  <a:t>포획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ko-KR" altLang="en-US" sz="1400" b="1" dirty="0" smtClean="0"/>
                  <a:t>선</a:t>
                </a:r>
                <a:r>
                  <a:rPr lang="en-US" altLang="ko-KR" sz="1400" b="1" dirty="0" smtClean="0"/>
                  <a:t>(8MeV, </a:t>
                </a:r>
                <a:r>
                  <a:rPr lang="ko-KR" altLang="en-US" sz="1400" b="1" dirty="0" smtClean="0"/>
                  <a:t>중성자의</a:t>
                </a:r>
                <a:r>
                  <a:rPr lang="en-US" altLang="ko-KR" sz="1400" b="1" dirty="0" smtClean="0"/>
                  <a:t> </a:t>
                </a:r>
                <a:r>
                  <a:rPr lang="ko-KR" altLang="en-US" sz="1400" b="1" dirty="0" smtClean="0"/>
                  <a:t>결합에너지</a:t>
                </a:r>
                <a:r>
                  <a:rPr lang="en-US" altLang="ko-KR" sz="1400" b="1" dirty="0" smtClean="0"/>
                  <a:t>)</a:t>
                </a:r>
                <a:r>
                  <a:rPr lang="ko-KR" altLang="en-US" sz="1400" b="1" dirty="0" smtClean="0"/>
                  <a:t> 방출</a:t>
                </a:r>
                <a:endParaRPr lang="en-US" altLang="ko-KR" sz="14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61048"/>
                <a:ext cx="3699924" cy="374461"/>
              </a:xfrm>
              <a:prstGeom prst="rect">
                <a:avLst/>
              </a:prstGeom>
              <a:blipFill rotWithShape="1">
                <a:blip r:embed="rId4"/>
                <a:stretch>
                  <a:fillRect l="-329" b="-12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연결선 23"/>
          <p:cNvCxnSpPr>
            <a:stCxn id="4" idx="7"/>
            <a:endCxn id="13" idx="1"/>
          </p:cNvCxnSpPr>
          <p:nvPr/>
        </p:nvCxnSpPr>
        <p:spPr>
          <a:xfrm flipV="1">
            <a:off x="2325588" y="2204864"/>
            <a:ext cx="662236" cy="80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4" idx="5"/>
            <a:endCxn id="14" idx="1"/>
          </p:cNvCxnSpPr>
          <p:nvPr/>
        </p:nvCxnSpPr>
        <p:spPr>
          <a:xfrm>
            <a:off x="2325588" y="3774876"/>
            <a:ext cx="662236" cy="76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13" idx="3"/>
            <a:endCxn id="15" idx="1"/>
          </p:cNvCxnSpPr>
          <p:nvPr/>
        </p:nvCxnSpPr>
        <p:spPr>
          <a:xfrm flipV="1">
            <a:off x="4067944" y="1736812"/>
            <a:ext cx="36004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13" idx="3"/>
            <a:endCxn id="16" idx="1"/>
          </p:cNvCxnSpPr>
          <p:nvPr/>
        </p:nvCxnSpPr>
        <p:spPr>
          <a:xfrm>
            <a:off x="4067944" y="2204864"/>
            <a:ext cx="36004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>
            <a:stCxn id="14" idx="3"/>
            <a:endCxn id="18" idx="1"/>
          </p:cNvCxnSpPr>
          <p:nvPr/>
        </p:nvCxnSpPr>
        <p:spPr>
          <a:xfrm flipV="1">
            <a:off x="4067944" y="3681028"/>
            <a:ext cx="360040" cy="862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stCxn id="14" idx="3"/>
            <a:endCxn id="17" idx="1"/>
          </p:cNvCxnSpPr>
          <p:nvPr/>
        </p:nvCxnSpPr>
        <p:spPr>
          <a:xfrm>
            <a:off x="4067944" y="4543304"/>
            <a:ext cx="360040" cy="86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4427984" y="4365104"/>
            <a:ext cx="2016224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하전입자방</a:t>
            </a:r>
            <a:r>
              <a:rPr lang="ko-KR" altLang="en-US" dirty="0" err="1"/>
              <a:t>출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/>
              <p:cNvSpPr/>
              <p:nvPr/>
            </p:nvSpPr>
            <p:spPr>
              <a:xfrm>
                <a:off x="4427984" y="4741694"/>
                <a:ext cx="420415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prstClr val="black"/>
                    </a:solidFill>
                  </a:rPr>
                  <a:t>하전입자방출 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: (</a:t>
                </a: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n,p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), (</a:t>
                </a: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n,d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), (</a:t>
                </a: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n,t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), (n,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prstClr val="black"/>
                        </a:solidFill>
                        <a:latin typeface="Cambria Math"/>
                      </a:rPr>
                      <m:t>𝜶</m:t>
                    </m:r>
                    <m:r>
                      <a:rPr lang="en-US" altLang="ko-KR" sz="14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400" b="1" dirty="0">
                    <a:solidFill>
                      <a:prstClr val="black"/>
                    </a:solidFill>
                  </a:rPr>
                  <a:t>, (n,2n)</a:t>
                </a:r>
                <a:endParaRPr lang="ko-KR" altLang="en-US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직사각형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41694"/>
                <a:ext cx="4204155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290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연결선 42"/>
          <p:cNvCxnSpPr>
            <a:stCxn id="14" idx="3"/>
            <a:endCxn id="40" idx="1"/>
          </p:cNvCxnSpPr>
          <p:nvPr/>
        </p:nvCxnSpPr>
        <p:spPr>
          <a:xfrm>
            <a:off x="4067944" y="4543304"/>
            <a:ext cx="360040" cy="1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40670" y="5805264"/>
            <a:ext cx="47195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b="1" dirty="0" smtClean="0"/>
              <a:t>열중성자는 탄성산란과 중성자포획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핵분열을 일으킴</a:t>
            </a:r>
            <a:endParaRPr lang="en-US" altLang="ko-KR" sz="1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b="1" dirty="0" smtClean="0"/>
              <a:t>고속중성자는 탄성산란에 의해 에너지를 많이 잃음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677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에너지의 </a:t>
            </a:r>
            <a:r>
              <a:rPr lang="ko-KR" altLang="en-US" dirty="0"/>
              <a:t>단위 중 크기가 가장 작은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J          2) erg           </a:t>
            </a:r>
            <a:r>
              <a:rPr lang="en-US" altLang="ko-KR" sz="1600" dirty="0">
                <a:solidFill>
                  <a:srgbClr val="FF0000"/>
                </a:solidFill>
              </a:rPr>
              <a:t>3) eV            </a:t>
            </a:r>
            <a:r>
              <a:rPr lang="en-US" altLang="ko-KR" sz="1600" dirty="0"/>
              <a:t>4) </a:t>
            </a:r>
            <a:r>
              <a:rPr lang="en-US" altLang="ko-KR" sz="1600" dirty="0" err="1"/>
              <a:t>Wh</a:t>
            </a:r>
            <a:r>
              <a:rPr lang="en-US" altLang="ko-KR" sz="1600" dirty="0"/>
              <a:t>             5) </a:t>
            </a:r>
            <a:r>
              <a:rPr lang="en-US" altLang="ko-KR" sz="1600" dirty="0" err="1"/>
              <a:t>cal</a:t>
            </a:r>
            <a:endParaRPr lang="ko-KR" altLang="en-US" sz="1400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136405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70C0"/>
                </a:solidFill>
              </a:rPr>
              <a:t>1erg</a:t>
            </a:r>
            <a:r>
              <a:rPr lang="ko-KR" altLang="en-US" sz="1400" dirty="0">
                <a:solidFill>
                  <a:srgbClr val="0070C0"/>
                </a:solidFill>
              </a:rPr>
              <a:t>＝</a:t>
            </a:r>
            <a:r>
              <a:rPr lang="en-US" altLang="ko-KR" sz="1400" dirty="0">
                <a:solidFill>
                  <a:srgbClr val="0070C0"/>
                </a:solidFill>
              </a:rPr>
              <a:t>1dyn</a:t>
            </a:r>
            <a:r>
              <a:rPr lang="ko-KR" altLang="en-US" sz="1400" dirty="0" err="1">
                <a:solidFill>
                  <a:srgbClr val="0070C0"/>
                </a:solidFill>
              </a:rPr>
              <a:t>ㆍ</a:t>
            </a:r>
            <a:r>
              <a:rPr lang="en-US" altLang="ko-KR" sz="1400" dirty="0">
                <a:solidFill>
                  <a:srgbClr val="0070C0"/>
                </a:solidFill>
              </a:rPr>
              <a:t>cm</a:t>
            </a:r>
            <a:r>
              <a:rPr lang="ko-KR" altLang="en-US" sz="1400" dirty="0">
                <a:solidFill>
                  <a:srgbClr val="0070C0"/>
                </a:solidFill>
              </a:rPr>
              <a:t>＝</a:t>
            </a:r>
            <a:r>
              <a:rPr lang="en-US" altLang="ko-KR" sz="1400" dirty="0" smtClean="0">
                <a:solidFill>
                  <a:srgbClr val="0070C0"/>
                </a:solidFill>
              </a:rPr>
              <a:t>10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-7 </a:t>
            </a:r>
            <a:r>
              <a:rPr lang="en-US" altLang="ko-KR" sz="1400" dirty="0" smtClean="0">
                <a:solidFill>
                  <a:srgbClr val="0070C0"/>
                </a:solidFill>
              </a:rPr>
              <a:t>Joule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1 Watt</a:t>
            </a:r>
            <a:r>
              <a:rPr lang="ko-KR" altLang="en-US" sz="1400" dirty="0" err="1">
                <a:solidFill>
                  <a:srgbClr val="0070C0"/>
                </a:solidFill>
              </a:rPr>
              <a:t>ㆍ</a:t>
            </a:r>
            <a:r>
              <a:rPr lang="en-US" altLang="ko-KR" sz="1400" dirty="0">
                <a:solidFill>
                  <a:srgbClr val="0070C0"/>
                </a:solidFill>
              </a:rPr>
              <a:t>s</a:t>
            </a:r>
            <a:r>
              <a:rPr lang="ko-KR" altLang="en-US" sz="1400" dirty="0">
                <a:solidFill>
                  <a:srgbClr val="0070C0"/>
                </a:solidFill>
              </a:rPr>
              <a:t>＝</a:t>
            </a:r>
            <a:r>
              <a:rPr lang="en-US" altLang="ko-KR" sz="1400" dirty="0" smtClean="0">
                <a:solidFill>
                  <a:srgbClr val="0070C0"/>
                </a:solidFill>
              </a:rPr>
              <a:t>1 Joule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이므로 </a:t>
            </a:r>
            <a:r>
              <a:rPr lang="en-US" altLang="ko-KR" sz="1400" dirty="0" smtClean="0">
                <a:solidFill>
                  <a:srgbClr val="0070C0"/>
                </a:solidFill>
              </a:rPr>
              <a:t>1 </a:t>
            </a:r>
            <a:r>
              <a:rPr lang="en-US" altLang="ko-KR" sz="1400" dirty="0" err="1">
                <a:solidFill>
                  <a:srgbClr val="0070C0"/>
                </a:solidFill>
              </a:rPr>
              <a:t>Wh</a:t>
            </a:r>
            <a:r>
              <a:rPr lang="en-US" altLang="ko-KR" sz="1400" dirty="0">
                <a:solidFill>
                  <a:srgbClr val="0070C0"/>
                </a:solidFill>
              </a:rPr>
              <a:t> = 3600 </a:t>
            </a:r>
            <a:r>
              <a:rPr lang="en-US" altLang="ko-KR" sz="1400" dirty="0" smtClean="0">
                <a:solidFill>
                  <a:srgbClr val="0070C0"/>
                </a:solidFill>
              </a:rPr>
              <a:t>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1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cal</a:t>
            </a:r>
            <a:r>
              <a:rPr lang="en-US" altLang="ko-KR" sz="1400" dirty="0" smtClean="0">
                <a:solidFill>
                  <a:srgbClr val="0070C0"/>
                </a:solidFill>
              </a:rPr>
              <a:t> = 4.2 J</a:t>
            </a:r>
            <a:r>
              <a:rPr lang="en-US" altLang="ko-KR" sz="1400" dirty="0">
                <a:solidFill>
                  <a:srgbClr val="0070C0"/>
                </a:solidFill>
              </a:rPr>
              <a:t>   </a:t>
            </a:r>
            <a:r>
              <a:rPr lang="en-US" altLang="ko-KR" sz="1400" dirty="0" smtClean="0">
                <a:solidFill>
                  <a:srgbClr val="0070C0"/>
                </a:solidFill>
              </a:rPr>
              <a:t>1 J = 0.24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cal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1 eV = 1.6 </a:t>
            </a:r>
            <a:r>
              <a:rPr lang="en-US" altLang="ko-KR" sz="1400" dirty="0">
                <a:solidFill>
                  <a:srgbClr val="0070C0"/>
                </a:solidFill>
              </a:rPr>
              <a:t>x </a:t>
            </a:r>
            <a:r>
              <a:rPr lang="en-US" altLang="ko-KR" sz="1400" dirty="0" smtClean="0">
                <a:solidFill>
                  <a:srgbClr val="0070C0"/>
                </a:solidFill>
              </a:rPr>
              <a:t>10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-19 </a:t>
            </a:r>
            <a:r>
              <a:rPr lang="en-US" altLang="ko-KR" sz="1400" dirty="0" smtClean="0">
                <a:solidFill>
                  <a:srgbClr val="0070C0"/>
                </a:solidFill>
              </a:rPr>
              <a:t>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70C0"/>
                </a:solidFill>
              </a:rPr>
              <a:t>J</a:t>
            </a:r>
            <a:r>
              <a:rPr lang="ko-KR" altLang="en-US" sz="1400" dirty="0" smtClean="0">
                <a:solidFill>
                  <a:srgbClr val="0070C0"/>
                </a:solidFill>
              </a:rPr>
              <a:t>로 단위를 통일해보면 </a:t>
            </a:r>
            <a:r>
              <a:rPr lang="en-US" altLang="ko-KR" sz="1400" dirty="0" smtClean="0">
                <a:solidFill>
                  <a:srgbClr val="0070C0"/>
                </a:solidFill>
              </a:rPr>
              <a:t>1) 1 J     2</a:t>
            </a:r>
            <a:r>
              <a:rPr lang="en-US" altLang="ko-KR" sz="1400" dirty="0">
                <a:solidFill>
                  <a:srgbClr val="0070C0"/>
                </a:solidFill>
              </a:rPr>
              <a:t>) 10</a:t>
            </a:r>
            <a:r>
              <a:rPr lang="en-US" altLang="ko-KR" sz="1400" baseline="30000" dirty="0">
                <a:solidFill>
                  <a:srgbClr val="0070C0"/>
                </a:solidFill>
              </a:rPr>
              <a:t>-7 </a:t>
            </a:r>
            <a:r>
              <a:rPr lang="en-US" altLang="ko-KR" sz="1400" dirty="0" smtClean="0">
                <a:solidFill>
                  <a:srgbClr val="0070C0"/>
                </a:solidFill>
              </a:rPr>
              <a:t>J     3)</a:t>
            </a:r>
            <a:r>
              <a:rPr lang="en-US" altLang="ko-KR" sz="1400" dirty="0">
                <a:solidFill>
                  <a:srgbClr val="0070C0"/>
                </a:solidFill>
              </a:rPr>
              <a:t> 1.6 x 10</a:t>
            </a:r>
            <a:r>
              <a:rPr lang="en-US" altLang="ko-KR" sz="1400" baseline="30000" dirty="0">
                <a:solidFill>
                  <a:srgbClr val="0070C0"/>
                </a:solidFill>
              </a:rPr>
              <a:t>-19 </a:t>
            </a:r>
            <a:r>
              <a:rPr lang="en-US" altLang="ko-KR" sz="1400" dirty="0" smtClean="0">
                <a:solidFill>
                  <a:srgbClr val="0070C0"/>
                </a:solidFill>
              </a:rPr>
              <a:t>J    4) 3600 J    5) 4.2 J 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5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X</a:t>
            </a:r>
            <a:r>
              <a:rPr lang="ko-KR" altLang="en-US" dirty="0"/>
              <a:t>선과 물질과의 상호작용이 아닌 것은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/>
              <a:t>① 광전효과 ② </a:t>
            </a:r>
            <a:r>
              <a:rPr lang="ko-KR" altLang="en-US" sz="1600" dirty="0" err="1"/>
              <a:t>콤프톤효과</a:t>
            </a:r>
            <a:r>
              <a:rPr lang="ko-KR" altLang="en-US" sz="1600" dirty="0"/>
              <a:t> ③ </a:t>
            </a:r>
            <a:r>
              <a:rPr lang="ko-KR" altLang="en-US" sz="1600" dirty="0" err="1" smtClean="0"/>
              <a:t>전자대창생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④ </a:t>
            </a:r>
            <a:r>
              <a:rPr lang="ko-KR" altLang="en-US" sz="1600" dirty="0">
                <a:solidFill>
                  <a:srgbClr val="FF0000"/>
                </a:solidFill>
              </a:rPr>
              <a:t>궤도전자 포획 </a:t>
            </a:r>
            <a:r>
              <a:rPr lang="ko-KR" altLang="en-US" sz="1600" dirty="0"/>
              <a:t>⑤ </a:t>
            </a:r>
            <a:r>
              <a:rPr lang="ko-KR" altLang="en-US" sz="1600" dirty="0" err="1"/>
              <a:t>쌍전자</a:t>
            </a:r>
            <a:r>
              <a:rPr lang="ko-KR" altLang="en-US" sz="1600" dirty="0"/>
              <a:t> 생성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1560" y="234687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 즉 전자기방사선과 물질과의 상호작용은 고전산란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탄성산란</a:t>
            </a:r>
            <a:r>
              <a:rPr lang="en-US" altLang="ko-KR" sz="1400" dirty="0" smtClean="0">
                <a:solidFill>
                  <a:srgbClr val="0070C0"/>
                </a:solidFill>
              </a:rPr>
              <a:t>), </a:t>
            </a:r>
            <a:r>
              <a:rPr lang="ko-KR" altLang="en-US" sz="1400" dirty="0" smtClean="0">
                <a:solidFill>
                  <a:srgbClr val="0070C0"/>
                </a:solidFill>
              </a:rPr>
              <a:t>광전효과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콤프턴</a:t>
            </a:r>
            <a:r>
              <a:rPr lang="ko-KR" altLang="en-US" sz="1400" dirty="0" smtClean="0">
                <a:solidFill>
                  <a:srgbClr val="0070C0"/>
                </a:solidFill>
              </a:rPr>
              <a:t> 산란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전자쌍 생성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광핵반응을</a:t>
            </a:r>
            <a:r>
              <a:rPr lang="ko-KR" altLang="en-US" sz="1400" dirty="0" smtClean="0">
                <a:solidFill>
                  <a:srgbClr val="0070C0"/>
                </a:solidFill>
              </a:rPr>
              <a:t> 들 수 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고전산란은 물질에 입사한 광자가 에너지를 물질에 부여하지 않고 진행방향을 바꾸는 것을 말하고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광전효과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주로 내각전자와 반응</a:t>
            </a:r>
            <a:r>
              <a:rPr lang="en-US" altLang="ko-KR" sz="1400" dirty="0" smtClean="0">
                <a:solidFill>
                  <a:srgbClr val="0070C0"/>
                </a:solidFill>
              </a:rPr>
              <a:t>, 0.5MeV</a:t>
            </a:r>
            <a:r>
              <a:rPr lang="ko-KR" altLang="en-US" sz="1400" dirty="0" smtClean="0">
                <a:solidFill>
                  <a:srgbClr val="0070C0"/>
                </a:solidFill>
              </a:rPr>
              <a:t>이하의 에너지에서 주로 발생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는 입사된 광자에 의해 물질의 전자를 축출하는 현상을 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이때 공석이 된 전자를 바깥 궤도에서 채우기 위해 전자가 천이하면서 특성 </a:t>
            </a: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선을 방출한다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콤프턴</a:t>
            </a:r>
            <a:r>
              <a:rPr lang="ko-KR" altLang="en-US" sz="1400" dirty="0" smtClean="0">
                <a:solidFill>
                  <a:srgbClr val="0070C0"/>
                </a:solidFill>
              </a:rPr>
              <a:t> 산란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주로 외각전자와 반응</a:t>
            </a:r>
            <a:r>
              <a:rPr lang="en-US" altLang="ko-KR" sz="1400" dirty="0" smtClean="0">
                <a:solidFill>
                  <a:srgbClr val="0070C0"/>
                </a:solidFill>
              </a:rPr>
              <a:t>, 1MeV</a:t>
            </a:r>
            <a:r>
              <a:rPr lang="ko-KR" altLang="en-US" sz="1400" dirty="0" smtClean="0">
                <a:solidFill>
                  <a:srgbClr val="0070C0"/>
                </a:solidFill>
              </a:rPr>
              <a:t>이하의 에너지에서 주로 발생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은 광자가 외각의 전자와 부딪쳐 전자를 축출하고 광자는 진행방향을 바꾸는 현상을 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전자쌍생성은 관자가 원자핵 주변에서 소멸하며 양</a:t>
            </a:r>
            <a:r>
              <a:rPr lang="en-US" altLang="ko-KR" sz="1400" dirty="0" smtClean="0">
                <a:solidFill>
                  <a:srgbClr val="0070C0"/>
                </a:solidFill>
              </a:rPr>
              <a:t>,</a:t>
            </a:r>
            <a:r>
              <a:rPr lang="ko-KR" altLang="en-US" sz="1400" dirty="0" smtClean="0">
                <a:solidFill>
                  <a:srgbClr val="0070C0"/>
                </a:solidFill>
              </a:rPr>
              <a:t>음 전자쌍을 생성하는 것을 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이때 전자쌍을 만들기 위해서는 </a:t>
            </a:r>
            <a:r>
              <a:rPr lang="en-US" altLang="ko-KR" sz="1400" dirty="0" smtClean="0">
                <a:solidFill>
                  <a:srgbClr val="0070C0"/>
                </a:solidFill>
              </a:rPr>
              <a:t>2</a:t>
            </a:r>
            <a:r>
              <a:rPr lang="ko-KR" altLang="en-US" sz="1400" dirty="0" smtClean="0">
                <a:solidFill>
                  <a:srgbClr val="0070C0"/>
                </a:solidFill>
              </a:rPr>
              <a:t>개 전자의 정지질량에너지에 해당하는 </a:t>
            </a:r>
            <a:r>
              <a:rPr lang="en-US" altLang="ko-KR" sz="1400" dirty="0" smtClean="0">
                <a:solidFill>
                  <a:srgbClr val="0070C0"/>
                </a:solidFill>
              </a:rPr>
              <a:t>1.02MeV</a:t>
            </a:r>
            <a:r>
              <a:rPr lang="ko-KR" altLang="en-US" sz="1400" dirty="0" smtClean="0">
                <a:solidFill>
                  <a:srgbClr val="0070C0"/>
                </a:solidFill>
              </a:rPr>
              <a:t>이상의 에너지이어야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광핵반응은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8MeV</a:t>
            </a:r>
            <a:r>
              <a:rPr lang="ko-KR" altLang="en-US" sz="1400" dirty="0" smtClean="0">
                <a:solidFill>
                  <a:srgbClr val="0070C0"/>
                </a:solidFill>
              </a:rPr>
              <a:t>이상의 광자가 핵반응을 일으켜 다른 물질로 변화시키며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방사선을 방출하도록 유도하는 것을 말한다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8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파장이 </a:t>
            </a:r>
            <a:r>
              <a:rPr lang="en-US" altLang="ko-KR" dirty="0" smtClean="0"/>
              <a:t>1 Å</a:t>
            </a:r>
            <a:r>
              <a:rPr lang="ko-KR" altLang="en-US" dirty="0"/>
              <a:t>인 전자파의 진동수는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1</a:t>
            </a:r>
            <a:r>
              <a:rPr lang="en-US" altLang="ko-KR" sz="1600" dirty="0"/>
              <a:t>) 9 X </a:t>
            </a:r>
            <a:r>
              <a:rPr lang="en-US" altLang="ko-KR" sz="1600" dirty="0" smtClean="0"/>
              <a:t>10</a:t>
            </a:r>
            <a:r>
              <a:rPr lang="en-US" altLang="ko-KR" sz="1600" baseline="30000" dirty="0" smtClean="0"/>
              <a:t>9 </a:t>
            </a:r>
            <a:r>
              <a:rPr lang="en-US" altLang="ko-KR" sz="1600" dirty="0" smtClean="0"/>
              <a:t>Hz        2</a:t>
            </a:r>
            <a:r>
              <a:rPr lang="en-US" altLang="ko-KR" sz="1600" dirty="0"/>
              <a:t>) 3 X </a:t>
            </a:r>
            <a:r>
              <a:rPr lang="en-US" altLang="ko-KR" sz="1600" dirty="0" smtClean="0"/>
              <a:t>10</a:t>
            </a:r>
            <a:r>
              <a:rPr lang="en-US" altLang="ko-KR" sz="1600" baseline="30000" dirty="0" smtClean="0"/>
              <a:t>10 </a:t>
            </a:r>
            <a:r>
              <a:rPr lang="en-US" altLang="ko-KR" sz="1600" dirty="0" smtClean="0"/>
              <a:t>Hz       3</a:t>
            </a:r>
            <a:r>
              <a:rPr lang="en-US" altLang="ko-KR" sz="1600" dirty="0"/>
              <a:t>) 3 X </a:t>
            </a:r>
            <a:r>
              <a:rPr lang="en-US" altLang="ko-KR" sz="1600" dirty="0" smtClean="0"/>
              <a:t>10</a:t>
            </a:r>
            <a:r>
              <a:rPr lang="en-US" altLang="ko-KR" sz="1600" baseline="30000" dirty="0" smtClean="0"/>
              <a:t>15 </a:t>
            </a:r>
            <a:r>
              <a:rPr lang="en-US" altLang="ko-KR" sz="1600" dirty="0" smtClean="0"/>
              <a:t>Hz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4) 3 X </a:t>
            </a:r>
            <a:r>
              <a:rPr lang="en-US" altLang="ko-KR" sz="1600" dirty="0" smtClean="0">
                <a:solidFill>
                  <a:srgbClr val="FF0000"/>
                </a:solidFill>
              </a:rPr>
              <a:t>10</a:t>
            </a:r>
            <a:r>
              <a:rPr lang="en-US" altLang="ko-KR" sz="1600" baseline="30000" dirty="0" smtClean="0">
                <a:solidFill>
                  <a:srgbClr val="FF0000"/>
                </a:solidFill>
              </a:rPr>
              <a:t>18 </a:t>
            </a:r>
            <a:r>
              <a:rPr lang="en-US" altLang="ko-KR" sz="1600" dirty="0" smtClean="0">
                <a:solidFill>
                  <a:srgbClr val="FF0000"/>
                </a:solidFill>
              </a:rPr>
              <a:t>Hz       </a:t>
            </a:r>
            <a:r>
              <a:rPr lang="en-US" altLang="ko-KR" sz="1600" dirty="0" smtClean="0"/>
              <a:t>5</a:t>
            </a:r>
            <a:r>
              <a:rPr lang="en-US" altLang="ko-KR" sz="1600" dirty="0"/>
              <a:t>) 3 X </a:t>
            </a:r>
            <a:r>
              <a:rPr lang="en-US" altLang="ko-KR" sz="1600" dirty="0" smtClean="0"/>
              <a:t>10</a:t>
            </a:r>
            <a:r>
              <a:rPr lang="en-US" altLang="ko-KR" sz="1600" baseline="30000" dirty="0" smtClean="0"/>
              <a:t>20 </a:t>
            </a:r>
            <a:r>
              <a:rPr lang="en-US" altLang="ko-KR" sz="1600" dirty="0" smtClean="0"/>
              <a:t>Hz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42088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568900"/>
                <a:ext cx="7992888" cy="101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파장과 진동수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주파수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의 곱은 광속이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즉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𝜆𝜐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𝜐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ko-KR" alt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진동수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𝜐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=3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18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𝐻𝑧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68900"/>
                <a:ext cx="7992888" cy="1015343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⁷Li (</a:t>
            </a:r>
            <a:r>
              <a:rPr lang="ko-KR" altLang="en-US" dirty="0"/>
              <a:t>원자번호</a:t>
            </a:r>
            <a:r>
              <a:rPr lang="en-US" altLang="ko-KR" dirty="0"/>
              <a:t> 3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/>
              <a:t>중성자수는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1</a:t>
            </a:r>
            <a:r>
              <a:rPr lang="en-US" altLang="ko-KR" dirty="0"/>
              <a:t>) 3               </a:t>
            </a:r>
            <a:r>
              <a:rPr lang="en-US" altLang="ko-KR" dirty="0">
                <a:solidFill>
                  <a:srgbClr val="FF0000"/>
                </a:solidFill>
              </a:rPr>
              <a:t>2) 4             </a:t>
            </a:r>
            <a:r>
              <a:rPr lang="en-US" altLang="ko-KR" dirty="0"/>
              <a:t>3) 5             4) 6             5) 7</a:t>
            </a:r>
            <a:endParaRPr lang="en-US" altLang="ko-KR" sz="1600" dirty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28086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원자번호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양성자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수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질량수 </a:t>
            </a:r>
            <a:r>
              <a:rPr lang="en-US" altLang="ko-KR" sz="1400" dirty="0" smtClean="0">
                <a:solidFill>
                  <a:srgbClr val="0070C0"/>
                </a:solidFill>
              </a:rPr>
              <a:t>: </a:t>
            </a:r>
            <a:r>
              <a:rPr lang="ko-KR" altLang="en-US" sz="1400" dirty="0" smtClean="0">
                <a:solidFill>
                  <a:srgbClr val="0070C0"/>
                </a:solidFill>
              </a:rPr>
              <a:t>양성자 </a:t>
            </a:r>
            <a:r>
              <a:rPr lang="en-US" altLang="ko-KR" sz="1400" dirty="0" smtClean="0">
                <a:solidFill>
                  <a:srgbClr val="0070C0"/>
                </a:solidFill>
              </a:rPr>
              <a:t>+ </a:t>
            </a:r>
            <a:r>
              <a:rPr lang="ko-KR" altLang="en-US" sz="1400" dirty="0" smtClean="0">
                <a:solidFill>
                  <a:srgbClr val="0070C0"/>
                </a:solidFill>
              </a:rPr>
              <a:t>중성자 수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따라서 질량수가 </a:t>
            </a:r>
            <a:r>
              <a:rPr lang="en-US" altLang="ko-KR" sz="1400" dirty="0" smtClean="0">
                <a:solidFill>
                  <a:srgbClr val="0070C0"/>
                </a:solidFill>
              </a:rPr>
              <a:t>7</a:t>
            </a:r>
            <a:r>
              <a:rPr lang="ko-KR" altLang="en-US" sz="1400" dirty="0" smtClean="0">
                <a:solidFill>
                  <a:srgbClr val="0070C0"/>
                </a:solidFill>
              </a:rPr>
              <a:t>이고 양성자의 수가 </a:t>
            </a:r>
            <a:r>
              <a:rPr lang="en-US" altLang="ko-KR" sz="1400" dirty="0" smtClean="0">
                <a:solidFill>
                  <a:srgbClr val="0070C0"/>
                </a:solidFill>
              </a:rPr>
              <a:t>3</a:t>
            </a:r>
            <a:r>
              <a:rPr lang="ko-KR" altLang="en-US" sz="1400" dirty="0" smtClean="0">
                <a:solidFill>
                  <a:srgbClr val="0070C0"/>
                </a:solidFill>
              </a:rPr>
              <a:t>개이므로 중성자의 수는 </a:t>
            </a:r>
            <a:r>
              <a:rPr lang="en-US" altLang="ko-KR" sz="1400" dirty="0" smtClean="0">
                <a:solidFill>
                  <a:srgbClr val="0070C0"/>
                </a:solidFill>
              </a:rPr>
              <a:t>4</a:t>
            </a:r>
            <a:r>
              <a:rPr lang="ko-KR" altLang="en-US" sz="1400" dirty="0" smtClean="0">
                <a:solidFill>
                  <a:srgbClr val="0070C0"/>
                </a:solidFill>
              </a:rPr>
              <a:t>개이다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>
                <a:solidFill>
                  <a:srgbClr val="00B0F0"/>
                </a:solidFill>
              </a:rPr>
              <a:t>원소의 표기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1800393"/>
            <a:ext cx="239681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700" dirty="0">
                <a:solidFill>
                  <a:srgbClr val="8064A2"/>
                </a:solidFill>
              </a:rPr>
              <a:t>X</a:t>
            </a:r>
            <a:endParaRPr lang="ko-KR" altLang="en-US" sz="28700" dirty="0">
              <a:solidFill>
                <a:srgbClr val="8064A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345" y="4581128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i="1" dirty="0">
                <a:solidFill>
                  <a:srgbClr val="4F81BD">
                    <a:lumMod val="75000"/>
                  </a:srgbClr>
                </a:solidFill>
              </a:rPr>
              <a:t>Z</a:t>
            </a:r>
            <a:endParaRPr lang="ko-KR" altLang="en-US" sz="66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7345" y="2276872"/>
            <a:ext cx="742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i="1" dirty="0">
                <a:solidFill>
                  <a:srgbClr val="1F497D"/>
                </a:solidFill>
              </a:rPr>
              <a:t>A</a:t>
            </a:r>
            <a:endParaRPr lang="ko-KR" altLang="en-US" sz="6600" i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34888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: 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질량수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80" y="3717032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: 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원자번호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8565" y="3068960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양성자의 수 </a:t>
            </a:r>
            <a:r>
              <a:rPr lang="en-US" altLang="ko-KR" dirty="0">
                <a:solidFill>
                  <a:prstClr val="black"/>
                </a:solidFill>
              </a:rPr>
              <a:t>+ </a:t>
            </a:r>
            <a:r>
              <a:rPr lang="ko-KR" altLang="en-US" dirty="0">
                <a:solidFill>
                  <a:prstClr val="black"/>
                </a:solidFill>
              </a:rPr>
              <a:t>중성자의 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8565" y="428380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양성자의 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5697" y="4581128"/>
            <a:ext cx="832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i="1" dirty="0" smtClean="0">
                <a:solidFill>
                  <a:srgbClr val="4F81BD">
                    <a:lumMod val="75000"/>
                  </a:srgbClr>
                </a:solidFill>
              </a:rPr>
              <a:t>N</a:t>
            </a:r>
            <a:endParaRPr lang="ko-KR" altLang="en-US" sz="6600" i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원자질량</a:t>
            </a:r>
            <a:r>
              <a:rPr lang="en-US" altLang="ko-KR" dirty="0"/>
              <a:t>(1U)</a:t>
            </a:r>
            <a:r>
              <a:rPr lang="ko-KR" altLang="en-US" dirty="0"/>
              <a:t>에 대한 설명으로 올바른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1) </a:t>
            </a:r>
            <a:r>
              <a:rPr lang="ko-KR" altLang="en-US" sz="1600" dirty="0">
                <a:solidFill>
                  <a:srgbClr val="FF0000"/>
                </a:solidFill>
              </a:rPr>
              <a:t>에너지로 환산하면 약 </a:t>
            </a:r>
            <a:r>
              <a:rPr lang="en-US" altLang="ko-KR" sz="1600" dirty="0">
                <a:solidFill>
                  <a:srgbClr val="FF0000"/>
                </a:solidFill>
              </a:rPr>
              <a:t>931.5 MeV </a:t>
            </a:r>
            <a:r>
              <a:rPr lang="ko-KR" altLang="en-US" sz="1600" dirty="0">
                <a:solidFill>
                  <a:srgbClr val="FF0000"/>
                </a:solidFill>
              </a:rPr>
              <a:t>이다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2) </a:t>
            </a:r>
            <a:r>
              <a:rPr lang="ko-KR" altLang="en-US" sz="1600" dirty="0"/>
              <a:t>기준되는 원소는 </a:t>
            </a:r>
            <a:r>
              <a:rPr lang="ko-KR" altLang="en-US" sz="1600" dirty="0" smtClean="0"/>
              <a:t>산소이다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</a:t>
            </a:r>
            <a:r>
              <a:rPr lang="ko-KR" altLang="en-US" sz="1600" dirty="0"/>
              <a:t>원자질량 단위로 나타낸 원자 </a:t>
            </a:r>
            <a:r>
              <a:rPr lang="en-US" altLang="ko-KR" sz="1600" dirty="0"/>
              <a:t>1</a:t>
            </a:r>
            <a:r>
              <a:rPr lang="ko-KR" altLang="en-US" sz="1600" dirty="0"/>
              <a:t>개의 질량을 분자량이라 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4) </a:t>
            </a:r>
            <a:r>
              <a:rPr lang="ko-KR" altLang="en-US" sz="1600" dirty="0"/>
              <a:t>중수소의 질량은 </a:t>
            </a:r>
            <a:r>
              <a:rPr lang="en-US" altLang="ko-KR" sz="1600" dirty="0"/>
              <a:t>3U </a:t>
            </a:r>
            <a:r>
              <a:rPr lang="ko-KR" altLang="en-US" sz="1600" dirty="0"/>
              <a:t>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5) 1U</a:t>
            </a:r>
            <a:r>
              <a:rPr lang="ko-KR" altLang="en-US" sz="1600" dirty="0"/>
              <a:t>는 </a:t>
            </a:r>
            <a:r>
              <a:rPr lang="en-US" altLang="ko-KR" sz="1600" dirty="0"/>
              <a:t>1g</a:t>
            </a:r>
            <a:r>
              <a:rPr lang="ko-KR" altLang="en-US" sz="1600" dirty="0"/>
              <a:t>의 질량이다</a:t>
            </a:r>
            <a:r>
              <a:rPr lang="en-US" altLang="ko-KR" sz="1600" dirty="0"/>
              <a:t>.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480169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628181"/>
                <a:ext cx="7992888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기준되는 원소는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질량수가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12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인 탄소이다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3)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분자량이란 탄소 원자의 원자량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12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를 기준량으로 하고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이것과 비교하여 얻어지는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각 분자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      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의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상대적 질량으로서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분자를 구성하는 원자량의 합으로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표시한다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4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중수소의 질량은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약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2U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5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분자량과 질량은 같지 않다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U</m:t>
                    </m:r>
                    <m:r>
                      <a:rPr lang="nn-NO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1.6605×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−24</m:t>
                        </m:r>
                      </m:sup>
                    </m:sSup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뒷장 참조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28181"/>
                <a:ext cx="7992888" cy="1708160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0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>
                <a:solidFill>
                  <a:srgbClr val="00B0F0"/>
                </a:solidFill>
              </a:rPr>
              <a:t>원자질량단위</a:t>
            </a:r>
            <a:r>
              <a:rPr lang="en-US" altLang="ko-KR" sz="2400" b="1" dirty="0">
                <a:solidFill>
                  <a:srgbClr val="00B0F0"/>
                </a:solidFill>
              </a:rPr>
              <a:t>(</a:t>
            </a:r>
            <a:r>
              <a:rPr lang="en-US" altLang="ko-KR" sz="2400" b="1" dirty="0" err="1">
                <a:solidFill>
                  <a:srgbClr val="00B0F0"/>
                </a:solidFill>
              </a:rPr>
              <a:t>amu</a:t>
            </a:r>
            <a:r>
              <a:rPr lang="en-US" altLang="ko-KR" sz="2400" b="1" dirty="0">
                <a:solidFill>
                  <a:srgbClr val="00B0F0"/>
                </a:solidFill>
              </a:rPr>
              <a:t>, Atomic Mass Unit)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Text Box 135"/>
          <p:cNvSpPr txBox="1">
            <a:spLocks noChangeArrowheads="1"/>
          </p:cNvSpPr>
          <p:nvPr/>
        </p:nvSpPr>
        <p:spPr bwMode="auto">
          <a:xfrm>
            <a:off x="1043608" y="3717032"/>
            <a:ext cx="5976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600" b="0" dirty="0">
                <a:solidFill>
                  <a:prstClr val="black"/>
                </a:solidFill>
              </a:rPr>
              <a:t>* 1</a:t>
            </a:r>
            <a:r>
              <a:rPr lang="ko-KR" altLang="en-US" sz="1600" b="0" dirty="0">
                <a:solidFill>
                  <a:prstClr val="black"/>
                </a:solidFill>
              </a:rPr>
              <a:t>몰</a:t>
            </a:r>
            <a:r>
              <a:rPr lang="en-US" altLang="ko-KR" sz="1600" b="0" dirty="0">
                <a:solidFill>
                  <a:prstClr val="black"/>
                </a:solidFill>
              </a:rPr>
              <a:t>(</a:t>
            </a:r>
            <a:r>
              <a:rPr lang="en-US" altLang="ko-KR" sz="1600" b="0" dirty="0" err="1">
                <a:solidFill>
                  <a:prstClr val="black"/>
                </a:solidFill>
              </a:rPr>
              <a:t>mol</a:t>
            </a:r>
            <a:r>
              <a:rPr lang="en-US" altLang="ko-KR" sz="1600" b="0" dirty="0">
                <a:solidFill>
                  <a:prstClr val="black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600" b="0" dirty="0">
                <a:solidFill>
                  <a:prstClr val="black"/>
                </a:solidFill>
              </a:rPr>
              <a:t>   - </a:t>
            </a:r>
            <a:r>
              <a:rPr lang="ko-KR" altLang="en-US" sz="1600" b="0" dirty="0">
                <a:solidFill>
                  <a:prstClr val="black"/>
                </a:solidFill>
              </a:rPr>
              <a:t>어떤 물질이 자신의 원자량 만큼의 질량</a:t>
            </a:r>
            <a:r>
              <a:rPr lang="en-US" altLang="ko-KR" sz="1600" b="0" dirty="0">
                <a:solidFill>
                  <a:prstClr val="black"/>
                </a:solidFill>
              </a:rPr>
              <a:t>(g)</a:t>
            </a:r>
            <a:r>
              <a:rPr lang="ko-KR" altLang="en-US" sz="1600" b="0" dirty="0">
                <a:solidFill>
                  <a:prstClr val="black"/>
                </a:solidFill>
              </a:rPr>
              <a:t>을 가질 때 </a:t>
            </a:r>
            <a:r>
              <a:rPr lang="en-US" altLang="ko-KR" sz="1600" b="0" dirty="0">
                <a:solidFill>
                  <a:prstClr val="black"/>
                </a:solidFill>
              </a:rPr>
              <a:t>1</a:t>
            </a:r>
            <a:r>
              <a:rPr lang="ko-KR" altLang="en-US" sz="1600" b="0" dirty="0">
                <a:solidFill>
                  <a:prstClr val="black"/>
                </a:solidFill>
              </a:rPr>
              <a:t>몰</a:t>
            </a:r>
            <a:endParaRPr lang="en-US" altLang="ko-KR" sz="1600" b="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0" dirty="0">
                <a:solidFill>
                  <a:prstClr val="black"/>
                </a:solidFill>
              </a:rPr>
              <a:t>   - </a:t>
            </a:r>
            <a:r>
              <a:rPr lang="ko-KR" altLang="en-US" sz="1600" b="0" dirty="0">
                <a:solidFill>
                  <a:prstClr val="black"/>
                </a:solidFill>
              </a:rPr>
              <a:t>모든 물질은 </a:t>
            </a:r>
            <a:r>
              <a:rPr lang="en-US" altLang="ko-KR" sz="1600" b="0" dirty="0">
                <a:solidFill>
                  <a:prstClr val="black"/>
                </a:solidFill>
              </a:rPr>
              <a:t>1</a:t>
            </a:r>
            <a:r>
              <a:rPr lang="ko-KR" altLang="en-US" sz="1600" b="0" dirty="0">
                <a:solidFill>
                  <a:prstClr val="black"/>
                </a:solidFill>
              </a:rPr>
              <a:t>몰일 때 원자의 개수는</a:t>
            </a:r>
            <a:r>
              <a:rPr lang="en-US" altLang="ko-KR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 err="1" smtClean="0">
                <a:solidFill>
                  <a:prstClr val="black"/>
                </a:solidFill>
              </a:rPr>
              <a:t>아브가드로수</a:t>
            </a:r>
            <a:endParaRPr lang="en-US" altLang="ko-KR" sz="16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0" dirty="0" smtClean="0">
                <a:solidFill>
                  <a:prstClr val="black"/>
                </a:solidFill>
              </a:rPr>
              <a:t>   </a:t>
            </a:r>
            <a:r>
              <a:rPr lang="en-US" altLang="ko-KR" sz="1600" b="0" dirty="0">
                <a:solidFill>
                  <a:prstClr val="black"/>
                </a:solidFill>
              </a:rPr>
              <a:t>- </a:t>
            </a:r>
            <a:r>
              <a:rPr lang="ko-KR" altLang="en-US" sz="1600" b="0" dirty="0" smtClean="0">
                <a:solidFill>
                  <a:prstClr val="black"/>
                </a:solidFill>
              </a:rPr>
              <a:t>기체의</a:t>
            </a:r>
            <a:r>
              <a:rPr lang="en-US" altLang="ko-KR" sz="1600" b="0" dirty="0" smtClean="0">
                <a:solidFill>
                  <a:prstClr val="black"/>
                </a:solidFill>
              </a:rPr>
              <a:t> </a:t>
            </a:r>
            <a:r>
              <a:rPr lang="ko-KR" altLang="en-US" sz="1600" b="0" dirty="0" smtClean="0">
                <a:solidFill>
                  <a:prstClr val="black"/>
                </a:solidFill>
              </a:rPr>
              <a:t>경우 </a:t>
            </a:r>
            <a:r>
              <a:rPr lang="en-US" altLang="ko-KR" sz="1600" b="0" dirty="0" smtClean="0">
                <a:solidFill>
                  <a:prstClr val="black"/>
                </a:solidFill>
              </a:rPr>
              <a:t>22.4 L</a:t>
            </a:r>
            <a:r>
              <a:rPr lang="ko-KR" altLang="en-US" sz="1600" b="0" dirty="0" smtClean="0">
                <a:solidFill>
                  <a:prstClr val="black"/>
                </a:solidFill>
              </a:rPr>
              <a:t>의 </a:t>
            </a:r>
            <a:r>
              <a:rPr lang="ko-KR" altLang="en-US" sz="1600" b="0" dirty="0">
                <a:solidFill>
                  <a:prstClr val="black"/>
                </a:solidFill>
              </a:rPr>
              <a:t>원자의 개수는</a:t>
            </a:r>
            <a:r>
              <a:rPr lang="en-US" altLang="ko-KR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>
                <a:solidFill>
                  <a:prstClr val="black"/>
                </a:solidFill>
              </a:rPr>
              <a:t> </a:t>
            </a:r>
            <a:r>
              <a:rPr lang="ko-KR" altLang="en-US" sz="1600" b="0" dirty="0" err="1">
                <a:solidFill>
                  <a:prstClr val="black"/>
                </a:solidFill>
              </a:rPr>
              <a:t>아브가드로수</a:t>
            </a:r>
            <a:endParaRPr lang="en-US" altLang="ko-KR" sz="1600" dirty="0">
              <a:solidFill>
                <a:srgbClr val="C0504D"/>
              </a:solidFill>
              <a:latin typeface="Times New Roman" pitchFamily="18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5656" y="5599960"/>
                <a:ext cx="1991250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altLang="ko-KR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</m:num>
                        <m:den>
                          <m:r>
                            <a:rPr lang="en-US" altLang="ko-KR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r>
                        <a:rPr lang="en-US" altLang="ko-KR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en-US" altLang="ko-KR" sz="2400" b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𝐀</m:t>
                      </m:r>
                    </m:oMath>
                  </m:oMathPara>
                </a14:m>
                <a:endParaRPr lang="ko-KR" altLang="en-US" sz="2400" b="1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599960"/>
                <a:ext cx="1991250" cy="781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3225" y="2204864"/>
            <a:ext cx="44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1 u = </a:t>
            </a:r>
            <a:r>
              <a:rPr lang="en-US" altLang="ko-KR" baseline="30000" dirty="0">
                <a:solidFill>
                  <a:prstClr val="black"/>
                </a:solidFill>
              </a:rPr>
              <a:t>12</a:t>
            </a:r>
            <a:r>
              <a:rPr lang="en-US" altLang="ko-KR" dirty="0">
                <a:solidFill>
                  <a:prstClr val="black"/>
                </a:solidFill>
              </a:rPr>
              <a:t>C </a:t>
            </a:r>
            <a:r>
              <a:rPr lang="ko-KR" altLang="en-US" dirty="0">
                <a:solidFill>
                  <a:prstClr val="black"/>
                </a:solidFill>
              </a:rPr>
              <a:t>원자 하나 질량의</a:t>
            </a:r>
            <a:r>
              <a:rPr lang="en-US" altLang="ko-KR" dirty="0">
                <a:solidFill>
                  <a:prstClr val="black"/>
                </a:solidFill>
              </a:rPr>
              <a:t> 1/12</a:t>
            </a:r>
            <a:endParaRPr lang="ko-KR" altLang="en-US" baseline="-250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5744" y="318335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>
                <a:solidFill>
                  <a:srgbClr val="00B0F0"/>
                </a:solidFill>
              </a:rPr>
              <a:t>아보가드로 법칙</a:t>
            </a:r>
            <a:r>
              <a:rPr lang="en-US" altLang="ko-KR" sz="2400" dirty="0">
                <a:solidFill>
                  <a:srgbClr val="C0504D"/>
                </a:solidFill>
                <a:latin typeface="Times New Roman" pitchFamily="18" charset="0"/>
                <a:sym typeface="Wingdings" pitchFamily="2" charset="2"/>
              </a:rPr>
              <a:t> (Avogadro’s law) 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0312" y="5672351"/>
                <a:ext cx="1187056" cy="62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prstClr val="black"/>
                    </a:solidFill>
                    <a:ea typeface="Cambria Math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ko-KR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𝑴𝑵</m:t>
                        </m:r>
                      </m:num>
                      <m:den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altLang="ko-KR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𝑵</m:t>
                        </m:r>
                        <m:r>
                          <a:rPr lang="en-US" altLang="ko-KR" sz="2400" b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  <m:r>
                          <m:rPr>
                            <m:nor/>
                          </m:rPr>
                          <a:rPr lang="ko-KR" altLang="en-US" sz="2400" b="1" baseline="-25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ko-KR" altLang="en-US" sz="2400" b="1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12" y="5672351"/>
                <a:ext cx="1187056" cy="622414"/>
              </a:xfrm>
              <a:prstGeom prst="rect">
                <a:avLst/>
              </a:prstGeom>
              <a:blipFill rotWithShape="1">
                <a:blip r:embed="rId3"/>
                <a:stretch>
                  <a:fillRect l="-8205"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5940152" y="5782509"/>
                <a:ext cx="262276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altLang="ko-KR" b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𝐀</m:t>
                    </m:r>
                    <m:r>
                      <a:rPr lang="en-US" altLang="ko-KR" b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altLang="ko-KR" b="1" baseline="-250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6.02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prstClr val="black"/>
                    </a:solidFill>
                  </a:rPr>
                  <a:t> 개</a:t>
                </a:r>
                <a:r>
                  <a:rPr lang="en-US" altLang="ko-KR" b="1" dirty="0">
                    <a:solidFill>
                      <a:prstClr val="black"/>
                    </a:solidFill>
                  </a:rPr>
                  <a:t>/</a:t>
                </a:r>
                <a:r>
                  <a:rPr lang="en-US" altLang="ko-KR" b="1" dirty="0" err="1">
                    <a:solidFill>
                      <a:prstClr val="black"/>
                    </a:solidFill>
                  </a:rPr>
                  <a:t>mol</a:t>
                </a:r>
                <a:endParaRPr lang="ko-KR" alt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782509"/>
                <a:ext cx="2622769" cy="375552"/>
              </a:xfrm>
              <a:prstGeom prst="rect">
                <a:avLst/>
              </a:prstGeom>
              <a:blipFill rotWithShape="1">
                <a:blip r:embed="rId4"/>
                <a:stretch>
                  <a:fillRect t="-6557" r="-1160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7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진공 중에서 전파되지 않는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</a:t>
            </a:r>
            <a:r>
              <a:rPr lang="ko-KR" altLang="en-US" sz="1600" dirty="0"/>
              <a:t>감마선         </a:t>
            </a:r>
            <a:r>
              <a:rPr lang="en-US" altLang="ko-KR" sz="1600" dirty="0"/>
              <a:t>2) </a:t>
            </a:r>
            <a:r>
              <a:rPr lang="ko-KR" altLang="en-US" sz="1600" dirty="0"/>
              <a:t>엑스선         </a:t>
            </a:r>
            <a:r>
              <a:rPr lang="en-US" altLang="ko-KR" sz="1600" dirty="0"/>
              <a:t>3) </a:t>
            </a:r>
            <a:r>
              <a:rPr lang="ko-KR" altLang="en-US" sz="1600" dirty="0"/>
              <a:t>적외선         </a:t>
            </a:r>
            <a:r>
              <a:rPr lang="en-US" altLang="ko-KR" sz="1600" dirty="0"/>
              <a:t>4) </a:t>
            </a:r>
            <a:r>
              <a:rPr lang="ko-KR" altLang="en-US" sz="1600" dirty="0"/>
              <a:t>초단파         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ko-KR" altLang="en-US" sz="1600" dirty="0">
                <a:solidFill>
                  <a:srgbClr val="FF0000"/>
                </a:solidFill>
              </a:rPr>
              <a:t>초음파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28086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사람의 귀가 들을 수 있는 음파의 주파수는 일반적으로 </a:t>
            </a:r>
            <a:r>
              <a:rPr lang="en-US" altLang="ko-KR" sz="1400" dirty="0">
                <a:solidFill>
                  <a:srgbClr val="0070C0"/>
                </a:solidFill>
              </a:rPr>
              <a:t>16Hz~20kHz</a:t>
            </a:r>
            <a:r>
              <a:rPr lang="ko-KR" altLang="en-US" sz="1400" dirty="0">
                <a:solidFill>
                  <a:srgbClr val="0070C0"/>
                </a:solidFill>
              </a:rPr>
              <a:t>의 범위다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</a:rPr>
              <a:t>주파수가 </a:t>
            </a:r>
            <a:r>
              <a:rPr lang="en-US" altLang="ko-KR" sz="1400" dirty="0" smtClean="0">
                <a:solidFill>
                  <a:srgbClr val="0070C0"/>
                </a:solidFill>
              </a:rPr>
              <a:t>20 kHz</a:t>
            </a:r>
            <a:r>
              <a:rPr lang="ko-KR" altLang="en-US" sz="1400" dirty="0">
                <a:solidFill>
                  <a:srgbClr val="0070C0"/>
                </a:solidFill>
              </a:rPr>
              <a:t>를 넘는 음파를 초음파라고 한다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소리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음파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는 </a:t>
            </a:r>
            <a:r>
              <a:rPr lang="ko-KR" altLang="en-US" sz="1400" dirty="0">
                <a:solidFill>
                  <a:srgbClr val="0070C0"/>
                </a:solidFill>
              </a:rPr>
              <a:t>전달될 어떤 매개체가 있어야지만 전달되는 </a:t>
            </a:r>
            <a:r>
              <a:rPr lang="ko-KR" altLang="en-US" sz="1400" dirty="0" smtClean="0">
                <a:solidFill>
                  <a:srgbClr val="0070C0"/>
                </a:solidFill>
              </a:rPr>
              <a:t>에너지이며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진공공간에서는 소리가 전달 될 수 </a:t>
            </a:r>
            <a:r>
              <a:rPr lang="ko-KR" altLang="en-US" sz="1400" dirty="0" smtClean="0">
                <a:solidFill>
                  <a:srgbClr val="0070C0"/>
                </a:solidFill>
              </a:rPr>
              <a:t>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136904" cy="2523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dirty="0" smtClean="0"/>
                  <a:t>원자핵과 원자에 대한 설명으로 올바른 것은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/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dirty="0"/>
                  <a:t> </a:t>
                </a:r>
                <a:r>
                  <a:rPr lang="en-US" altLang="ko-KR" sz="1600" dirty="0"/>
                  <a:t>1) </a:t>
                </a:r>
                <a:r>
                  <a:rPr lang="ko-KR" altLang="en-US" sz="1600" dirty="0"/>
                  <a:t>양성자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중성자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중간자를 </a:t>
                </a:r>
                <a:r>
                  <a:rPr lang="ko-KR" altLang="en-US" sz="1600" dirty="0" err="1"/>
                  <a:t>핵자라</a:t>
                </a:r>
                <a:r>
                  <a:rPr lang="ko-KR" altLang="en-US" sz="1600" dirty="0"/>
                  <a:t> 한다</a:t>
                </a:r>
                <a:r>
                  <a:rPr lang="en-US" altLang="ko-KR" sz="1600" dirty="0"/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 2)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원자핵의 크기는 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−15</m:t>
                        </m:r>
                      </m:sup>
                    </m:sSup>
                    <m:r>
                      <a:rPr lang="en-US" altLang="ko-KR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ko-KR" altLang="en-US" sz="1600" dirty="0">
                    <a:solidFill>
                      <a:srgbClr val="FF0000"/>
                    </a:solidFill>
                  </a:rPr>
                  <a:t>이며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원자의 크기는 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dirty="0">
                    <a:solidFill>
                      <a:srgbClr val="FF0000"/>
                    </a:solidFill>
                  </a:rPr>
                  <a:t>이다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/>
                  <a:t> 3) </a:t>
                </a:r>
                <a:r>
                  <a:rPr lang="ko-KR" altLang="en-US" sz="1600" dirty="0"/>
                  <a:t>원자핵은 중성자와 전자로 구성되어 있으며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전기적으로 중성이다</a:t>
                </a:r>
                <a:r>
                  <a:rPr lang="en-US" altLang="ko-KR" sz="1600" dirty="0"/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/>
                  <a:t> 4) </a:t>
                </a:r>
                <a:r>
                  <a:rPr lang="ko-KR" altLang="en-US" sz="1600" dirty="0"/>
                  <a:t>원자핵의 크기를 결정하는 것은 원자번호 이다</a:t>
                </a:r>
                <a:r>
                  <a:rPr lang="en-US" altLang="ko-KR" sz="1600" dirty="0"/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/>
                  <a:t> 5) </a:t>
                </a:r>
                <a:r>
                  <a:rPr lang="ko-KR" altLang="en-US" sz="1600" dirty="0"/>
                  <a:t>중성원자는 중성자의 수와 양성자의 수가 같다</a:t>
                </a:r>
                <a:r>
                  <a:rPr lang="en-US" altLang="ko-KR" sz="1600" dirty="0"/>
                  <a:t>.</a:t>
                </a:r>
                <a:endParaRPr lang="en-US" altLang="ko-KR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136904" cy="2523191"/>
              </a:xfrm>
              <a:prstGeom prst="rect">
                <a:avLst/>
              </a:prstGeom>
              <a:blipFill rotWithShape="1">
                <a:blip r:embed="rId2"/>
                <a:stretch>
                  <a:fillRect l="-599" t="-1208" b="-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480169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628181"/>
                <a:ext cx="7992888" cy="1474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1) 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양성자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중성자를 </a:t>
                </a:r>
                <a:r>
                  <a:rPr lang="ko-KR" altLang="en-US" sz="1400" dirty="0" err="1">
                    <a:solidFill>
                      <a:srgbClr val="0070C0"/>
                    </a:solidFill>
                    <a:effectLst/>
                  </a:rPr>
                  <a:t>핵자라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 한다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3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원자핵은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양성자와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중성자로 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구성되어 있으며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전기적으로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양성이다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4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원자핵의 크기를 결정하는 것은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질량수이다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원자핵의 반경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𝑹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ko-KR" altLang="en-US" sz="1400" b="1" dirty="0">
                    <a:solidFill>
                      <a:srgbClr val="0070C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𝒇𝒎</m:t>
                    </m:r>
                  </m:oMath>
                </a14:m>
                <a:r>
                  <a:rPr lang="en-US" altLang="ko-KR" sz="1400" b="1" dirty="0">
                    <a:solidFill>
                      <a:srgbClr val="0070C0"/>
                    </a:solidFill>
                    <a:effectLst/>
                  </a:rPr>
                  <a:t>)</a:t>
                </a:r>
                <a:endParaRPr lang="ko-KR" altLang="en-US" sz="1400" b="1" dirty="0">
                  <a:solidFill>
                    <a:srgbClr val="0070C0"/>
                  </a:solidFill>
                  <a:effectLst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5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) 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중성원자는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전자의 </a:t>
                </a:r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수와 양성자의 수가 같다</a:t>
                </a:r>
                <a:r>
                  <a:rPr lang="en-US" altLang="ko-KR" sz="1400" dirty="0">
                    <a:solidFill>
                      <a:srgbClr val="0070C0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28181"/>
                <a:ext cx="7992888" cy="1474763"/>
              </a:xfrm>
              <a:prstGeom prst="rect">
                <a:avLst/>
              </a:prstGeom>
              <a:blipFill rotWithShape="1">
                <a:blip r:embed="rId3"/>
                <a:stretch>
                  <a:fillRect l="-153" b="-28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2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>
                <a:solidFill>
                  <a:srgbClr val="00B0F0"/>
                </a:solidFill>
              </a:rPr>
              <a:t>원자핵</a:t>
            </a:r>
            <a:r>
              <a:rPr lang="en-US" altLang="ko-KR" sz="2400" b="1" dirty="0">
                <a:solidFill>
                  <a:srgbClr val="00B0F0"/>
                </a:solidFill>
              </a:rPr>
              <a:t>, </a:t>
            </a:r>
            <a:r>
              <a:rPr lang="ko-KR" altLang="en-US" sz="2400" b="1" dirty="0">
                <a:solidFill>
                  <a:srgbClr val="00B0F0"/>
                </a:solidFill>
              </a:rPr>
              <a:t>원자의 반경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821360" y="2192494"/>
            <a:ext cx="2971800" cy="2879725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3583360" y="2954494"/>
            <a:ext cx="1485900" cy="1439863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3964360" y="3335494"/>
            <a:ext cx="741363" cy="719138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3202360" y="2573494"/>
            <a:ext cx="2227263" cy="2159000"/>
          </a:xfrm>
          <a:prstGeom prst="ellipse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4817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954960" y="3589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31134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18360" y="4605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205660" y="24972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5310560" y="35640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196260" y="45546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3126160" y="2573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5310560" y="26115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1" name="Oval 19"/>
          <p:cNvSpPr>
            <a:spLocks noChangeArrowheads="1"/>
          </p:cNvSpPr>
          <p:nvPr/>
        </p:nvSpPr>
        <p:spPr bwMode="auto">
          <a:xfrm>
            <a:off x="3126160" y="4478494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926260" y="3538694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600">
                <a:solidFill>
                  <a:srgbClr val="000066"/>
                </a:solidFill>
              </a:rPr>
              <a:t>원자핵</a:t>
            </a:r>
          </a:p>
        </p:txBody>
      </p:sp>
      <p:sp>
        <p:nvSpPr>
          <p:cNvPr id="83" name="AutoShape 21"/>
          <p:cNvSpPr>
            <a:spLocks noChangeArrowheads="1"/>
          </p:cNvSpPr>
          <p:nvPr/>
        </p:nvSpPr>
        <p:spPr bwMode="auto">
          <a:xfrm flipH="1">
            <a:off x="814760" y="2700494"/>
            <a:ext cx="3733800" cy="838200"/>
          </a:xfrm>
          <a:prstGeom prst="curvedDownArrow">
            <a:avLst>
              <a:gd name="adj1" fmla="val 43741"/>
              <a:gd name="adj2" fmla="val 137039"/>
              <a:gd name="adj3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611560" y="3691094"/>
            <a:ext cx="1439863" cy="143986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611560" y="521509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ko-KR" altLang="en-US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양전하</a:t>
            </a:r>
            <a:r>
              <a:rPr lang="en-US" altLang="ko-KR" baseline="3000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altLang="ko-KR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6" name="Oval 36"/>
          <p:cNvSpPr>
            <a:spLocks noChangeArrowheads="1"/>
          </p:cNvSpPr>
          <p:nvPr/>
        </p:nvSpPr>
        <p:spPr bwMode="auto">
          <a:xfrm>
            <a:off x="1602160" y="4211794"/>
            <a:ext cx="381000" cy="3810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7" name="Oval 37"/>
          <p:cNvSpPr>
            <a:spLocks noChangeArrowheads="1"/>
          </p:cNvSpPr>
          <p:nvPr/>
        </p:nvSpPr>
        <p:spPr bwMode="auto">
          <a:xfrm>
            <a:off x="687760" y="4211794"/>
            <a:ext cx="381000" cy="3810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687760" y="422449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ko-KR" sz="1800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+</a:t>
            </a:r>
            <a:endParaRPr lang="en-US" altLang="ko-KR" sz="1800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9" name="AutoShape 40"/>
          <p:cNvSpPr>
            <a:spLocks noChangeArrowheads="1"/>
          </p:cNvSpPr>
          <p:nvPr/>
        </p:nvSpPr>
        <p:spPr bwMode="auto">
          <a:xfrm>
            <a:off x="1068760" y="4148294"/>
            <a:ext cx="539750" cy="539750"/>
          </a:xfrm>
          <a:custGeom>
            <a:avLst/>
            <a:gdLst>
              <a:gd name="T0" fmla="*/ 539750 w 21600"/>
              <a:gd name="T1" fmla="*/ 269875 h 21600"/>
              <a:gd name="T2" fmla="*/ 269875 w 21600"/>
              <a:gd name="T3" fmla="*/ 539750 h 21600"/>
              <a:gd name="T4" fmla="*/ 0 w 21600"/>
              <a:gd name="T5" fmla="*/ 269875 h 21600"/>
              <a:gd name="T6" fmla="*/ 2698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112 w 21600"/>
              <a:gd name="T13" fmla="*/ 8449 h 21600"/>
              <a:gd name="T14" fmla="*/ 18488 w 21600"/>
              <a:gd name="T15" fmla="*/ 131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5718"/>
                </a:lnTo>
                <a:lnTo>
                  <a:pt x="8449" y="5718"/>
                </a:lnTo>
                <a:lnTo>
                  <a:pt x="8449" y="8449"/>
                </a:lnTo>
                <a:lnTo>
                  <a:pt x="5718" y="8449"/>
                </a:lnTo>
                <a:lnTo>
                  <a:pt x="5718" y="6480"/>
                </a:lnTo>
                <a:lnTo>
                  <a:pt x="0" y="10800"/>
                </a:lnTo>
                <a:lnTo>
                  <a:pt x="5718" y="15120"/>
                </a:lnTo>
                <a:lnTo>
                  <a:pt x="5718" y="13151"/>
                </a:lnTo>
                <a:lnTo>
                  <a:pt x="8449" y="13151"/>
                </a:lnTo>
                <a:lnTo>
                  <a:pt x="8449" y="15882"/>
                </a:lnTo>
                <a:lnTo>
                  <a:pt x="6480" y="15882"/>
                </a:lnTo>
                <a:lnTo>
                  <a:pt x="10800" y="21600"/>
                </a:lnTo>
                <a:lnTo>
                  <a:pt x="15120" y="15882"/>
                </a:lnTo>
                <a:lnTo>
                  <a:pt x="13151" y="15882"/>
                </a:lnTo>
                <a:lnTo>
                  <a:pt x="13151" y="13151"/>
                </a:lnTo>
                <a:lnTo>
                  <a:pt x="15882" y="13151"/>
                </a:lnTo>
                <a:lnTo>
                  <a:pt x="15882" y="15120"/>
                </a:lnTo>
                <a:lnTo>
                  <a:pt x="21600" y="10800"/>
                </a:lnTo>
                <a:lnTo>
                  <a:pt x="15882" y="6480"/>
                </a:lnTo>
                <a:lnTo>
                  <a:pt x="15882" y="8449"/>
                </a:lnTo>
                <a:lnTo>
                  <a:pt x="13151" y="8449"/>
                </a:lnTo>
                <a:lnTo>
                  <a:pt x="13151" y="5718"/>
                </a:lnTo>
                <a:lnTo>
                  <a:pt x="15120" y="5718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0" name="Oval 42"/>
          <p:cNvSpPr>
            <a:spLocks noChangeArrowheads="1"/>
          </p:cNvSpPr>
          <p:nvPr/>
        </p:nvSpPr>
        <p:spPr bwMode="auto">
          <a:xfrm>
            <a:off x="1144960" y="4681694"/>
            <a:ext cx="381000" cy="381000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1119560" y="461819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ko-KR" baseline="30000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o</a:t>
            </a:r>
            <a:endParaRPr lang="en-US" altLang="ko-KR" baseline="300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2" name="Text Box 52"/>
          <p:cNvSpPr txBox="1">
            <a:spLocks noChangeArrowheads="1"/>
          </p:cNvSpPr>
          <p:nvPr/>
        </p:nvSpPr>
        <p:spPr bwMode="auto">
          <a:xfrm>
            <a:off x="1602160" y="422449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ko-KR" sz="1800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+</a:t>
            </a:r>
            <a:endParaRPr lang="en-US" altLang="ko-KR" sz="1800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3" name="Oval 53"/>
          <p:cNvSpPr>
            <a:spLocks noChangeArrowheads="1"/>
          </p:cNvSpPr>
          <p:nvPr/>
        </p:nvSpPr>
        <p:spPr bwMode="auto">
          <a:xfrm>
            <a:off x="1144960" y="3767294"/>
            <a:ext cx="381000" cy="381000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4" name="Text Box 54"/>
          <p:cNvSpPr txBox="1">
            <a:spLocks noChangeArrowheads="1"/>
          </p:cNvSpPr>
          <p:nvPr/>
        </p:nvSpPr>
        <p:spPr bwMode="auto">
          <a:xfrm>
            <a:off x="1144960" y="369109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ko-KR" baseline="30000">
                <a:solidFill>
                  <a:prstClr val="white"/>
                </a:solidFill>
                <a:latin typeface="Times New Roman" pitchFamily="18" charset="0"/>
                <a:sym typeface="Symbol" pitchFamily="18" charset="2"/>
              </a:rPr>
              <a:t>o</a:t>
            </a:r>
            <a:endParaRPr lang="en-US" altLang="ko-KR" baseline="300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5" name="AutoShape 55"/>
          <p:cNvSpPr>
            <a:spLocks noChangeArrowheads="1"/>
          </p:cNvSpPr>
          <p:nvPr/>
        </p:nvSpPr>
        <p:spPr bwMode="auto">
          <a:xfrm rot="18856360">
            <a:off x="903660" y="4543582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6" name="AutoShape 56"/>
          <p:cNvSpPr>
            <a:spLocks noChangeArrowheads="1"/>
          </p:cNvSpPr>
          <p:nvPr/>
        </p:nvSpPr>
        <p:spPr bwMode="auto">
          <a:xfrm rot="18856360">
            <a:off x="1424360" y="40339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7" name="AutoShape 57"/>
          <p:cNvSpPr>
            <a:spLocks noChangeArrowheads="1"/>
          </p:cNvSpPr>
          <p:nvPr/>
        </p:nvSpPr>
        <p:spPr bwMode="auto">
          <a:xfrm rot="2915561">
            <a:off x="1437060" y="45546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8" name="AutoShape 58"/>
          <p:cNvSpPr>
            <a:spLocks noChangeArrowheads="1"/>
          </p:cNvSpPr>
          <p:nvPr/>
        </p:nvSpPr>
        <p:spPr bwMode="auto">
          <a:xfrm rot="2915561">
            <a:off x="916360" y="4033994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9" name="Text Box 59"/>
          <p:cNvSpPr txBox="1">
            <a:spLocks noChangeArrowheads="1"/>
          </p:cNvSpPr>
          <p:nvPr/>
        </p:nvSpPr>
        <p:spPr bwMode="auto">
          <a:xfrm>
            <a:off x="1144960" y="4072094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>
                <a:solidFill>
                  <a:srgbClr val="800000"/>
                </a:solidFill>
                <a:sym typeface="Symbol" pitchFamily="18" charset="2"/>
              </a:rPr>
              <a:t></a:t>
            </a:r>
            <a:endParaRPr lang="en-US" altLang="ko-KR" sz="3200">
              <a:solidFill>
                <a:srgbClr val="800000"/>
              </a:solidFill>
            </a:endParaRPr>
          </a:p>
        </p:txBody>
      </p:sp>
      <p:sp>
        <p:nvSpPr>
          <p:cNvPr id="100" name="Line 64"/>
          <p:cNvSpPr>
            <a:spLocks noChangeShapeType="1"/>
          </p:cNvSpPr>
          <p:nvPr/>
        </p:nvSpPr>
        <p:spPr bwMode="auto">
          <a:xfrm>
            <a:off x="4358060" y="4072094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1" name="Line 65"/>
          <p:cNvSpPr>
            <a:spLocks noChangeShapeType="1"/>
          </p:cNvSpPr>
          <p:nvPr/>
        </p:nvSpPr>
        <p:spPr bwMode="auto">
          <a:xfrm>
            <a:off x="5805860" y="3767294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2" name="Line 66"/>
          <p:cNvSpPr>
            <a:spLocks noChangeShapeType="1"/>
          </p:cNvSpPr>
          <p:nvPr/>
        </p:nvSpPr>
        <p:spPr bwMode="auto">
          <a:xfrm>
            <a:off x="4713660" y="3767294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3" name="Line 68"/>
          <p:cNvSpPr>
            <a:spLocks noChangeShapeType="1"/>
          </p:cNvSpPr>
          <p:nvPr/>
        </p:nvSpPr>
        <p:spPr bwMode="auto">
          <a:xfrm>
            <a:off x="4345360" y="521509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4" name="Line 69"/>
          <p:cNvSpPr>
            <a:spLocks noChangeShapeType="1"/>
          </p:cNvSpPr>
          <p:nvPr/>
        </p:nvSpPr>
        <p:spPr bwMode="auto">
          <a:xfrm>
            <a:off x="4345360" y="5443694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3193232" y="5708558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800" b="0" dirty="0">
                <a:solidFill>
                  <a:prstClr val="black"/>
                </a:solidFill>
              </a:rPr>
              <a:t>원자핵의 반경    </a:t>
            </a:r>
            <a:r>
              <a:rPr lang="en-US" altLang="ko-KR" sz="1800" b="0" dirty="0">
                <a:solidFill>
                  <a:prstClr val="black"/>
                </a:solidFill>
              </a:rPr>
              <a:t>= </a:t>
            </a:r>
          </a:p>
        </p:txBody>
      </p:sp>
      <p:sp>
        <p:nvSpPr>
          <p:cNvPr id="107" name="Text Box 73"/>
          <p:cNvSpPr txBox="1">
            <a:spLocks noChangeArrowheads="1"/>
          </p:cNvSpPr>
          <p:nvPr/>
        </p:nvSpPr>
        <p:spPr bwMode="auto">
          <a:xfrm>
            <a:off x="3193232" y="6002246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800" b="0" dirty="0">
                <a:solidFill>
                  <a:prstClr val="black"/>
                </a:solidFill>
              </a:rPr>
              <a:t>원자의 반경       </a:t>
            </a:r>
            <a:r>
              <a:rPr lang="en-US" altLang="ko-KR" sz="1800" b="0" dirty="0">
                <a:solidFill>
                  <a:prstClr val="black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41789" y="5708516"/>
                <a:ext cx="1047787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−15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89" y="5708516"/>
                <a:ext cx="1047787" cy="3724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241789" y="6008918"/>
                <a:ext cx="1047787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89" y="6008918"/>
                <a:ext cx="1047787" cy="372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0192" y="2285666"/>
                <a:ext cx="2770759" cy="61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ko-KR" altLang="en-US" sz="2400" b="1" dirty="0" smtClean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altLang="ko-KR" sz="2400" b="1" i="1" smtClean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2400" b="1" i="1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𝒇𝒎</m:t>
                    </m:r>
                  </m:oMath>
                </a14:m>
                <a:r>
                  <a:rPr lang="en-US" altLang="ko-KR" sz="2400" b="1" dirty="0" smtClean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ko-KR" altLang="en-US" sz="24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285666"/>
                <a:ext cx="2770759" cy="612027"/>
              </a:xfrm>
              <a:prstGeom prst="rect">
                <a:avLst/>
              </a:prstGeom>
              <a:blipFill rotWithShape="1">
                <a:blip r:embed="rId4"/>
                <a:stretch>
                  <a:fillRect r="-3956" b="-2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32954" y="206084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반경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6228184" y="3068960"/>
            <a:ext cx="2944846" cy="792088"/>
            <a:chOff x="6228184" y="3429000"/>
            <a:chExt cx="2944846" cy="792088"/>
          </a:xfrm>
        </p:grpSpPr>
        <p:sp>
          <p:nvSpPr>
            <p:cNvPr id="113" name="TextBox 112"/>
            <p:cNvSpPr txBox="1"/>
            <p:nvPr/>
          </p:nvSpPr>
          <p:spPr>
            <a:xfrm>
              <a:off x="6228184" y="3429000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prstClr val="black"/>
                  </a:solidFill>
                </a:rPr>
                <a:t>원자의</a:t>
              </a:r>
              <a:r>
                <a:rPr lang="en-US" altLang="ko-KR" dirty="0">
                  <a:solidFill>
                    <a:prstClr val="black"/>
                  </a:solidFill>
                </a:rPr>
                <a:t> </a:t>
              </a:r>
              <a:r>
                <a:rPr lang="ko-KR" altLang="en-US" dirty="0">
                  <a:solidFill>
                    <a:prstClr val="black"/>
                  </a:solidFill>
                </a:rPr>
                <a:t>반경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300192" y="3751088"/>
                  <a:ext cx="2872838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𝟓𝟑</m:t>
                        </m:r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ko-KR" sz="2400" b="1" i="1">
                                <a:solidFill>
                                  <a:srgbClr val="C0504D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</m:t>
                        </m:r>
                        <m:r>
                          <a:rPr lang="en-US" altLang="ko-KR" sz="2400" b="1" i="1" smtClean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51088"/>
                  <a:ext cx="2872838" cy="470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타원 8"/>
            <p:cNvSpPr/>
            <p:nvPr/>
          </p:nvSpPr>
          <p:spPr>
            <a:xfrm>
              <a:off x="8748464" y="3806407"/>
              <a:ext cx="72008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228184" y="407707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부피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28184" y="50851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원자핵의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밀도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endParaRPr lang="ko-KR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522194" y="4388390"/>
                <a:ext cx="100213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altLang="ko-KR" sz="2400" b="1" i="1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o-KR" altLang="en-US" sz="2400" b="1" dirty="0">
                    <a:solidFill>
                      <a:srgbClr val="C0504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400" b="1" i="1" dirty="0">
                        <a:solidFill>
                          <a:srgbClr val="C05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altLang="ko-KR" sz="2400" b="1" i="1" dirty="0">
                            <a:solidFill>
                              <a:srgbClr val="C0504D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ko-KR" altLang="en-US" sz="24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94" y="4388390"/>
                <a:ext cx="1002134" cy="6247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6444208" y="5487615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질량</a:t>
            </a:r>
            <a:r>
              <a:rPr lang="en-US" altLang="ko-KR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ko-KR" altLang="en-US" sz="2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부피</a:t>
            </a:r>
          </a:p>
        </p:txBody>
      </p:sp>
    </p:spTree>
    <p:extLst>
      <p:ext uri="{BB962C8B-B14F-4D97-AF65-F5344CB8AC3E}">
        <p14:creationId xmlns:p14="http://schemas.microsoft.com/office/powerpoint/2010/main" val="4517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엑스선 </a:t>
            </a:r>
            <a:r>
              <a:rPr lang="en-US" altLang="ko-KR" dirty="0"/>
              <a:t>spectrum</a:t>
            </a:r>
            <a:r>
              <a:rPr lang="ko-KR" altLang="en-US" dirty="0"/>
              <a:t>의 특성에 관한 설명으로 올바르지 않은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sz="1600" dirty="0"/>
              <a:t>1) </a:t>
            </a:r>
            <a:r>
              <a:rPr lang="ko-KR" altLang="en-US" sz="1600" dirty="0"/>
              <a:t>최강파장은 최단파장의 약 </a:t>
            </a:r>
            <a:r>
              <a:rPr lang="en-US" altLang="ko-KR" sz="1600" dirty="0"/>
              <a:t>1.5</a:t>
            </a:r>
            <a:r>
              <a:rPr lang="ko-KR" altLang="en-US" sz="1600" dirty="0"/>
              <a:t>배이다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2) </a:t>
            </a:r>
            <a:r>
              <a:rPr lang="ko-KR" altLang="en-US" sz="1600" dirty="0" err="1"/>
              <a:t>관전압을</a:t>
            </a:r>
            <a:r>
              <a:rPr lang="ko-KR" altLang="en-US" sz="1600" dirty="0"/>
              <a:t> 높이면 최단파장이 짧아진다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3) </a:t>
            </a:r>
            <a:r>
              <a:rPr lang="ko-KR" altLang="en-US" sz="1600" dirty="0"/>
              <a:t>엑스선의 강도는 </a:t>
            </a:r>
            <a:r>
              <a:rPr lang="ko-KR" altLang="en-US" sz="1600" dirty="0" err="1" smtClean="0"/>
              <a:t>관전압에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비례한다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4) </a:t>
            </a:r>
            <a:r>
              <a:rPr lang="ko-KR" altLang="en-US" sz="1600" dirty="0">
                <a:solidFill>
                  <a:srgbClr val="FF0000"/>
                </a:solidFill>
              </a:rPr>
              <a:t>특성 엑스선의 파장은 </a:t>
            </a:r>
            <a:r>
              <a:rPr lang="ko-KR" altLang="en-US" sz="1600" dirty="0" err="1">
                <a:solidFill>
                  <a:srgbClr val="FF0000"/>
                </a:solidFill>
              </a:rPr>
              <a:t>관전압의</a:t>
            </a:r>
            <a:r>
              <a:rPr lang="ko-KR" altLang="en-US" sz="1600" dirty="0">
                <a:solidFill>
                  <a:srgbClr val="FF0000"/>
                </a:solidFill>
              </a:rPr>
              <a:t> 제곱에 반비례한다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5) </a:t>
            </a:r>
            <a:r>
              <a:rPr lang="ko-KR" altLang="en-US" sz="1600" dirty="0"/>
              <a:t>엑스선의 발생효율은 원자번호에 비례한다</a:t>
            </a:r>
            <a:r>
              <a:rPr lang="en-US" altLang="ko-KR" sz="1600" dirty="0"/>
              <a:t>.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480169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628181"/>
                <a:ext cx="79928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특성엑스선의 파장은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  <a:effectLst/>
                  </a:rPr>
                  <a:t>관전압과는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관계가 없고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  <a:effectLst/>
                  </a:rPr>
                  <a:t>타겟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물질의 원자번호에 따라 달라진다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(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  <a:effectLst/>
                  </a:rPr>
                  <a:t>모즐리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법칙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뒷장 참조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엑스선의 발생효율 </a:t>
                </a:r>
                <a14:m>
                  <m:oMath xmlns:m="http://schemas.openxmlformats.org/officeDocument/2006/math">
                    <m:r>
                      <a:rPr lang="ko-KR" altLang="en-US" sz="1400" b="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𝑘𝑉𝑍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×100(%)</m:t>
                    </m:r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=1.1×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r>
                      <a:rPr lang="en-US" altLang="ko-KR" sz="1400" b="0" i="1" dirty="0">
                        <a:solidFill>
                          <a:srgbClr val="0070C0"/>
                        </a:solidFill>
                        <a:latin typeface="Cambria Math"/>
                      </a:rPr>
                      <m:t>𝑣𝑜𝑙𝑡</m:t>
                    </m:r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  즉 원자번호와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관전압에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 </a:t>
                </a:r>
                <a:endParaRPr lang="en-US" altLang="ko-KR" sz="14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28181"/>
                <a:ext cx="799288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3" r="-229" b="-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9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>
                <a:solidFill>
                  <a:srgbClr val="0070C0"/>
                </a:solidFill>
              </a:rPr>
              <a:t>특성 </a:t>
            </a:r>
            <a:r>
              <a:rPr lang="en-US" altLang="ko-KR" b="1" dirty="0" smtClean="0">
                <a:solidFill>
                  <a:srgbClr val="0070C0"/>
                </a:solidFill>
              </a:rPr>
              <a:t>X-</a:t>
            </a:r>
            <a:r>
              <a:rPr lang="ko-KR" altLang="en-US" b="1" dirty="0" smtClean="0">
                <a:solidFill>
                  <a:srgbClr val="0070C0"/>
                </a:solidFill>
              </a:rPr>
              <a:t>선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4" y="1412776"/>
            <a:ext cx="797016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dirty="0">
                <a:solidFill>
                  <a:srgbClr val="00B0F0"/>
                </a:solidFill>
              </a:rPr>
              <a:t>가속되어진 </a:t>
            </a:r>
            <a:r>
              <a:rPr lang="ko-KR" altLang="en-US" sz="1600" b="1" dirty="0" err="1">
                <a:solidFill>
                  <a:srgbClr val="00B0F0"/>
                </a:solidFill>
              </a:rPr>
              <a:t>하전입자가</a:t>
            </a:r>
            <a:r>
              <a:rPr lang="ko-KR" altLang="en-US" sz="1600" b="1" dirty="0">
                <a:solidFill>
                  <a:srgbClr val="00B0F0"/>
                </a:solidFill>
              </a:rPr>
              <a:t> 궤도전자와 상호작용하여 여기</a:t>
            </a:r>
            <a:r>
              <a:rPr lang="en-US" altLang="ko-KR" sz="1600" b="1" dirty="0">
                <a:solidFill>
                  <a:srgbClr val="00B0F0"/>
                </a:solidFill>
              </a:rPr>
              <a:t>, </a:t>
            </a:r>
            <a:r>
              <a:rPr lang="ko-KR" altLang="en-US" sz="1600" b="1" dirty="0">
                <a:solidFill>
                  <a:srgbClr val="00B0F0"/>
                </a:solidFill>
              </a:rPr>
              <a:t>전리를 일으키고 이에 </a:t>
            </a:r>
            <a:r>
              <a:rPr lang="ko-KR" altLang="en-US" sz="1600" b="1" dirty="0" smtClean="0">
                <a:solidFill>
                  <a:srgbClr val="00B0F0"/>
                </a:solidFill>
              </a:rPr>
              <a:t>   수반되어 그 에너지 </a:t>
            </a:r>
            <a:r>
              <a:rPr lang="ko-KR" altLang="en-US" sz="1600" b="1" dirty="0">
                <a:solidFill>
                  <a:srgbClr val="00B0F0"/>
                </a:solidFill>
              </a:rPr>
              <a:t>차만큼 전자파를 방출하는 데 이때 방출되는 전자파를 </a:t>
            </a:r>
            <a:r>
              <a:rPr lang="ko-KR" altLang="en-US" sz="1600" b="1" dirty="0" smtClean="0">
                <a:solidFill>
                  <a:srgbClr val="00B0F0"/>
                </a:solidFill>
              </a:rPr>
              <a:t>       특성 </a:t>
            </a:r>
            <a:r>
              <a:rPr lang="en-US" altLang="ko-KR" sz="1600" b="1" dirty="0">
                <a:solidFill>
                  <a:srgbClr val="00B0F0"/>
                </a:solidFill>
              </a:rPr>
              <a:t>X</a:t>
            </a:r>
            <a:r>
              <a:rPr lang="ko-KR" altLang="en-US" sz="1600" b="1" dirty="0">
                <a:solidFill>
                  <a:srgbClr val="00B0F0"/>
                </a:solidFill>
              </a:rPr>
              <a:t>선이라 하고 </a:t>
            </a:r>
            <a:r>
              <a:rPr lang="en-US" altLang="ko-KR" sz="1600" b="1" dirty="0">
                <a:solidFill>
                  <a:srgbClr val="00B0F0"/>
                </a:solidFill>
              </a:rPr>
              <a:t>target </a:t>
            </a:r>
            <a:r>
              <a:rPr lang="ko-KR" altLang="en-US" sz="1600" b="1" dirty="0" smtClean="0">
                <a:solidFill>
                  <a:srgbClr val="00B0F0"/>
                </a:solidFill>
              </a:rPr>
              <a:t>물질에 </a:t>
            </a:r>
            <a:r>
              <a:rPr lang="ko-KR" altLang="en-US" sz="1600" b="1" dirty="0">
                <a:solidFill>
                  <a:srgbClr val="00B0F0"/>
                </a:solidFill>
              </a:rPr>
              <a:t>따라 </a:t>
            </a:r>
            <a:r>
              <a:rPr lang="ko-KR" altLang="en-US" sz="1600" b="1" dirty="0" smtClean="0">
                <a:solidFill>
                  <a:srgbClr val="00B0F0"/>
                </a:solidFill>
              </a:rPr>
              <a:t>고유한 에너지를 가짐</a:t>
            </a:r>
            <a:endParaRPr lang="ko-KR" altLang="en-US" sz="1600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9410" r="16911" b="11760"/>
          <a:stretch/>
        </p:blipFill>
        <p:spPr bwMode="auto">
          <a:xfrm>
            <a:off x="5292080" y="3501008"/>
            <a:ext cx="2529556" cy="180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4" y="3501008"/>
                <a:ext cx="4572000" cy="13095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b="1" dirty="0" smtClean="0"/>
                  <a:t>방출되는 전자파의 진동수의 제곱근은 원자번호에 비례한다</a:t>
                </a: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b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𝑽</m:t>
                    </m:r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3501008"/>
                <a:ext cx="4572000" cy="1309526"/>
              </a:xfrm>
              <a:prstGeom prst="rect">
                <a:avLst/>
              </a:prstGeom>
              <a:blipFill rotWithShape="1">
                <a:blip r:embed="rId3"/>
                <a:stretch>
                  <a:fillRect l="-800" b="-9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/>
          <p:cNvSpPr/>
          <p:nvPr/>
        </p:nvSpPr>
        <p:spPr>
          <a:xfrm>
            <a:off x="641721" y="3098285"/>
            <a:ext cx="162602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Moseley's law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다음 중 연결이 틀린 것은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/>
            <a:r>
              <a:rPr lang="ko-KR" altLang="en-US" sz="1600" dirty="0"/>
              <a:t>① </a:t>
            </a:r>
            <a:r>
              <a:rPr lang="en-US" altLang="ko-KR" sz="1600" dirty="0"/>
              <a:t>1Gy=100rad </a:t>
            </a:r>
            <a:r>
              <a:rPr lang="en-US" altLang="ko-KR" sz="1600" dirty="0" smtClean="0"/>
              <a:t>      </a:t>
            </a:r>
            <a:r>
              <a:rPr lang="ko-KR" altLang="en-US" sz="1600" dirty="0" smtClean="0"/>
              <a:t>② </a:t>
            </a:r>
            <a:r>
              <a:rPr lang="en-US" altLang="ko-KR" sz="1600" dirty="0" smtClean="0"/>
              <a:t>1R=2.58X10</a:t>
            </a:r>
            <a:r>
              <a:rPr lang="en-US" altLang="ko-KR" sz="1600" baseline="30000" dirty="0" smtClean="0"/>
              <a:t>-4</a:t>
            </a:r>
            <a:r>
              <a:rPr lang="en-US" altLang="ko-KR" sz="1600" dirty="0" smtClean="0"/>
              <a:t>C/kg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③ </a:t>
            </a:r>
            <a:r>
              <a:rPr lang="en-US" altLang="ko-KR" sz="1600" dirty="0">
                <a:solidFill>
                  <a:srgbClr val="FF0000"/>
                </a:solidFill>
              </a:rPr>
              <a:t>LET=</a:t>
            </a:r>
            <a:r>
              <a:rPr lang="en-US" altLang="ko-KR" sz="1600" dirty="0" err="1">
                <a:solidFill>
                  <a:srgbClr val="FF0000"/>
                </a:solidFill>
              </a:rPr>
              <a:t>KeV</a:t>
            </a:r>
            <a:r>
              <a:rPr lang="en-US" altLang="ko-KR" sz="1600" dirty="0">
                <a:solidFill>
                  <a:srgbClr val="FF0000"/>
                </a:solidFill>
              </a:rPr>
              <a:t>/IP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fontAlgn="base"/>
            <a:r>
              <a:rPr lang="ko-KR" altLang="en-US" sz="1600" dirty="0" smtClean="0"/>
              <a:t>④ </a:t>
            </a:r>
            <a:r>
              <a:rPr lang="en-US" altLang="ko-KR" sz="1600" dirty="0" smtClean="0"/>
              <a:t>1barn=10</a:t>
            </a:r>
            <a:r>
              <a:rPr lang="en-US" altLang="ko-KR" sz="1600" baseline="30000" dirty="0" smtClean="0"/>
              <a:t>-24</a:t>
            </a:r>
            <a:r>
              <a:rPr lang="en-US" altLang="ko-KR" sz="1600" dirty="0" smtClean="0"/>
              <a:t>cm</a:t>
            </a:r>
            <a:r>
              <a:rPr lang="en-US" altLang="ko-KR" sz="1600" baseline="30000" dirty="0" smtClean="0"/>
              <a:t>2    </a:t>
            </a:r>
            <a:r>
              <a:rPr lang="ko-KR" altLang="en-US" sz="1600" dirty="0" smtClean="0"/>
              <a:t>⑤ </a:t>
            </a:r>
            <a:r>
              <a:rPr lang="en-US" altLang="ko-KR" sz="1600" dirty="0"/>
              <a:t>1erg=0.625X10</a:t>
            </a:r>
            <a:r>
              <a:rPr lang="en-US" altLang="ko-KR" sz="1600" baseline="30000" dirty="0"/>
              <a:t>12</a:t>
            </a:r>
            <a:r>
              <a:rPr lang="en-US" altLang="ko-KR" sz="1600" dirty="0"/>
              <a:t>eV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11560" y="2346872"/>
                <a:ext cx="8352928" cy="203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LET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의 정의는 어떤 물질의 단위길이 당 부여하는 에너지를 뜻하므로 분모는 길이의 단위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분자는 에너지의 단위이어야 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LET=</a:t>
                </a:r>
                <a:r>
                  <a:rPr lang="en-US" altLang="ko-KR" sz="1400" dirty="0" err="1" smtClean="0">
                    <a:solidFill>
                      <a:srgbClr val="0070C0"/>
                    </a:solidFill>
                  </a:rPr>
                  <a:t>keV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m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erg</m:t>
                    </m:r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𝑒𝑉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=1.6×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−19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이므로 1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𝑒𝑟𝑔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를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𝑒𝑉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로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ko-KR" altLang="en-US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환산하면</m:t>
                    </m:r>
                  </m:oMath>
                </a14:m>
                <a:endParaRPr lang="en-US" altLang="ko-KR" sz="1400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erg</m:t>
                      </m:r>
                      <m:r>
                        <a:rPr lang="en-US" altLang="ko-KR" sz="1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−7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1.6</m:t>
                          </m:r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−19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=0.625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𝑒𝑉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가 된다.</m:t>
                      </m:r>
                    </m:oMath>
                  </m:oMathPara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6872"/>
                <a:ext cx="8352928" cy="2031646"/>
              </a:xfrm>
              <a:prstGeom prst="rect">
                <a:avLst/>
              </a:prstGeom>
              <a:blipFill rotWithShape="1">
                <a:blip r:embed="rId2"/>
                <a:stretch>
                  <a:fillRect l="-1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tebulb"/>
          <p:cNvSpPr>
            <a:spLocks noEditPoints="1" noChangeArrowheads="1"/>
          </p:cNvSpPr>
          <p:nvPr/>
        </p:nvSpPr>
        <p:spPr bwMode="auto">
          <a:xfrm>
            <a:off x="241042" y="2132856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0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136904" cy="255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dirty="0" smtClean="0"/>
                  <a:t>방사선에 관한 설명으로 올바른 것은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/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dirty="0"/>
                  <a:t> </a:t>
                </a:r>
                <a:r>
                  <a:rPr lang="en-US" altLang="ko-KR" sz="1600" dirty="0"/>
                  <a:t>1) </a:t>
                </a:r>
                <a:r>
                  <a:rPr lang="ko-KR" altLang="en-US" sz="1600" dirty="0"/>
                  <a:t>자연방사선으로는 알파선</a:t>
                </a:r>
                <a:r>
                  <a:rPr lang="en-US" altLang="ko-KR" sz="1600" dirty="0"/>
                  <a:t>, </a:t>
                </a:r>
                <a:r>
                  <a:rPr lang="ko-KR" altLang="en-US" sz="1600" dirty="0" err="1"/>
                  <a:t>양베타선</a:t>
                </a:r>
                <a:r>
                  <a:rPr lang="en-US" altLang="ko-KR" sz="1600" dirty="0"/>
                  <a:t>, </a:t>
                </a:r>
                <a:r>
                  <a:rPr lang="ko-KR" altLang="en-US" sz="1600" dirty="0" err="1"/>
                  <a:t>음베타선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감마선이 있다</a:t>
                </a:r>
                <a:r>
                  <a:rPr lang="en-US" altLang="ko-KR" sz="1600" dirty="0"/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/>
                  <a:t> 2) </a:t>
                </a:r>
                <a:r>
                  <a:rPr lang="ko-KR" altLang="en-US" sz="1600" dirty="0"/>
                  <a:t>전자장 내에서 </a:t>
                </a:r>
                <a:r>
                  <a:rPr lang="ko-KR" altLang="en-US" sz="1600" dirty="0" err="1"/>
                  <a:t>만곡도의</a:t>
                </a:r>
                <a:r>
                  <a:rPr lang="ko-KR" altLang="en-US" sz="1600" dirty="0"/>
                  <a:t> 크기는 알파선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베타선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감마선 순이다</a:t>
                </a:r>
                <a:r>
                  <a:rPr lang="en-US" altLang="ko-KR" sz="1600" dirty="0"/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/>
                  <a:t> 3) </a:t>
                </a:r>
                <a:r>
                  <a:rPr lang="ko-KR" altLang="en-US" sz="1600" dirty="0"/>
                  <a:t>알파선은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𝐻</m:t>
                        </m:r>
                      </m:e>
                    </m:sPre>
                  </m:oMath>
                </a14:m>
                <a:r>
                  <a:rPr lang="ko-KR" altLang="en-US" sz="1600" dirty="0" smtClean="0"/>
                  <a:t>원자핵의 </a:t>
                </a:r>
                <a:r>
                  <a:rPr lang="ko-KR" altLang="en-US" sz="1600" dirty="0"/>
                  <a:t>흐름으로 전리작용이 강하다</a:t>
                </a:r>
                <a:r>
                  <a:rPr lang="en-US" altLang="ko-KR" sz="1600" dirty="0"/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>
                    <a:solidFill>
                      <a:srgbClr val="FF0000"/>
                    </a:solidFill>
                  </a:rPr>
                  <a:t> 4) 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엑스선과 감마선의 차이는 발생원과 에너지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spectrum</a:t>
                </a:r>
                <a:r>
                  <a:rPr lang="ko-KR" altLang="en-US" sz="1600" dirty="0">
                    <a:solidFill>
                      <a:srgbClr val="FF0000"/>
                    </a:solidFill>
                  </a:rPr>
                  <a:t>이다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/>
                  <a:t> 5) </a:t>
                </a:r>
                <a:r>
                  <a:rPr lang="ko-KR" altLang="en-US" sz="1600" dirty="0" err="1"/>
                  <a:t>음베타선을</a:t>
                </a:r>
                <a:r>
                  <a:rPr lang="ko-KR" altLang="en-US" sz="1600" dirty="0"/>
                  <a:t> 낸 </a:t>
                </a:r>
                <a:r>
                  <a:rPr lang="ko-KR" altLang="en-US" sz="1600" dirty="0" err="1"/>
                  <a:t>핵종은</a:t>
                </a:r>
                <a:r>
                  <a:rPr lang="ko-KR" altLang="en-US" sz="1600" dirty="0"/>
                  <a:t> 원자번호가 </a:t>
                </a:r>
                <a:r>
                  <a:rPr lang="en-US" altLang="ko-KR" sz="1600" dirty="0"/>
                  <a:t>1</a:t>
                </a:r>
                <a:r>
                  <a:rPr lang="ko-KR" altLang="en-US" sz="1600" dirty="0"/>
                  <a:t>감소한다</a:t>
                </a:r>
                <a:r>
                  <a:rPr lang="en-US" altLang="ko-KR" sz="1600" dirty="0"/>
                  <a:t>.</a:t>
                </a:r>
                <a:endParaRPr lang="en-US" altLang="ko-KR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136904" cy="2555892"/>
              </a:xfrm>
              <a:prstGeom prst="rect">
                <a:avLst/>
              </a:prstGeom>
              <a:blipFill rotWithShape="1">
                <a:blip r:embed="rId2"/>
                <a:stretch>
                  <a:fillRect l="-599" t="-1193" b="-2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480169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628181"/>
                <a:ext cx="7992888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1)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자연방사선원으로는 우주선과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천연방사성핵종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으로부터의 방사선으로 구분한다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우주선은 양성자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중성자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중간자 등을 발생시키며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천연방사성핵종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으로부터는 알파선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양베타선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음베타선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감마선이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방출된다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 2)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전자장 내에서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만곡도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휘는 정도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의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크기는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전자선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베타선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알파선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감마선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순이다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 3)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알파선은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</m:sPre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원자핵의 흐름으로 전리작용이 강하다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 4)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엑스선은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원자핵 외에서 방출되고 감마선은 원자핵에서 발생되므로 발생원이 다르고 엑스선은 연속스펙트럼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연속에너지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),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감마선은 선스펙트럼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단일에너지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 5)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음베타선을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낸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핵종은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원자번호가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증가한다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뒷장 참조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  <a:endParaRPr lang="en-US" altLang="ko-KR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28181"/>
                <a:ext cx="7992888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8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안개상자_방사선을 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87403"/>
            <a:ext cx="2487239" cy="16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ko-KR" altLang="en-US" b="1" dirty="0" smtClean="0">
                    <a:solidFill>
                      <a:srgbClr val="0070C0"/>
                    </a:solidFill>
                  </a:rPr>
                  <a:t>베타</a:t>
                </a:r>
                <a:r>
                  <a:rPr lang="en-US" altLang="ko-KR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b="1" dirty="0" smtClean="0">
                    <a:solidFill>
                      <a:srgbClr val="0070C0"/>
                    </a:solidFill>
                  </a:rPr>
                  <a:t>) </a:t>
                </a:r>
                <a:r>
                  <a:rPr lang="ko-KR" altLang="en-US" b="1" dirty="0" smtClean="0">
                    <a:solidFill>
                      <a:srgbClr val="0070C0"/>
                    </a:solidFill>
                  </a:rPr>
                  <a:t>붕괴</a:t>
                </a:r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963"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34283" y="1399416"/>
                <a:ext cx="7970163" cy="5313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중성자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600" b="1" dirty="0" err="1" smtClean="0">
                    <a:solidFill>
                      <a:srgbClr val="FF0000"/>
                    </a:solidFill>
                  </a:rPr>
                  <a:t>과잉핵종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에서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발생</a:t>
                </a:r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원자핵에서 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중성자가 양성자로 변환하며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고속의 음전자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가 방출되는 붕괴형식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선과 반물질이며 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질량이 거의 없는 </a:t>
                </a:r>
                <a:r>
                  <a:rPr lang="ko-KR" altLang="en-US" sz="1600" b="1" dirty="0" err="1">
                    <a:solidFill>
                      <a:schemeClr val="tx1"/>
                    </a:solidFill>
                  </a:rPr>
                  <a:t>안티뉴트리노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(Anti-neutrino; </a:t>
                </a:r>
                <a:r>
                  <a:rPr lang="ko-KR" altLang="en-US" sz="1600" b="1" dirty="0" err="1" smtClean="0">
                    <a:solidFill>
                      <a:schemeClr val="tx1"/>
                    </a:solidFill>
                  </a:rPr>
                  <a:t>반중성미자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,     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𝝊</m:t>
                    </m:r>
                  </m:oMath>
                </a14:m>
                <a:r>
                  <a:rPr lang="en-US" altLang="ko-KR" sz="1600" b="1" dirty="0">
                    <a:solidFill>
                      <a:schemeClr val="tx1"/>
                    </a:solidFill>
                  </a:rPr>
                  <a:t>)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가 함께 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방출</a:t>
                </a:r>
                <a:endParaRPr lang="en-US" altLang="ko-KR" sz="1600" b="1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o-KR" altLang="en-US" sz="1600" b="1" dirty="0">
                    <a:solidFill>
                      <a:schemeClr val="tx1"/>
                    </a:solidFill>
                  </a:rPr>
                  <a:t>선이 방출되면 본래의 원자핵보다 양성자가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개 더 많고 중성자가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개 적은 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 원자핵이 남게 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되므로 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원자질량은 변하지 않고 다만 원자번호만 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1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증가</a:t>
                </a:r>
                <a:endParaRPr lang="en-US" altLang="ko-KR" sz="1600" b="1" dirty="0" smtClean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/>
                  <a:t>입자는 </a:t>
                </a:r>
                <a:r>
                  <a:rPr lang="ko-KR" altLang="en-US" sz="1600" b="1" dirty="0" err="1"/>
                  <a:t>안티뉴트리노</a:t>
                </a:r>
                <a:r>
                  <a:rPr lang="en-US" altLang="ko-KR" sz="1600" b="1" dirty="0"/>
                  <a:t>(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𝝊</m:t>
                    </m:r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600" b="1" dirty="0" smtClean="0"/>
                  <a:t>)</a:t>
                </a:r>
                <a:r>
                  <a:rPr lang="ko-KR" altLang="en-US" sz="1600" b="1" dirty="0"/>
                  <a:t>와 에너지를 나누어 </a:t>
                </a:r>
                <a:r>
                  <a:rPr lang="ko-KR" altLang="en-US" sz="1600" b="1" dirty="0" smtClean="0"/>
                  <a:t>가짐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err="1" smtClean="0"/>
                  <a:t>안티</a:t>
                </a:r>
                <a:r>
                  <a:rPr lang="ko-KR" altLang="en-US" sz="1600" b="1" dirty="0" smtClean="0"/>
                  <a:t> </a:t>
                </a:r>
                <a:r>
                  <a:rPr lang="ko-KR" altLang="en-US" sz="1600" b="1" dirty="0" err="1"/>
                  <a:t>뉴트리노가</a:t>
                </a:r>
                <a:r>
                  <a:rPr lang="ko-KR" altLang="en-US" sz="1600" b="1" dirty="0"/>
                  <a:t> </a:t>
                </a:r>
                <a:r>
                  <a:rPr lang="en-US" altLang="ko-KR" sz="1600" b="1" dirty="0" smtClean="0"/>
                  <a:t>0 ~ </a:t>
                </a:r>
                <a:r>
                  <a:rPr lang="ko-KR" altLang="en-US" sz="1600" b="1" dirty="0" err="1" smtClean="0"/>
                  <a:t>방출시</a:t>
                </a:r>
                <a:r>
                  <a:rPr lang="ko-KR" altLang="en-US" sz="1600" b="1" dirty="0" smtClean="0"/>
                  <a:t> 획득할 </a:t>
                </a:r>
                <a:r>
                  <a:rPr lang="ko-KR" altLang="en-US" sz="1600" b="1" dirty="0"/>
                  <a:t>수 있는 최대에너지 </a:t>
                </a:r>
                <a:r>
                  <a:rPr lang="ko-KR" altLang="en-US" sz="1600" b="1" dirty="0" err="1"/>
                  <a:t>범위내에서</a:t>
                </a:r>
                <a:r>
                  <a:rPr lang="ko-KR" altLang="en-US" sz="1600" b="1" dirty="0"/>
                  <a:t> 임의의 값을 가질 수 있기 때문에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 smtClean="0"/>
                  <a:t>입자 </a:t>
                </a:r>
                <a:r>
                  <a:rPr lang="ko-KR" altLang="en-US" sz="1600" b="1" dirty="0"/>
                  <a:t>또한 </a:t>
                </a:r>
                <a:r>
                  <a:rPr lang="en-US" altLang="ko-KR" sz="1600" b="1" dirty="0"/>
                  <a:t>0 </a:t>
                </a:r>
                <a:r>
                  <a:rPr lang="en-US" altLang="ko-KR" sz="1600" b="1" dirty="0" smtClean="0"/>
                  <a:t>~ </a:t>
                </a:r>
                <a:r>
                  <a:rPr lang="ko-KR" altLang="en-US" sz="1600" b="1" dirty="0" smtClean="0"/>
                  <a:t>최대에너지 </a:t>
                </a:r>
                <a:r>
                  <a:rPr lang="ko-KR" altLang="en-US" sz="1600" b="1" dirty="0"/>
                  <a:t>사이의 임의의 값을 </a:t>
                </a:r>
                <a:r>
                  <a:rPr lang="ko-KR" altLang="en-US" sz="1600" b="1" dirty="0" smtClean="0"/>
                  <a:t>가짐</a:t>
                </a:r>
                <a:endParaRPr lang="en-US" altLang="ko-KR" sz="1600" b="1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600" b="1" dirty="0"/>
                  <a:t> </a:t>
                </a:r>
                <a:r>
                  <a:rPr lang="en-US" altLang="ko-KR" sz="1600" b="1" dirty="0" smtClean="0"/>
                  <a:t>   (</a:t>
                </a:r>
                <a:r>
                  <a:rPr lang="ko-KR" altLang="en-US" sz="1600" b="1" dirty="0">
                    <a:solidFill>
                      <a:srgbClr val="FF0000"/>
                    </a:solidFill>
                  </a:rPr>
                  <a:t>연속 스펙트럼</a:t>
                </a:r>
                <a:r>
                  <a:rPr lang="en-US" altLang="ko-KR" sz="1600" b="1" dirty="0"/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따라서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/>
                  <a:t>의 경우는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평균에너지</a:t>
                </a:r>
                <a:r>
                  <a:rPr lang="ko-KR" altLang="en-US" sz="1600" b="1" dirty="0" smtClean="0"/>
                  <a:t>라는 </a:t>
                </a:r>
                <a:r>
                  <a:rPr lang="ko-KR" altLang="en-US" sz="1600" b="1" dirty="0"/>
                  <a:t>개념을 </a:t>
                </a:r>
                <a:r>
                  <a:rPr lang="ko-KR" altLang="en-US" sz="1600" b="1" dirty="0" smtClean="0"/>
                  <a:t>사용</a:t>
                </a:r>
                <a:endParaRPr lang="en-US" altLang="ko-KR" sz="1600" b="1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방출되는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1600" b="1" dirty="0"/>
                  <a:t>의 평균에너지는 </a:t>
                </a:r>
                <a:r>
                  <a:rPr lang="ko-KR" altLang="en-US" sz="1600" b="1" dirty="0" smtClean="0">
                    <a:solidFill>
                      <a:srgbClr val="FF0000"/>
                    </a:solidFill>
                  </a:rPr>
                  <a:t>최대에너지의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1/3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붕괴에너지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sSup>
                          <m:sSupPr>
                            <m:ctrlPr>
                              <a:rPr lang="en-US" altLang="ko-K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altLang="ko-K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ko-KR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sub>
                    </m:sSub>
                    <m:r>
                      <m:rPr>
                        <m:nor/>
                      </m:rPr>
                      <a:rPr lang="en-US" altLang="ko-KR" sz="1600" b="1" dirty="0" smtClean="0">
                        <a:solidFill>
                          <a:srgbClr val="FF0000"/>
                        </a:solidFill>
                      </a:rPr>
                      <m:t>]</m:t>
                    </m:r>
                    <m:sSup>
                      <m:sSup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1600" dirty="0" smtClean="0"/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b="1" dirty="0" smtClean="0"/>
                  <a:t>투과력</a:t>
                </a:r>
                <a:r>
                  <a:rPr lang="en-US" altLang="ko-KR" sz="1600" b="1" dirty="0" smtClean="0"/>
                  <a:t> : </a:t>
                </a:r>
                <a:r>
                  <a:rPr lang="ko-KR" altLang="en-US" sz="1600" b="1" dirty="0" smtClean="0"/>
                  <a:t>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𝒎𝒎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𝑨𝒍</m:t>
                        </m:r>
                      </m:sub>
                    </m:sSub>
                  </m:oMath>
                </a14:m>
                <a:endParaRPr lang="en-US" altLang="ko-KR" sz="1600" b="1" dirty="0" smtClean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3" y="1399416"/>
                <a:ext cx="7970163" cy="5313186"/>
              </a:xfrm>
              <a:prstGeom prst="rect">
                <a:avLst/>
              </a:prstGeom>
              <a:blipFill rotWithShape="1">
                <a:blip r:embed="rId5"/>
                <a:stretch>
                  <a:fillRect l="-230" r="-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1035062" y="2662550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347864" y="3746310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59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Cyclotron</a:t>
            </a:r>
            <a:r>
              <a:rPr lang="ko-KR" altLang="en-US" dirty="0"/>
              <a:t>으로 가속시킬 수 없는 입자는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ko-KR" altLang="en-US" sz="1600" dirty="0"/>
              <a:t>전자          </a:t>
            </a:r>
            <a:r>
              <a:rPr lang="en-US" altLang="ko-KR" sz="1600" dirty="0"/>
              <a:t>2) </a:t>
            </a:r>
            <a:r>
              <a:rPr lang="ko-KR" altLang="en-US" sz="1600" dirty="0"/>
              <a:t>양성자          </a:t>
            </a:r>
            <a:r>
              <a:rPr lang="en-US" altLang="ko-KR" sz="1600" dirty="0">
                <a:solidFill>
                  <a:srgbClr val="FF0000"/>
                </a:solidFill>
              </a:rPr>
              <a:t>3) </a:t>
            </a:r>
            <a:r>
              <a:rPr lang="ko-KR" altLang="en-US" sz="1600" dirty="0">
                <a:solidFill>
                  <a:srgbClr val="FF0000"/>
                </a:solidFill>
              </a:rPr>
              <a:t>중성자          </a:t>
            </a:r>
            <a:r>
              <a:rPr lang="en-US" altLang="ko-KR" sz="1600" dirty="0"/>
              <a:t>4) </a:t>
            </a:r>
            <a:r>
              <a:rPr lang="ko-KR" altLang="en-US" sz="1600" dirty="0" err="1"/>
              <a:t>중수소핵</a:t>
            </a:r>
            <a:r>
              <a:rPr lang="ko-KR" altLang="en-US" sz="1600" dirty="0"/>
              <a:t>   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알파입자</a:t>
            </a:r>
            <a:endParaRPr lang="en-US" altLang="ko-KR" sz="10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136852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70C0"/>
                </a:solidFill>
              </a:rPr>
              <a:t>cyclotron</a:t>
            </a:r>
            <a:r>
              <a:rPr lang="ko-KR" altLang="en-US" sz="1400" dirty="0" smtClean="0">
                <a:solidFill>
                  <a:srgbClr val="0070C0"/>
                </a:solidFill>
              </a:rPr>
              <a:t>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전계와</a:t>
            </a:r>
            <a:r>
              <a:rPr lang="ko-KR" altLang="en-US" sz="1400" dirty="0" smtClean="0">
                <a:solidFill>
                  <a:srgbClr val="0070C0"/>
                </a:solidFill>
              </a:rPr>
              <a:t> 자계를 이용하여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하전</a:t>
            </a:r>
            <a:r>
              <a:rPr lang="ko-KR" altLang="en-US" sz="1400" dirty="0" err="1">
                <a:solidFill>
                  <a:srgbClr val="0070C0"/>
                </a:solidFill>
              </a:rPr>
              <a:t>입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자를</a:t>
            </a:r>
            <a:r>
              <a:rPr lang="ko-KR" altLang="en-US" sz="1400" dirty="0" smtClean="0">
                <a:solidFill>
                  <a:srgbClr val="0070C0"/>
                </a:solidFill>
              </a:rPr>
              <a:t> 가속하는 장치로 전하가 없으면 가속이 불가능하다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따라서 비하전입자인 중성자는 가속이 불가능하다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선감약계수가</a:t>
            </a:r>
            <a:r>
              <a:rPr lang="ko-KR" altLang="en-US" dirty="0"/>
              <a:t> </a:t>
            </a:r>
            <a:r>
              <a:rPr lang="en-US" altLang="ko-KR" dirty="0" smtClean="0"/>
              <a:t>0.693 cm</a:t>
            </a:r>
            <a:r>
              <a:rPr lang="en-US" altLang="ko-KR" baseline="30000" dirty="0" smtClean="0"/>
              <a:t>-1</a:t>
            </a:r>
            <a:r>
              <a:rPr lang="ko-KR" altLang="en-US" dirty="0" smtClean="0"/>
              <a:t>일 </a:t>
            </a:r>
            <a:r>
              <a:rPr lang="ko-KR" altLang="en-US" dirty="0"/>
              <a:t>때 </a:t>
            </a:r>
            <a:r>
              <a:rPr lang="en-US" altLang="ko-KR" dirty="0"/>
              <a:t>10</a:t>
            </a:r>
            <a:r>
              <a:rPr lang="ko-KR" altLang="en-US" dirty="0" err="1"/>
              <a:t>가층은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en-US" altLang="ko-KR" sz="1600" dirty="0" smtClean="0"/>
              <a:t>0.693 mm       </a:t>
            </a:r>
            <a:r>
              <a:rPr lang="en-US" altLang="ko-KR" sz="1600" dirty="0"/>
              <a:t>2) </a:t>
            </a:r>
            <a:r>
              <a:rPr lang="en-US" altLang="ko-KR" sz="1600" dirty="0" smtClean="0"/>
              <a:t>0.5 cm          </a:t>
            </a:r>
            <a:r>
              <a:rPr lang="en-US" altLang="ko-KR" sz="1600" dirty="0"/>
              <a:t>3) </a:t>
            </a:r>
            <a:r>
              <a:rPr lang="en-US" altLang="ko-KR" sz="1600" dirty="0" smtClean="0"/>
              <a:t>0.693 cm          </a:t>
            </a:r>
            <a:r>
              <a:rPr lang="en-US" altLang="ko-KR" sz="1600" dirty="0"/>
              <a:t>4) </a:t>
            </a:r>
            <a:r>
              <a:rPr lang="en-US" altLang="ko-KR" sz="1600" dirty="0" smtClean="0"/>
              <a:t>1 cm          </a:t>
            </a:r>
            <a:r>
              <a:rPr lang="en-US" altLang="ko-KR" sz="1600" dirty="0">
                <a:solidFill>
                  <a:srgbClr val="FF0000"/>
                </a:solidFill>
              </a:rPr>
              <a:t>5) </a:t>
            </a:r>
            <a:r>
              <a:rPr lang="en-US" altLang="ko-KR" sz="1600" dirty="0" smtClean="0">
                <a:solidFill>
                  <a:srgbClr val="FF0000"/>
                </a:solidFill>
              </a:rPr>
              <a:t>3.3 cm</a:t>
            </a:r>
            <a:endParaRPr lang="en-US" altLang="ko-KR" sz="9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36852"/>
                <a:ext cx="7992888" cy="96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십가층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(Tenth value layer, TVL)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이란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방사선의 세기를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1/10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로 감쇠시키는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차폐체의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두께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𝑻𝑽𝑳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𝟑𝟎𝟑</m:t>
                        </m:r>
                      </m:num>
                      <m:den>
                        <m:r>
                          <a:rPr lang="ko-KR" altLang="en-US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3.3</m:t>
                    </m:r>
                    <m:r>
                      <a:rPr lang="en-US" altLang="ko-KR" sz="1400" i="1" dirty="0">
                        <a:solidFill>
                          <a:srgbClr val="0070C0"/>
                        </a:solidFill>
                        <a:latin typeface="Cambria Math"/>
                      </a:rPr>
                      <m:t>𝐻𝑉𝐿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 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 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𝑻𝑽𝑳</m:t>
                    </m:r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f>
                          <m:fPr>
                            <m:ctrlP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</m:sub>
                    </m:sSub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𝟑𝟎𝟑</m:t>
                        </m:r>
                      </m:num>
                      <m:den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ko-KR" sz="1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𝟔𝟗𝟑</m:t>
                        </m:r>
                      </m:den>
                    </m:f>
                    <m:r>
                      <a:rPr lang="en-US" altLang="ko-KR" sz="1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3.3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cm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 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6852"/>
                <a:ext cx="7992888" cy="969240"/>
              </a:xfrm>
              <a:prstGeom prst="rect">
                <a:avLst/>
              </a:prstGeom>
              <a:blipFill rotWithShape="1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1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13690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dirty="0" smtClean="0"/>
                  <a:t>전자의 정지질량이 약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9.1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−31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𝑘𝑔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ko-KR" altLang="en-US" dirty="0"/>
                  <a:t>이라고 한다면 에너지로 환산한 값은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r>
                  <a:rPr lang="ko-KR" altLang="en-US" dirty="0" smtClean="0"/>
                  <a:t>단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광속은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3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altLang="ko-KR" dirty="0"/>
                  <a:t>  </a:t>
                </a:r>
                <a:r>
                  <a:rPr lang="ko-KR" altLang="en-US" dirty="0"/>
                  <a:t>이다</a:t>
                </a:r>
                <a:r>
                  <a:rPr lang="en-US" altLang="ko-KR" dirty="0"/>
                  <a:t>.    </a:t>
                </a:r>
                <a:endParaRPr lang="en-US" altLang="ko-KR" dirty="0" smtClean="0"/>
              </a:p>
              <a:p>
                <a:pPr fontAlgn="base"/>
                <a:endParaRPr lang="en-US" altLang="ko-KR" dirty="0"/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① 0.511 MeV       </a:t>
                </a:r>
                <a:r>
                  <a:rPr lang="en-US" altLang="ko-KR" sz="1600" dirty="0"/>
                  <a:t>② </a:t>
                </a:r>
                <a:r>
                  <a:rPr lang="en-US" altLang="ko-KR" sz="1600" dirty="0" smtClean="0"/>
                  <a:t>1.02 MeV       </a:t>
                </a:r>
                <a:r>
                  <a:rPr lang="en-US" altLang="ko-KR" sz="1600" dirty="0"/>
                  <a:t>③ </a:t>
                </a:r>
                <a:r>
                  <a:rPr lang="en-US" altLang="ko-KR" sz="1600" dirty="0" smtClean="0"/>
                  <a:t>2.04 MeV      </a:t>
                </a:r>
                <a:r>
                  <a:rPr lang="en-US" altLang="ko-KR" sz="1600" dirty="0"/>
                  <a:t>④ </a:t>
                </a:r>
                <a:r>
                  <a:rPr lang="en-US" altLang="ko-KR" sz="1600" dirty="0" smtClean="0"/>
                  <a:t>3.12 MeV    ⑤ 4.08 MeV</a:t>
                </a:r>
                <a:endParaRPr lang="en-US" altLang="ko-KR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136904" cy="1292662"/>
              </a:xfrm>
              <a:prstGeom prst="rect">
                <a:avLst/>
              </a:prstGeom>
              <a:blipFill rotWithShape="1">
                <a:blip r:embed="rId2"/>
                <a:stretch>
                  <a:fillRect l="-599" t="-2358" b="-14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59978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747792"/>
                <a:ext cx="7992888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정지질량에너지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E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방사선의 단위는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eV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𝑒𝑉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=1.6×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−19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따라서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10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E</m:t>
                    </m:r>
                    <m:r>
                      <a:rPr lang="en-US" altLang="ko-KR" sz="11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1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</m:t>
                    </m:r>
                    <m:sSup>
                      <m:sSupPr>
                        <m:ctrlPr>
                          <a:rPr lang="en-US" altLang="ko-KR" sz="11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1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11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9.1</m:t>
                        </m:r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−31</m:t>
                            </m:r>
                          </m:sup>
                        </m:sSup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𝑘𝑔</m:t>
                        </m:r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US" altLang="ko-KR" sz="1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1.6</m:t>
                        </m:r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−19</m:t>
                            </m:r>
                          </m:sup>
                        </m:sSup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𝑒𝑉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=0.511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47792"/>
                <a:ext cx="7992888" cy="1292662"/>
              </a:xfrm>
              <a:prstGeom prst="rect">
                <a:avLst/>
              </a:prstGeom>
              <a:blipFill rotWithShape="1">
                <a:blip r:embed="rId3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4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전자기파의 종류를 열거하였다</a:t>
            </a:r>
            <a:r>
              <a:rPr lang="en-US" altLang="ko-KR" dirty="0"/>
              <a:t>. </a:t>
            </a:r>
            <a:r>
              <a:rPr lang="ko-KR" altLang="en-US" dirty="0"/>
              <a:t>진단과 치료에 사용되는 것은</a:t>
            </a:r>
            <a:r>
              <a:rPr lang="en-US" altLang="ko-KR" dirty="0"/>
              <a:t>?   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>
                <a:solidFill>
                  <a:srgbClr val="FF0000"/>
                </a:solidFill>
              </a:rPr>
              <a:t>① </a:t>
            </a:r>
            <a:r>
              <a:rPr lang="ko-KR" altLang="en-US" sz="1600" dirty="0">
                <a:solidFill>
                  <a:srgbClr val="FF0000"/>
                </a:solidFill>
              </a:rPr>
              <a:t>엑스선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   </a:t>
            </a:r>
            <a:r>
              <a:rPr lang="ko-KR" altLang="en-US" sz="1600" dirty="0"/>
              <a:t>② 자외선    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③ </a:t>
            </a:r>
            <a:r>
              <a:rPr lang="ko-KR" altLang="en-US" sz="1600" dirty="0" smtClean="0"/>
              <a:t>가시광선        </a:t>
            </a:r>
            <a:r>
              <a:rPr lang="ko-KR" altLang="en-US" sz="1600" dirty="0"/>
              <a:t>④ 적외선  </a:t>
            </a:r>
            <a:r>
              <a:rPr lang="ko-KR" altLang="en-US" sz="1600" dirty="0" smtClean="0"/>
              <a:t>       </a:t>
            </a:r>
            <a:r>
              <a:rPr lang="ko-KR" altLang="en-US" sz="1600" dirty="0"/>
              <a:t>⑤ </a:t>
            </a:r>
            <a:r>
              <a:rPr lang="ko-KR" altLang="en-US" sz="1600" dirty="0" err="1"/>
              <a:t>극초단파</a:t>
            </a:r>
            <a:endParaRPr lang="en-US" altLang="ko-KR" sz="7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136852"/>
            <a:ext cx="799288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인체의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진단과 치료에 사용하기 위해서는 에너지가 높아야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파장이 짧아야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 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63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핵이성체</a:t>
            </a:r>
            <a:r>
              <a:rPr lang="en-US" altLang="ko-KR" dirty="0"/>
              <a:t>(isomer)</a:t>
            </a:r>
            <a:r>
              <a:rPr lang="ko-KR" altLang="en-US" dirty="0"/>
              <a:t>에서 서로 다른 것은</a:t>
            </a:r>
            <a:r>
              <a:rPr lang="en-US" altLang="ko-KR" dirty="0"/>
              <a:t>?   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① </a:t>
            </a:r>
            <a:r>
              <a:rPr lang="ko-KR" altLang="en-US" sz="1600" dirty="0"/>
              <a:t>원자번호    </a:t>
            </a:r>
            <a:r>
              <a:rPr lang="ko-KR" altLang="en-US" sz="1600" dirty="0" smtClean="0"/>
              <a:t>  </a:t>
            </a:r>
            <a:r>
              <a:rPr lang="ko-KR" altLang="en-US" sz="1600" dirty="0"/>
              <a:t>② 질량수  </a:t>
            </a:r>
            <a:r>
              <a:rPr lang="ko-KR" altLang="en-US" sz="1600" dirty="0" smtClean="0"/>
              <a:t>     </a:t>
            </a:r>
            <a:r>
              <a:rPr lang="ko-KR" altLang="en-US" sz="1600" dirty="0"/>
              <a:t>③ </a:t>
            </a:r>
            <a:r>
              <a:rPr lang="ko-KR" altLang="en-US" sz="1600" dirty="0" smtClean="0"/>
              <a:t>중성자수        </a:t>
            </a:r>
            <a:r>
              <a:rPr lang="ko-KR" altLang="en-US" sz="1600" dirty="0"/>
              <a:t>④ 양성자수           </a:t>
            </a:r>
            <a:r>
              <a:rPr lang="ko-KR" altLang="en-US" sz="1600" dirty="0">
                <a:solidFill>
                  <a:srgbClr val="FF0000"/>
                </a:solidFill>
              </a:rPr>
              <a:t>⑤ 에너지준위</a:t>
            </a:r>
            <a:endParaRPr lang="en-US" altLang="ko-KR" sz="6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136852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>
                <a:solidFill>
                  <a:srgbClr val="0070C0"/>
                </a:solidFill>
              </a:rPr>
              <a:t>핵이성체</a:t>
            </a:r>
            <a:r>
              <a:rPr lang="en-US" altLang="ko-KR" sz="1400" dirty="0">
                <a:solidFill>
                  <a:srgbClr val="0070C0"/>
                </a:solidFill>
              </a:rPr>
              <a:t>(isomer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원자핵이 붕괴된 다음에도 들뜬 상태를 비교적 긴 시간 동안 유지하는 </a:t>
            </a:r>
            <a:r>
              <a:rPr lang="ko-KR" altLang="en-US" sz="1400" dirty="0" smtClean="0">
                <a:solidFill>
                  <a:srgbClr val="0070C0"/>
                </a:solidFill>
              </a:rPr>
              <a:t>경우 </a:t>
            </a:r>
            <a:r>
              <a:rPr lang="ko-KR" altLang="en-US" sz="1400" dirty="0">
                <a:solidFill>
                  <a:srgbClr val="0070C0"/>
                </a:solidFill>
              </a:rPr>
              <a:t>이런 원자핵을 </a:t>
            </a:r>
            <a:r>
              <a:rPr lang="ko-KR" altLang="en-US" sz="1400" dirty="0" smtClean="0">
                <a:solidFill>
                  <a:srgbClr val="0070C0"/>
                </a:solidFill>
              </a:rPr>
              <a:t>   핵이성체</a:t>
            </a:r>
            <a:r>
              <a:rPr lang="en-US" altLang="ko-KR" sz="1400" dirty="0">
                <a:solidFill>
                  <a:srgbClr val="0070C0"/>
                </a:solidFill>
              </a:rPr>
              <a:t>(nuclear isomer)</a:t>
            </a:r>
            <a:r>
              <a:rPr lang="ko-KR" altLang="en-US" sz="1400" dirty="0">
                <a:solidFill>
                  <a:srgbClr val="0070C0"/>
                </a:solidFill>
              </a:rPr>
              <a:t>라고 함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양자와 질량수는 변함이 없으나 어느 한 쪽이 </a:t>
            </a:r>
            <a:r>
              <a:rPr lang="ko-KR" altLang="en-US" sz="1400" dirty="0" err="1">
                <a:solidFill>
                  <a:srgbClr val="0070C0"/>
                </a:solidFill>
              </a:rPr>
              <a:t>준안정</a:t>
            </a:r>
            <a:r>
              <a:rPr lang="en-US" altLang="ko-KR" sz="1400" dirty="0">
                <a:solidFill>
                  <a:srgbClr val="0070C0"/>
                </a:solidFill>
              </a:rPr>
              <a:t>(metastable)</a:t>
            </a:r>
            <a:r>
              <a:rPr lang="ko-KR" altLang="en-US" sz="1400" dirty="0" smtClean="0">
                <a:solidFill>
                  <a:srgbClr val="0070C0"/>
                </a:solidFill>
              </a:rPr>
              <a:t>한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핵종</a:t>
            </a:r>
            <a:r>
              <a:rPr lang="ko-KR" altLang="en-US" sz="1400" dirty="0" smtClean="0">
                <a:solidFill>
                  <a:srgbClr val="0070C0"/>
                </a:solidFill>
              </a:rPr>
              <a:t>  예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en-US" altLang="ko-KR" sz="1400" baseline="30000" dirty="0" smtClean="0">
                <a:solidFill>
                  <a:srgbClr val="0070C0"/>
                </a:solidFill>
              </a:rPr>
              <a:t>99m</a:t>
            </a:r>
            <a:r>
              <a:rPr lang="en-US" altLang="ko-KR" sz="1400" dirty="0" smtClean="0">
                <a:solidFill>
                  <a:srgbClr val="0070C0"/>
                </a:solidFill>
              </a:rPr>
              <a:t>Tc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>
                <a:solidFill>
                  <a:srgbClr val="0070C0"/>
                </a:solidFill>
              </a:rPr>
              <a:t>핵이성체도 고유의 반감기를 갖고 있으며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𝜸 선을 방출하여 안정상태에 </a:t>
            </a:r>
            <a:r>
              <a:rPr lang="ko-KR" altLang="en-US" sz="1400" dirty="0" smtClean="0">
                <a:solidFill>
                  <a:srgbClr val="0070C0"/>
                </a:solidFill>
              </a:rPr>
              <a:t>도달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원자 및 원자핵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2060848"/>
            <a:ext cx="81369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동위원소</a:t>
            </a:r>
            <a:r>
              <a:rPr lang="en-US" altLang="ko-KR" dirty="0"/>
              <a:t>(isotope</a:t>
            </a:r>
            <a:r>
              <a:rPr lang="en-US" altLang="ko-KR" dirty="0" smtClean="0"/>
              <a:t>)   </a:t>
            </a:r>
            <a:r>
              <a:rPr lang="en-US" altLang="ko-KR" spc="300" dirty="0" smtClean="0"/>
              <a:t> </a:t>
            </a:r>
            <a:r>
              <a:rPr lang="en-US" altLang="ko-KR" dirty="0" smtClean="0"/>
              <a:t>  : </a:t>
            </a:r>
            <a:r>
              <a:rPr lang="ko-KR" altLang="en-US" dirty="0" smtClean="0"/>
              <a:t>양성자수</a:t>
            </a:r>
            <a:r>
              <a:rPr lang="en-US" altLang="ko-KR" dirty="0"/>
              <a:t>(Z)</a:t>
            </a:r>
            <a:r>
              <a:rPr lang="ko-KR" altLang="en-US" dirty="0"/>
              <a:t>가 같은 </a:t>
            </a:r>
            <a:r>
              <a:rPr lang="ko-KR" altLang="en-US" dirty="0" smtClean="0"/>
              <a:t>원소</a:t>
            </a:r>
            <a:endParaRPr lang="ko-KR" altLang="en-US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동중원소</a:t>
            </a:r>
            <a:r>
              <a:rPr lang="en-US" altLang="ko-KR" dirty="0"/>
              <a:t>(isobar</a:t>
            </a:r>
            <a:r>
              <a:rPr lang="en-US" altLang="ko-KR" dirty="0" smtClean="0"/>
              <a:t>)    </a:t>
            </a:r>
            <a:r>
              <a:rPr lang="en-US" altLang="ko-KR" spc="-150" dirty="0" smtClean="0"/>
              <a:t> </a:t>
            </a:r>
            <a:r>
              <a:rPr lang="en-US" altLang="ko-KR" spc="300" dirty="0" smtClean="0"/>
              <a:t> </a:t>
            </a:r>
            <a:r>
              <a:rPr lang="en-US" altLang="ko-KR" dirty="0" smtClean="0"/>
              <a:t>  </a:t>
            </a:r>
            <a:r>
              <a:rPr lang="en-US" altLang="ko-KR" dirty="0"/>
              <a:t>: </a:t>
            </a:r>
            <a:r>
              <a:rPr lang="ko-KR" altLang="en-US" dirty="0"/>
              <a:t>질량수</a:t>
            </a:r>
            <a:r>
              <a:rPr lang="en-US" altLang="ko-KR" dirty="0"/>
              <a:t>(</a:t>
            </a:r>
            <a:r>
              <a:rPr lang="en-US" altLang="ko-KR" dirty="0" smtClean="0"/>
              <a:t>A)</a:t>
            </a:r>
            <a:r>
              <a:rPr lang="ko-KR" altLang="en-US" dirty="0"/>
              <a:t>가 같은 원소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err="1" smtClean="0"/>
              <a:t>동중성자원소</a:t>
            </a:r>
            <a:r>
              <a:rPr lang="en-US" altLang="ko-KR" dirty="0"/>
              <a:t>(isotone) : </a:t>
            </a:r>
            <a:r>
              <a:rPr lang="ko-KR" altLang="en-US" dirty="0" smtClean="0"/>
              <a:t>중성자수</a:t>
            </a:r>
            <a:r>
              <a:rPr lang="en-US" altLang="ko-KR" dirty="0" smtClean="0"/>
              <a:t>(N)</a:t>
            </a:r>
            <a:r>
              <a:rPr lang="ko-KR" altLang="en-US" dirty="0"/>
              <a:t>가 같은 원소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핵이성체</a:t>
            </a:r>
            <a:r>
              <a:rPr lang="en-US" altLang="ko-KR" dirty="0"/>
              <a:t>(isomer) : Z</a:t>
            </a:r>
            <a:r>
              <a:rPr lang="ko-KR" altLang="en-US" dirty="0"/>
              <a:t>와 </a:t>
            </a:r>
            <a:r>
              <a:rPr lang="en-US" altLang="ko-KR" dirty="0"/>
              <a:t>A</a:t>
            </a:r>
            <a:r>
              <a:rPr lang="ko-KR" altLang="en-US" dirty="0"/>
              <a:t>는 같고 어느 한쪽이 </a:t>
            </a:r>
            <a:r>
              <a:rPr lang="ko-KR" altLang="en-US" dirty="0" smtClean="0"/>
              <a:t>준 안정</a:t>
            </a:r>
            <a:r>
              <a:rPr lang="en-US" altLang="ko-KR" dirty="0"/>
              <a:t>(</a:t>
            </a:r>
            <a:r>
              <a:rPr lang="en-US" altLang="ko-KR" dirty="0" smtClean="0"/>
              <a:t>metastable state) </a:t>
            </a:r>
            <a:r>
              <a:rPr lang="ko-KR" altLang="en-US" dirty="0" smtClean="0"/>
              <a:t>한 </a:t>
            </a:r>
            <a:r>
              <a:rPr lang="ko-KR" altLang="en-US" dirty="0" err="1"/>
              <a:t>핵종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4285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 dirty="0" err="1" smtClean="0">
                <a:solidFill>
                  <a:srgbClr val="00B0F0"/>
                </a:solidFill>
              </a:rPr>
              <a:t>핵종</a:t>
            </a:r>
            <a:r>
              <a:rPr lang="en-US" altLang="ko-KR" sz="2400" b="1" dirty="0" smtClean="0">
                <a:solidFill>
                  <a:srgbClr val="00B0F0"/>
                </a:solidFill>
              </a:rPr>
              <a:t>(nuclide) : 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원자핵의</a:t>
            </a:r>
            <a:r>
              <a:rPr lang="en-US" altLang="ko-KR" sz="2400" b="1" dirty="0" smtClean="0">
                <a:solidFill>
                  <a:srgbClr val="00B0F0"/>
                </a:solidFill>
              </a:rPr>
              <a:t> 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종류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6258728" y="2104876"/>
            <a:ext cx="1073066" cy="400110"/>
            <a:chOff x="6258728" y="2104876"/>
            <a:chExt cx="1073066" cy="400110"/>
          </a:xfrm>
        </p:grpSpPr>
        <p:grpSp>
          <p:nvGrpSpPr>
            <p:cNvPr id="11" name="그룹 10"/>
            <p:cNvGrpSpPr/>
            <p:nvPr/>
          </p:nvGrpSpPr>
          <p:grpSpPr>
            <a:xfrm>
              <a:off x="6855524" y="2104876"/>
              <a:ext cx="476270" cy="400110"/>
              <a:chOff x="6876256" y="1733803"/>
              <a:chExt cx="476270" cy="4001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981912" y="1733803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i="1" dirty="0" smtClean="0">
                    <a:solidFill>
                      <a:srgbClr val="C00000"/>
                    </a:solidFill>
                  </a:rPr>
                  <a:t>H</a:t>
                </a:r>
                <a:endParaRPr lang="ko-KR" alt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76256" y="1761783"/>
                <a:ext cx="2792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30000" dirty="0" smtClean="0">
                    <a:solidFill>
                      <a:srgbClr val="C00000"/>
                    </a:solidFill>
                  </a:rPr>
                  <a:t>2</a:t>
                </a:r>
                <a:endParaRPr lang="ko-KR" altLang="en-US" i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76256" y="1844824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ko-KR" altLang="en-US" i="1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6258728" y="2104876"/>
              <a:ext cx="476270" cy="400110"/>
              <a:chOff x="6876256" y="1733803"/>
              <a:chExt cx="476270" cy="40011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981912" y="1733803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i="1" dirty="0" smtClean="0">
                    <a:solidFill>
                      <a:srgbClr val="C00000"/>
                    </a:solidFill>
                  </a:rPr>
                  <a:t>H</a:t>
                </a:r>
                <a:endParaRPr lang="ko-KR" alt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76256" y="176178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30000" dirty="0" smtClean="0">
                    <a:solidFill>
                      <a:srgbClr val="C00000"/>
                    </a:solidFill>
                  </a:rPr>
                  <a:t>1</a:t>
                </a:r>
                <a:endParaRPr lang="ko-KR" altLang="en-US" i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76256" y="1844824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i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ko-KR" altLang="en-US" i="1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6156176" y="2524834"/>
            <a:ext cx="1137574" cy="412200"/>
            <a:chOff x="6156176" y="2524834"/>
            <a:chExt cx="1137574" cy="412200"/>
          </a:xfrm>
        </p:grpSpPr>
        <p:sp>
          <p:nvSpPr>
            <p:cNvPr id="23" name="TextBox 22"/>
            <p:cNvSpPr txBox="1"/>
            <p:nvPr/>
          </p:nvSpPr>
          <p:spPr>
            <a:xfrm>
              <a:off x="6364384" y="2536924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err="1" smtClean="0">
                  <a:solidFill>
                    <a:srgbClr val="C00000"/>
                  </a:solidFill>
                </a:rPr>
                <a:t>Sr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56176" y="2564904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90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56176" y="2647945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38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64814" y="252483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>
                  <a:solidFill>
                    <a:srgbClr val="C00000"/>
                  </a:solidFill>
                </a:rPr>
                <a:t>Y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56606" y="2552814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90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56606" y="2635855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39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6156176" y="2944792"/>
            <a:ext cx="1305890" cy="412200"/>
            <a:chOff x="6156176" y="2944792"/>
            <a:chExt cx="1305890" cy="412200"/>
          </a:xfrm>
        </p:grpSpPr>
        <p:sp>
          <p:nvSpPr>
            <p:cNvPr id="58" name="TextBox 57"/>
            <p:cNvSpPr txBox="1"/>
            <p:nvPr/>
          </p:nvSpPr>
          <p:spPr>
            <a:xfrm>
              <a:off x="6364384" y="2956882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smtClean="0">
                  <a:solidFill>
                    <a:srgbClr val="C00000"/>
                  </a:solidFill>
                </a:rPr>
                <a:t>Co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56176" y="2984862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60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56176" y="3067903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27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64814" y="2944792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smtClean="0">
                  <a:solidFill>
                    <a:srgbClr val="C00000"/>
                  </a:solidFill>
                </a:rPr>
                <a:t>Cu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56606" y="2972772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62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56606" y="3055813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29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1979712" y="3789040"/>
            <a:ext cx="1296144" cy="412200"/>
            <a:chOff x="6156176" y="3789040"/>
            <a:chExt cx="1296144" cy="412200"/>
          </a:xfrm>
        </p:grpSpPr>
        <p:sp>
          <p:nvSpPr>
            <p:cNvPr id="64" name="TextBox 63"/>
            <p:cNvSpPr txBox="1"/>
            <p:nvPr/>
          </p:nvSpPr>
          <p:spPr>
            <a:xfrm>
              <a:off x="6364384" y="3801130"/>
              <a:ext cx="414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err="1" smtClean="0">
                  <a:solidFill>
                    <a:srgbClr val="C00000"/>
                  </a:solidFill>
                </a:rPr>
                <a:t>Tc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76354" y="3829110"/>
              <a:ext cx="452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99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56176" y="3912151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43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38104" y="3789040"/>
              <a:ext cx="414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err="1" smtClean="0">
                  <a:solidFill>
                    <a:srgbClr val="C00000"/>
                  </a:solidFill>
                </a:rPr>
                <a:t>Tc</a:t>
              </a:r>
              <a:endParaRPr lang="ko-KR" alt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56606" y="3817020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30000" dirty="0" smtClean="0">
                  <a:solidFill>
                    <a:srgbClr val="C00000"/>
                  </a:solidFill>
                </a:rPr>
                <a:t>99m</a:t>
              </a:r>
              <a:endParaRPr lang="ko-KR" altLang="en-US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56606" y="3900061"/>
              <a:ext cx="524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baseline="-25000" dirty="0" smtClean="0">
                  <a:solidFill>
                    <a:srgbClr val="C00000"/>
                  </a:solidFill>
                </a:rPr>
                <a:t>43</a:t>
              </a:r>
              <a:endParaRPr lang="ko-KR" altLang="en-US" i="1" baseline="-250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표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9648498"/>
                  </p:ext>
                </p:extLst>
              </p:nvPr>
            </p:nvGraphicFramePr>
            <p:xfrm>
              <a:off x="1056800" y="4293096"/>
              <a:ext cx="6827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024"/>
                    <a:gridCol w="1656184"/>
                    <a:gridCol w="1512168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/>
                            <a:t>구분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Z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</a:t>
                          </a:r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동위원소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동중원소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err="1" smtClean="0"/>
                            <a:t>동중성자원소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latin typeface="Cambria Math"/>
                                  </a:rPr>
                                  <m:t>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핵이성체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표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3078602"/>
                  </p:ext>
                </p:extLst>
              </p:nvPr>
            </p:nvGraphicFramePr>
            <p:xfrm>
              <a:off x="1056800" y="4293096"/>
              <a:ext cx="6827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024"/>
                    <a:gridCol w="1656184"/>
                    <a:gridCol w="1512168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/>
                            <a:t>구분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Z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</a:t>
                          </a:r>
                          <a:endParaRPr lang="ko-KR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동위원소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108197" r="-19667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108197" r="-11405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108197" r="-353" b="-3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동중원소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211667" r="-19667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211667" r="-114056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211667" r="-353" b="-21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err="1" smtClean="0"/>
                            <a:t>동중성자원소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306557" r="-19667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306557" r="-114056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306557" r="-353" b="-1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600" dirty="0" smtClean="0"/>
                            <a:t>핵이성체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6974" t="-406557" r="-196679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6145" t="-406557" r="-11405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760" t="-406557" r="-353" b="-13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20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64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원자핵의 크기를 좌우하는 것은</a:t>
            </a:r>
            <a:r>
              <a:rPr lang="en-US" altLang="ko-KR" dirty="0"/>
              <a:t>?   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① </a:t>
            </a:r>
            <a:r>
              <a:rPr lang="ko-KR" altLang="en-US" sz="1600" dirty="0"/>
              <a:t>원자번호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② </a:t>
            </a:r>
            <a:r>
              <a:rPr lang="ko-KR" altLang="en-US" sz="1600" dirty="0">
                <a:solidFill>
                  <a:srgbClr val="FF0000"/>
                </a:solidFill>
              </a:rPr>
              <a:t>질량수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  </a:t>
            </a:r>
            <a:r>
              <a:rPr lang="ko-KR" altLang="en-US" sz="1600" dirty="0"/>
              <a:t>③ 중성자수        ④ 내부에너지     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⑤ 결합에너지</a:t>
            </a:r>
            <a:endParaRPr lang="en-US" altLang="ko-KR" sz="5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36852"/>
                <a:ext cx="7992888" cy="828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원자핵의 반경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𝑅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𝑓𝑚</m:t>
                    </m:r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)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즉 질량수의 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1/3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승에 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  <a:effectLst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</a:t>
                </a:r>
                <a:endParaRPr lang="ko-KR" altLang="en-US" sz="14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6852"/>
                <a:ext cx="7992888" cy="828432"/>
              </a:xfrm>
              <a:prstGeom prst="rect">
                <a:avLst/>
              </a:prstGeom>
              <a:blipFill rotWithShape="1"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2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65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파장이 </a:t>
            </a:r>
            <a:r>
              <a:rPr lang="en-US" altLang="ko-KR" dirty="0"/>
              <a:t>2λ </a:t>
            </a:r>
            <a:r>
              <a:rPr lang="ko-KR" altLang="en-US" dirty="0"/>
              <a:t>인 광자의 에너지는 파장이 </a:t>
            </a:r>
            <a:r>
              <a:rPr lang="en-US" altLang="ko-KR" dirty="0"/>
              <a:t>λ </a:t>
            </a:r>
            <a:r>
              <a:rPr lang="ko-KR" altLang="en-US" dirty="0"/>
              <a:t>인 광자의 몇 배인가</a:t>
            </a:r>
            <a:r>
              <a:rPr lang="en-US" altLang="ko-KR" dirty="0"/>
              <a:t>?  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sz="1600" dirty="0" smtClean="0"/>
              <a:t>① </a:t>
            </a:r>
            <a:r>
              <a:rPr lang="en-US" altLang="ko-KR" sz="1600" dirty="0"/>
              <a:t>4         ② 2           ③ 1          </a:t>
            </a:r>
            <a:r>
              <a:rPr lang="en-US" altLang="ko-KR" sz="1600" dirty="0">
                <a:solidFill>
                  <a:srgbClr val="FF0000"/>
                </a:solidFill>
              </a:rPr>
              <a:t>④ 1/2       </a:t>
            </a:r>
            <a:r>
              <a:rPr lang="en-US" altLang="ko-KR" sz="1600" dirty="0"/>
              <a:t>⑤ 1/4</a:t>
            </a:r>
            <a:endParaRPr lang="en-US" altLang="ko-KR" sz="4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36852"/>
                <a:ext cx="7992888" cy="888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h𝑣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ko-KR" altLang="en-US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광자의 에너지는 파장과 반비례 관계가 있으므로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파장이 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2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배로 길어지면 에너지는 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1/2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로 감소한다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6852"/>
                <a:ext cx="7992888" cy="888961"/>
              </a:xfrm>
              <a:prstGeom prst="rect">
                <a:avLst/>
              </a:prstGeom>
              <a:blipFill rotWithShape="1">
                <a:blip r:embed="rId2"/>
                <a:stretch>
                  <a:fillRect l="-229" b="-48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6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다음 중 저지선의 성질에 </a:t>
            </a:r>
            <a:r>
              <a:rPr lang="ko-KR" altLang="en-US" dirty="0" smtClean="0"/>
              <a:t>관한 것으로 </a:t>
            </a:r>
            <a:r>
              <a:rPr lang="ko-KR" altLang="en-US" dirty="0"/>
              <a:t>맞는 것은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① 최단파장은 </a:t>
            </a:r>
            <a:r>
              <a:rPr lang="en-US" altLang="ko-KR" sz="1600" dirty="0"/>
              <a:t>target</a:t>
            </a:r>
            <a:r>
              <a:rPr lang="ko-KR" altLang="en-US" sz="1600" dirty="0"/>
              <a:t>의 원자번호에 </a:t>
            </a:r>
            <a:r>
              <a:rPr lang="ko-KR" altLang="en-US" sz="1600" dirty="0" smtClean="0"/>
              <a:t>따라 </a:t>
            </a:r>
            <a:r>
              <a:rPr lang="ko-KR" altLang="en-US" sz="1600" dirty="0"/>
              <a:t>변한다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② 단일 </a:t>
            </a:r>
            <a:r>
              <a:rPr lang="en-US" altLang="ko-KR" sz="1600" dirty="0"/>
              <a:t>spectrum</a:t>
            </a:r>
            <a:r>
              <a:rPr lang="ko-KR" altLang="en-US" sz="1600" dirty="0"/>
              <a:t>을 나타낸다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③ </a:t>
            </a:r>
            <a:r>
              <a:rPr lang="ko-KR" altLang="en-US" sz="1600" dirty="0" err="1"/>
              <a:t>관전압을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증가시키면 </a:t>
            </a:r>
            <a:r>
              <a:rPr lang="ko-KR" altLang="en-US" sz="1600" dirty="0"/>
              <a:t>최단파장은 단파장 </a:t>
            </a:r>
            <a:r>
              <a:rPr lang="ko-KR" altLang="en-US" sz="1600" dirty="0" smtClean="0"/>
              <a:t>쪽으로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X</a:t>
            </a:r>
            <a:r>
              <a:rPr lang="ko-KR" altLang="en-US" sz="1600" dirty="0"/>
              <a:t>선의 강도는 변하지 않는다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④ </a:t>
            </a:r>
            <a:r>
              <a:rPr lang="en-US" altLang="ko-KR" sz="1600" dirty="0" smtClean="0">
                <a:solidFill>
                  <a:srgbClr val="FF0000"/>
                </a:solidFill>
              </a:rPr>
              <a:t>Filter</a:t>
            </a:r>
            <a:r>
              <a:rPr lang="ko-KR" altLang="en-US" sz="1600" dirty="0" smtClean="0">
                <a:solidFill>
                  <a:srgbClr val="FF0000"/>
                </a:solidFill>
              </a:rPr>
              <a:t>를 증가시키면 </a:t>
            </a:r>
            <a:r>
              <a:rPr lang="ko-KR" altLang="en-US" sz="1600" dirty="0">
                <a:solidFill>
                  <a:srgbClr val="FF0000"/>
                </a:solidFill>
              </a:rPr>
              <a:t>최단파장은 변하지 </a:t>
            </a:r>
            <a:r>
              <a:rPr lang="ko-KR" altLang="en-US" sz="1600" dirty="0" smtClean="0">
                <a:solidFill>
                  <a:srgbClr val="FF0000"/>
                </a:solidFill>
              </a:rPr>
              <a:t>않으나 균등 </a:t>
            </a:r>
            <a:r>
              <a:rPr lang="en-US" altLang="ko-KR" sz="1600" dirty="0">
                <a:solidFill>
                  <a:srgbClr val="FF0000"/>
                </a:solidFill>
              </a:rPr>
              <a:t>X-ray</a:t>
            </a:r>
            <a:r>
              <a:rPr lang="ko-KR" altLang="en-US" sz="1600" dirty="0">
                <a:solidFill>
                  <a:srgbClr val="FF0000"/>
                </a:solidFill>
              </a:rPr>
              <a:t>에 </a:t>
            </a:r>
            <a:r>
              <a:rPr lang="ko-KR" altLang="en-US" sz="1600" dirty="0" smtClean="0">
                <a:solidFill>
                  <a:srgbClr val="FF0000"/>
                </a:solidFill>
              </a:rPr>
              <a:t>가까워진다</a:t>
            </a:r>
            <a:endParaRPr lang="ko-KR" altLang="en-US" sz="1600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⑤ </a:t>
            </a:r>
            <a:r>
              <a:rPr lang="ko-KR" altLang="en-US" sz="1600" dirty="0" err="1"/>
              <a:t>관전류를</a:t>
            </a:r>
            <a:r>
              <a:rPr lang="ko-KR" altLang="en-US" sz="1600" dirty="0"/>
              <a:t> 증가시키면 최단파장이 변한다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1560" y="3773618"/>
            <a:ext cx="8352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관전압에</a:t>
            </a:r>
            <a:r>
              <a:rPr lang="ko-KR" altLang="en-US" sz="1400" dirty="0" smtClean="0">
                <a:solidFill>
                  <a:srgbClr val="0070C0"/>
                </a:solidFill>
              </a:rPr>
              <a:t> 의해 에너지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최단파장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가 변하고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관전류와</a:t>
            </a:r>
            <a:r>
              <a:rPr lang="ko-KR" altLang="en-US" sz="1400" dirty="0" smtClean="0">
                <a:solidFill>
                  <a:srgbClr val="0070C0"/>
                </a:solidFill>
              </a:rPr>
              <a:t> 조사시간에 의해 </a:t>
            </a:r>
            <a:r>
              <a:rPr lang="en-US" altLang="ko-KR" sz="1400" dirty="0" smtClean="0">
                <a:solidFill>
                  <a:srgbClr val="0070C0"/>
                </a:solidFill>
              </a:rPr>
              <a:t>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선의 양이 변한다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70C0"/>
                </a:solidFill>
              </a:rPr>
              <a:t>Filter</a:t>
            </a:r>
            <a:r>
              <a:rPr lang="ko-KR" altLang="en-US" sz="1400" dirty="0" smtClean="0">
                <a:solidFill>
                  <a:srgbClr val="0070C0"/>
                </a:solidFill>
              </a:rPr>
              <a:t>는 불필요한 파장이 긴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에너지가 낮은</a:t>
            </a:r>
            <a:r>
              <a:rPr lang="en-US" altLang="ko-KR" sz="1400" dirty="0" smtClean="0">
                <a:solidFill>
                  <a:srgbClr val="0070C0"/>
                </a:solidFill>
              </a:rPr>
              <a:t>) X</a:t>
            </a:r>
            <a:r>
              <a:rPr lang="ko-KR" altLang="en-US" sz="1400" dirty="0" smtClean="0">
                <a:solidFill>
                  <a:srgbClr val="0070C0"/>
                </a:solidFill>
              </a:rPr>
              <a:t>선을 흡수하여 평균에너지를 증가시키고 환자의 피폭선량을 감소시키기 위해 사용하는 것으로 최단파장에는 영향을 미치지 않는다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70C0"/>
                </a:solidFill>
              </a:rPr>
              <a:t>최단파장은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관전압과</a:t>
            </a:r>
            <a:r>
              <a:rPr lang="ko-KR" altLang="en-US" sz="1400" dirty="0" smtClean="0">
                <a:solidFill>
                  <a:srgbClr val="0070C0"/>
                </a:solidFill>
              </a:rPr>
              <a:t> 관계가 있으며 </a:t>
            </a:r>
            <a:r>
              <a:rPr lang="en-US" altLang="ko-KR" sz="1400" dirty="0" smtClean="0">
                <a:solidFill>
                  <a:srgbClr val="0070C0"/>
                </a:solidFill>
              </a:rPr>
              <a:t>target </a:t>
            </a:r>
            <a:r>
              <a:rPr lang="ko-KR" altLang="en-US" sz="1400" dirty="0" smtClean="0">
                <a:solidFill>
                  <a:srgbClr val="0070C0"/>
                </a:solidFill>
              </a:rPr>
              <a:t>물질과는 관련이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  <a:r>
              <a:rPr lang="ko-KR" altLang="en-US" sz="1400" dirty="0" smtClean="0">
                <a:solidFill>
                  <a:srgbClr val="0070C0"/>
                </a:solidFill>
              </a:rPr>
              <a:t>저지선은 연속스펙트럼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다양한 에너지가 존재한다는 말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이며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관전류와</a:t>
            </a:r>
            <a:r>
              <a:rPr lang="ko-KR" altLang="en-US" sz="1400" dirty="0" smtClean="0">
                <a:solidFill>
                  <a:srgbClr val="0070C0"/>
                </a:solidFill>
              </a:rPr>
              <a:t> 파장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에너지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과는 관계가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r>
              <a:rPr lang="ko-KR" altLang="en-US" sz="1400" dirty="0" smtClean="0">
                <a:solidFill>
                  <a:srgbClr val="0070C0"/>
                </a:solidFill>
              </a:rPr>
              <a:t>   </a:t>
            </a:r>
            <a:endParaRPr lang="en-US" altLang="ko-KR" sz="1400" dirty="0">
              <a:solidFill>
                <a:srgbClr val="0070C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559602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7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66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관전압</a:t>
            </a:r>
            <a:r>
              <a:rPr lang="ko-KR" altLang="en-US" dirty="0"/>
              <a:t> </a:t>
            </a:r>
            <a:r>
              <a:rPr lang="en-US" altLang="ko-KR" dirty="0"/>
              <a:t>40kV</a:t>
            </a:r>
            <a:r>
              <a:rPr lang="ko-KR" altLang="en-US" dirty="0"/>
              <a:t>에서 발생되는 연속 엑스선의 최단파장은</a:t>
            </a:r>
            <a:r>
              <a:rPr lang="en-US" altLang="ko-KR" dirty="0"/>
              <a:t>?  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① </a:t>
            </a:r>
            <a:r>
              <a:rPr lang="en-US" altLang="ko-KR" sz="1600" dirty="0"/>
              <a:t>0.12Å  </a:t>
            </a:r>
            <a:r>
              <a:rPr lang="en-US" altLang="ko-KR" sz="1600" dirty="0" smtClean="0"/>
              <a:t>     </a:t>
            </a:r>
            <a:r>
              <a:rPr lang="en-US" altLang="ko-KR" sz="1600" dirty="0"/>
              <a:t>② 0.18Å     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③ </a:t>
            </a:r>
            <a:r>
              <a:rPr lang="en-US" altLang="ko-KR" sz="1600" dirty="0" smtClean="0"/>
              <a:t>0.20Å       </a:t>
            </a:r>
            <a:r>
              <a:rPr lang="en-US" altLang="ko-KR" sz="1600" dirty="0"/>
              <a:t>④ 0.25Å </a:t>
            </a:r>
            <a:r>
              <a:rPr lang="en-US" altLang="ko-KR" sz="1600" dirty="0" smtClean="0"/>
              <a:t>     </a:t>
            </a:r>
            <a:r>
              <a:rPr lang="en-US" altLang="ko-KR" sz="1600" dirty="0">
                <a:solidFill>
                  <a:srgbClr val="FF0000"/>
                </a:solidFill>
              </a:rPr>
              <a:t>⑤ 0.31Å</a:t>
            </a:r>
            <a:endParaRPr lang="en-US" altLang="ko-KR" sz="3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988840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136852"/>
                <a:ext cx="7992888" cy="199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h𝑣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  <m:r>
                      <a:rPr lang="en-US" altLang="ko-KR" sz="1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                          </m:t>
                    </m:r>
                    <m:sSub>
                      <m:sSubPr>
                        <m:ctrlPr>
                          <a:rPr lang="en-US" altLang="ko-KR" sz="1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12.42×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𝑘𝑉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sz="1400" dirty="0" smtClean="0">
                  <a:solidFill>
                    <a:srgbClr val="0070C0"/>
                  </a:solidFill>
                  <a:effectLst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4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12.42×</m:t>
                          </m:r>
                          <m:sSup>
                            <m:sSupPr>
                              <m:ctrlP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−10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𝑘𝑉</m:t>
                          </m:r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12.42×</m:t>
                          </m:r>
                          <m:sSup>
                            <m:sSupPr>
                              <m:ctrlP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−10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40</m:t>
                          </m:r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𝑘𝑉</m:t>
                          </m:r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ko-KR" sz="1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0.31</m:t>
                      </m:r>
                      <m:r>
                        <a:rPr lang="en-US" altLang="ko-KR" sz="1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−10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ko-KR" altLang="en-US" sz="14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6852"/>
                <a:ext cx="7992888" cy="19904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7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특성 엑스선과 관련이 없는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① </a:t>
            </a:r>
            <a:r>
              <a:rPr lang="ko-KR" altLang="en-US" sz="1600" dirty="0"/>
              <a:t>광전자       ② </a:t>
            </a:r>
            <a:r>
              <a:rPr lang="en-US" altLang="ko-KR" sz="1600" dirty="0"/>
              <a:t>auger</a:t>
            </a:r>
            <a:r>
              <a:rPr lang="ko-KR" altLang="en-US" sz="1600" dirty="0"/>
              <a:t>효과     ③ 선스펙트럼      </a:t>
            </a:r>
            <a:r>
              <a:rPr lang="ko-KR" altLang="en-US" sz="1600" dirty="0">
                <a:solidFill>
                  <a:srgbClr val="FF0000"/>
                </a:solidFill>
              </a:rPr>
              <a:t>④ </a:t>
            </a:r>
            <a:r>
              <a:rPr lang="ko-KR" altLang="en-US" sz="1600" dirty="0" err="1">
                <a:solidFill>
                  <a:srgbClr val="FF0000"/>
                </a:solidFill>
              </a:rPr>
              <a:t>콤프턴전자</a:t>
            </a:r>
            <a:r>
              <a:rPr lang="ko-KR" altLang="en-US" sz="1600" dirty="0">
                <a:solidFill>
                  <a:srgbClr val="FF0000"/>
                </a:solidFill>
              </a:rPr>
              <a:t>     </a:t>
            </a:r>
            <a:r>
              <a:rPr lang="ko-KR" altLang="en-US" sz="1600" dirty="0"/>
              <a:t>⑤ </a:t>
            </a:r>
            <a:r>
              <a:rPr lang="en-US" altLang="ko-KR" sz="1600" dirty="0" err="1"/>
              <a:t>moseley</a:t>
            </a:r>
            <a:r>
              <a:rPr lang="en-US" altLang="ko-KR" sz="1600" dirty="0"/>
              <a:t> </a:t>
            </a:r>
            <a:r>
              <a:rPr lang="ko-KR" altLang="en-US" sz="1600" dirty="0"/>
              <a:t>법칙</a:t>
            </a:r>
            <a:endParaRPr lang="en-US" altLang="ko-KR" sz="300" dirty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81596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1963975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광전효과에 의해 방출되는 전자를 광전자라 하며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전자의 공석이 발생되어 외각의 전자가 천이를 하게 되므로 특성엑스선이 반드시 발생된다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방출되는 특성엑스선이 </a:t>
            </a:r>
            <a:r>
              <a:rPr lang="ko-KR" altLang="en-US" sz="1400" dirty="0">
                <a:solidFill>
                  <a:srgbClr val="0070C0"/>
                </a:solidFill>
              </a:rPr>
              <a:t>다른 전자에 때리면서 에너지를 전달하는 경우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</a:rPr>
              <a:t>특성엑스선</a:t>
            </a:r>
            <a:r>
              <a:rPr lang="ko-KR" altLang="en-US" sz="1400" dirty="0" smtClean="0">
                <a:solidFill>
                  <a:srgbClr val="0070C0"/>
                </a:solidFill>
              </a:rPr>
              <a:t>을 </a:t>
            </a:r>
            <a:r>
              <a:rPr lang="ko-KR" altLang="en-US" sz="1400" dirty="0">
                <a:solidFill>
                  <a:srgbClr val="0070C0"/>
                </a:solidFill>
              </a:rPr>
              <a:t>받은 전자가 방출되는 경우가 있는데 이를 </a:t>
            </a:r>
            <a:r>
              <a:rPr lang="en-US" altLang="ko-KR" sz="1400" dirty="0">
                <a:solidFill>
                  <a:srgbClr val="0070C0"/>
                </a:solidFill>
              </a:rPr>
              <a:t>Auger </a:t>
            </a:r>
            <a:r>
              <a:rPr lang="ko-KR" altLang="en-US" sz="1400" dirty="0">
                <a:solidFill>
                  <a:srgbClr val="0070C0"/>
                </a:solidFill>
              </a:rPr>
              <a:t>전자라 </a:t>
            </a:r>
            <a:r>
              <a:rPr lang="ko-KR" altLang="en-US" sz="1400" dirty="0" smtClean="0">
                <a:solidFill>
                  <a:srgbClr val="0070C0"/>
                </a:solidFill>
              </a:rPr>
              <a:t>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특성엑스선은 단일에너지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선스펙트럼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모즐리</a:t>
            </a:r>
            <a:r>
              <a:rPr lang="ko-KR" altLang="en-US" sz="1400" dirty="0" smtClean="0">
                <a:solidFill>
                  <a:srgbClr val="0070C0"/>
                </a:solidFill>
              </a:rPr>
              <a:t> 법칙은 물질의 원자번호에 따라 발생되는 특성엑스선의 에너지는 달라지며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원자번호가 높을수록 발생되는 특성엑스선의 에너지는 높아진다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solidFill>
                  <a:srgbClr val="0070C0"/>
                </a:solidFill>
              </a:rPr>
              <a:t>콤프턴전자는</a:t>
            </a:r>
            <a:r>
              <a:rPr lang="ko-KR" altLang="en-US" sz="1400" dirty="0" smtClean="0">
                <a:solidFill>
                  <a:srgbClr val="0070C0"/>
                </a:solidFill>
              </a:rPr>
              <a:t> 외각의 자유전자가 축출된 것이므로 특성엑스선과 관련 없다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66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11560" y="932527"/>
                <a:ext cx="81369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altLang="ko-KR" b="0" i="1" baseline="30000" smtClean="0">
                        <a:latin typeface="Cambria Math"/>
                      </a:rPr>
                      <m:t>235</m:t>
                    </m:r>
                    <m:sPre>
                      <m:sPre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92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𝑈</m:t>
                        </m:r>
                      </m:e>
                    </m:sPre>
                  </m:oMath>
                </a14:m>
                <a:r>
                  <a:rPr lang="ko-KR" altLang="en-US" dirty="0" smtClean="0"/>
                  <a:t>의 알파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베타붕괴 후 최종안정동위원소는</a:t>
                </a:r>
                <a:r>
                  <a:rPr lang="en-US" altLang="ko-KR" dirty="0" smtClean="0"/>
                  <a:t>?</a:t>
                </a:r>
              </a:p>
              <a:p>
                <a:pPr fontAlgn="base"/>
                <a:endParaRPr lang="en-US" altLang="ko-KR" dirty="0"/>
              </a:p>
              <a:p>
                <a:pPr fontAlgn="base"/>
                <a:r>
                  <a:rPr lang="en-US" altLang="ko-KR" dirty="0"/>
                  <a:t>①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latin typeface="Cambria Math"/>
                      </a:rPr>
                      <m:t>2</m:t>
                    </m:r>
                    <m:r>
                      <a:rPr lang="en-US" altLang="ko-KR" b="0" i="1" baseline="30000" smtClean="0">
                        <a:latin typeface="Cambria Math"/>
                      </a:rPr>
                      <m:t>06</m:t>
                    </m:r>
                    <m:sPre>
                      <m:sPrePr>
                        <m:ctrlPr>
                          <a:rPr lang="en-US" altLang="ko-KR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8</m:t>
                        </m:r>
                        <m:r>
                          <a:rPr lang="en-US" altLang="ko-KR" i="1">
                            <a:latin typeface="Cambria Math"/>
                          </a:rPr>
                          <m:t>2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altLang="ko-KR" dirty="0"/>
                  <a:t>      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②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ko-KR" b="0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07</m:t>
                    </m:r>
                    <m:sPre>
                      <m:sPre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/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     </a:t>
                </a:r>
                <a:r>
                  <a:rPr lang="en-US" altLang="ko-KR" dirty="0"/>
                  <a:t>③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latin typeface="Cambria Math"/>
                      </a:rPr>
                      <m:t>2</m:t>
                    </m:r>
                    <m:r>
                      <a:rPr lang="en-US" altLang="ko-KR" b="0" i="1" baseline="30000" smtClean="0">
                        <a:latin typeface="Cambria Math"/>
                      </a:rPr>
                      <m:t>08</m:t>
                    </m:r>
                    <m:sPre>
                      <m:sPrePr>
                        <m:ctrlPr>
                          <a:rPr lang="en-US" altLang="ko-KR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8</m:t>
                        </m:r>
                        <m:r>
                          <a:rPr lang="en-US" altLang="ko-KR" i="1">
                            <a:latin typeface="Cambria Math"/>
                          </a:rPr>
                          <m:t>2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altLang="ko-KR" dirty="0"/>
                  <a:t>      ④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latin typeface="Cambria Math"/>
                      </a:rPr>
                      <m:t>2</m:t>
                    </m:r>
                    <m:r>
                      <a:rPr lang="en-US" altLang="ko-KR" b="0" i="1" baseline="30000" smtClean="0">
                        <a:latin typeface="Cambria Math"/>
                      </a:rPr>
                      <m:t>09</m:t>
                    </m:r>
                    <m:sPre>
                      <m:sPrePr>
                        <m:ctrlPr>
                          <a:rPr lang="en-US" altLang="ko-KR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83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𝐵𝑖</m:t>
                        </m:r>
                      </m:e>
                    </m:sPre>
                  </m:oMath>
                </a14:m>
                <a:r>
                  <a:rPr lang="en-US" altLang="ko-KR" dirty="0"/>
                  <a:t>       </a:t>
                </a:r>
                <a:r>
                  <a:rPr lang="en-US" altLang="ko-KR" dirty="0" smtClean="0"/>
                  <a:t>⑤ </a:t>
                </a:r>
                <a14:m>
                  <m:oMath xmlns:m="http://schemas.openxmlformats.org/officeDocument/2006/math">
                    <m:r>
                      <a:rPr lang="en-US" altLang="ko-KR" i="1" baseline="30000">
                        <a:latin typeface="Cambria Math"/>
                      </a:rPr>
                      <m:t>2</m:t>
                    </m:r>
                    <m:r>
                      <a:rPr lang="en-US" altLang="ko-KR" b="0" i="1" baseline="30000" smtClean="0">
                        <a:latin typeface="Cambria Math"/>
                      </a:rPr>
                      <m:t>11</m:t>
                    </m:r>
                    <m:sPre>
                      <m:sPrePr>
                        <m:ctrlPr>
                          <a:rPr lang="en-US" altLang="ko-KR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83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𝐵𝑖</m:t>
                        </m:r>
                      </m:e>
                    </m:sPre>
                  </m:oMath>
                </a14:m>
                <a:r>
                  <a:rPr lang="en-US" altLang="ko-KR" dirty="0" smtClean="0"/>
                  <a:t> </a:t>
                </a: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32527"/>
                <a:ext cx="813690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99" t="-3974" b="-92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181596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1963975"/>
                <a:ext cx="79928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i="1" baseline="30000" smtClean="0">
                        <a:solidFill>
                          <a:srgbClr val="0070C0"/>
                        </a:solidFill>
                        <a:latin typeface="Cambria Math"/>
                      </a:rPr>
                      <m:t>235</m:t>
                    </m:r>
                    <m:sPre>
                      <m:sPre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92</m:t>
                        </m:r>
                      </m:sub>
                      <m:sup/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sPre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는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 4n + 3 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계열이므로 아래 예제 중 질량수를 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4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로 나누어 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3</a:t>
                </a: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이 남는</a:t>
                </a:r>
                <a:r>
                  <a:rPr lang="en-US" altLang="ko-KR" sz="1400" baseline="30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 baseline="30000">
                        <a:solidFill>
                          <a:srgbClr val="0070C0"/>
                        </a:solidFill>
                        <a:latin typeface="Cambria Math"/>
                      </a:rPr>
                      <m:t>207</m:t>
                    </m:r>
                    <m:sPre>
                      <m:sPre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82</m:t>
                        </m:r>
                      </m:sub>
                      <m:sup/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 를 선택하면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  <a:effectLst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i="1" baseline="30000">
                        <a:solidFill>
                          <a:srgbClr val="0070C0"/>
                        </a:solidFill>
                        <a:latin typeface="Cambria Math"/>
                      </a:rPr>
                      <m:t>211</m:t>
                    </m:r>
                    <m:sPre>
                      <m:sPre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83</m:t>
                        </m:r>
                      </m:sub>
                      <m:sup/>
                      <m:e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𝐵𝑖</m:t>
                        </m:r>
                      </m:e>
                    </m:sPre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또한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3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 남지만 현재 지구상에 존재하지 않는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넵튜늄계열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(4n + 1)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만이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Bi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로 안정된다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  <a:effectLst/>
                  </a:rPr>
                  <a:t>뒷장 참조  </a:t>
                </a:r>
                <a:endParaRPr lang="ko-KR" altLang="en-US" sz="14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63975"/>
                <a:ext cx="7992888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3" r="-763" b="-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1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>
                <a:solidFill>
                  <a:srgbClr val="0070C0"/>
                </a:solidFill>
              </a:rPr>
              <a:t>핵변환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4284" y="1412776"/>
            <a:ext cx="7970163" cy="1285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err="1">
                <a:solidFill>
                  <a:srgbClr val="00B0F0"/>
                </a:solidFill>
              </a:rPr>
              <a:t>방사성핵종이</a:t>
            </a:r>
            <a:r>
              <a:rPr lang="ko-KR" altLang="en-US" b="1" dirty="0">
                <a:solidFill>
                  <a:srgbClr val="00B0F0"/>
                </a:solidFill>
              </a:rPr>
              <a:t> 방사선을 방출하면서 다른 원자핵으로 변환되는 것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00B0F0"/>
                </a:solidFill>
              </a:rPr>
              <a:t>인공적으로 안정된 </a:t>
            </a:r>
            <a:r>
              <a:rPr lang="ko-KR" altLang="en-US" b="1" dirty="0" err="1">
                <a:solidFill>
                  <a:srgbClr val="00B0F0"/>
                </a:solidFill>
              </a:rPr>
              <a:t>핵종의</a:t>
            </a:r>
            <a:r>
              <a:rPr lang="ko-KR" altLang="en-US" b="1" dirty="0">
                <a:solidFill>
                  <a:srgbClr val="00B0F0"/>
                </a:solidFill>
              </a:rPr>
              <a:t> 원자핵에 입자를 가속시켜 인위적인 핵변환을 일으킬 수 </a:t>
            </a:r>
            <a:r>
              <a:rPr lang="ko-KR" altLang="en-US" b="1" dirty="0" smtClean="0">
                <a:solidFill>
                  <a:srgbClr val="00B0F0"/>
                </a:solidFill>
              </a:rPr>
              <a:t>있음</a:t>
            </a:r>
            <a:r>
              <a:rPr lang="en-US" altLang="ko-KR" b="1" dirty="0" smtClean="0">
                <a:solidFill>
                  <a:srgbClr val="00B0F0"/>
                </a:solidFill>
              </a:rPr>
              <a:t>(</a:t>
            </a:r>
            <a:r>
              <a:rPr lang="ko-KR" altLang="en-US" b="1" dirty="0">
                <a:solidFill>
                  <a:srgbClr val="00B0F0"/>
                </a:solidFill>
              </a:rPr>
              <a:t>원자로</a:t>
            </a:r>
            <a:r>
              <a:rPr lang="en-US" altLang="ko-KR" b="1" dirty="0">
                <a:solidFill>
                  <a:srgbClr val="00B0F0"/>
                </a:solidFill>
              </a:rPr>
              <a:t>, </a:t>
            </a:r>
            <a:r>
              <a:rPr lang="ko-KR" altLang="en-US" b="1" dirty="0">
                <a:solidFill>
                  <a:srgbClr val="00B0F0"/>
                </a:solidFill>
              </a:rPr>
              <a:t>가속기 등</a:t>
            </a:r>
            <a:r>
              <a:rPr lang="en-US" altLang="ko-KR" b="1" dirty="0">
                <a:solidFill>
                  <a:srgbClr val="00B0F0"/>
                </a:solidFill>
              </a:rPr>
              <a:t>)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4283" y="2828836"/>
            <a:ext cx="7970163" cy="8697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/>
              <a:t>자연계에는 안정한 </a:t>
            </a:r>
            <a:r>
              <a:rPr lang="ko-KR" altLang="en-US" dirty="0" err="1"/>
              <a:t>핵종과</a:t>
            </a:r>
            <a:r>
              <a:rPr lang="ko-KR" altLang="en-US" dirty="0"/>
              <a:t> 불안정한 </a:t>
            </a:r>
            <a:r>
              <a:rPr lang="ko-KR" altLang="en-US" dirty="0" err="1"/>
              <a:t>핵종이</a:t>
            </a:r>
            <a:r>
              <a:rPr lang="ko-KR" altLang="en-US" dirty="0"/>
              <a:t> 있으며 이중 불안정한 </a:t>
            </a:r>
            <a:r>
              <a:rPr lang="ko-KR" altLang="en-US" dirty="0" err="1"/>
              <a:t>핵종이</a:t>
            </a:r>
            <a:r>
              <a:rPr lang="ko-KR" altLang="en-US" dirty="0"/>
              <a:t> 안정화되어 가는 </a:t>
            </a:r>
            <a:r>
              <a:rPr lang="ko-KR" altLang="en-US" dirty="0" smtClean="0"/>
              <a:t>과정에 </a:t>
            </a:r>
            <a:r>
              <a:rPr lang="ko-KR" altLang="en-US" dirty="0"/>
              <a:t>방사선을 방출하는 것을 </a:t>
            </a:r>
            <a:r>
              <a:rPr lang="ko-KR" altLang="en-US" dirty="0" smtClean="0"/>
              <a:t>방사성붕괴라 함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34283" y="3789040"/>
            <a:ext cx="51618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600" dirty="0"/>
              <a:t>계열붕괴 하는 </a:t>
            </a:r>
            <a:r>
              <a:rPr lang="ko-KR" altLang="en-US" sz="1600" dirty="0" err="1"/>
              <a:t>자연방사성핵종</a:t>
            </a:r>
            <a:endParaRPr lang="ko-KR" altLang="en-US" sz="1600" dirty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/>
              <a:t>토륨계열</a:t>
            </a:r>
            <a:r>
              <a:rPr lang="ko-KR" altLang="en-US" sz="1400" dirty="0" smtClean="0"/>
              <a:t>    </a:t>
            </a:r>
            <a:r>
              <a:rPr lang="en-US" altLang="ko-KR" sz="1400" dirty="0" smtClean="0"/>
              <a:t>(</a:t>
            </a:r>
            <a:r>
              <a:rPr lang="en-US" altLang="ko-KR" sz="1400" dirty="0"/>
              <a:t>4n</a:t>
            </a:r>
            <a:r>
              <a:rPr lang="en-US" altLang="ko-KR" sz="1400" dirty="0" smtClean="0"/>
              <a:t>)    : </a:t>
            </a:r>
            <a:r>
              <a:rPr lang="en-US" altLang="ko-KR" sz="1400" baseline="30000" dirty="0"/>
              <a:t>232</a:t>
            </a:r>
            <a:r>
              <a:rPr lang="en-US" altLang="ko-KR" sz="1400" dirty="0"/>
              <a:t>Th </a:t>
            </a:r>
            <a:r>
              <a:rPr lang="ko-KR" altLang="en-US" sz="1400" dirty="0"/>
              <a:t>→ </a:t>
            </a:r>
            <a:r>
              <a:rPr lang="en-US" altLang="ko-KR" sz="1400" baseline="30000" dirty="0" smtClean="0"/>
              <a:t>208</a:t>
            </a:r>
            <a:r>
              <a:rPr lang="en-US" altLang="ko-KR" sz="1400" dirty="0" smtClean="0"/>
              <a:t>Pb [α - </a:t>
            </a:r>
            <a:r>
              <a:rPr lang="en-US" altLang="ko-KR" sz="1400" dirty="0"/>
              <a:t>6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- 4</a:t>
            </a:r>
            <a:r>
              <a:rPr lang="ko-KR" altLang="en-US" sz="1400" dirty="0"/>
              <a:t>회</a:t>
            </a:r>
            <a:r>
              <a:rPr lang="en-US" altLang="ko-KR" sz="1400" dirty="0"/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/>
              <a:t>넵튜늄계열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(4n+1) : </a:t>
            </a:r>
            <a:r>
              <a:rPr lang="en-US" altLang="ko-KR" sz="1400" baseline="30000" dirty="0"/>
              <a:t>241</a:t>
            </a:r>
            <a:r>
              <a:rPr lang="en-US" altLang="ko-KR" sz="1400" dirty="0" smtClean="0"/>
              <a:t>Pu </a:t>
            </a:r>
            <a:r>
              <a:rPr lang="ko-KR" altLang="en-US" sz="1400" dirty="0"/>
              <a:t>→ </a:t>
            </a:r>
            <a:r>
              <a:rPr lang="en-US" altLang="ko-KR" sz="1400" baseline="30000" dirty="0" smtClean="0"/>
              <a:t>209</a:t>
            </a:r>
            <a:r>
              <a:rPr lang="en-US" altLang="ko-KR" sz="1400" dirty="0" smtClean="0"/>
              <a:t>Bi [</a:t>
            </a:r>
            <a:r>
              <a:rPr lang="en-US" altLang="ko-KR" sz="1400" dirty="0"/>
              <a:t>α - 7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- </a:t>
            </a:r>
            <a:r>
              <a:rPr lang="en-US" altLang="ko-KR" sz="1400" dirty="0"/>
              <a:t>4</a:t>
            </a:r>
            <a:r>
              <a:rPr lang="ko-KR" altLang="en-US" sz="1400" dirty="0"/>
              <a:t>회</a:t>
            </a:r>
            <a:r>
              <a:rPr lang="en-US" altLang="ko-KR" sz="1400" dirty="0"/>
              <a:t>] </a:t>
            </a:r>
            <a:endParaRPr lang="en-US" altLang="ko-KR" sz="1400" dirty="0" smtClean="0"/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baseline="30000" dirty="0" smtClean="0"/>
              <a:t>241</a:t>
            </a:r>
            <a:r>
              <a:rPr lang="en-US" altLang="ko-KR" sz="1400" dirty="0" smtClean="0"/>
              <a:t>Pu</a:t>
            </a:r>
            <a:r>
              <a:rPr lang="ko-KR" altLang="en-US" sz="1400" dirty="0"/>
              <a:t>의 반감기가 짧아 존재하지 않음</a:t>
            </a:r>
            <a:r>
              <a:rPr lang="en-US" altLang="ko-KR" sz="1400" dirty="0"/>
              <a:t> </a:t>
            </a:r>
            <a:endParaRPr lang="en-US" altLang="ko-KR" sz="1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/>
              <a:t>우라늄계열 </a:t>
            </a:r>
            <a:r>
              <a:rPr lang="en-US" altLang="ko-KR" sz="1400" dirty="0"/>
              <a:t>(4n+2) : </a:t>
            </a:r>
            <a:r>
              <a:rPr lang="en-US" altLang="ko-KR" sz="1400" baseline="30000" dirty="0"/>
              <a:t>238</a:t>
            </a:r>
            <a:r>
              <a:rPr lang="en-US" altLang="ko-KR" sz="1400" dirty="0"/>
              <a:t>U </a:t>
            </a:r>
            <a:r>
              <a:rPr lang="ko-KR" altLang="en-US" sz="1400" dirty="0"/>
              <a:t>→ </a:t>
            </a:r>
            <a:r>
              <a:rPr lang="en-US" altLang="ko-KR" sz="1400" baseline="30000" dirty="0"/>
              <a:t>206</a:t>
            </a:r>
            <a:r>
              <a:rPr lang="en-US" altLang="ko-KR" sz="1400" dirty="0"/>
              <a:t>Pb [α- 8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- </a:t>
            </a:r>
            <a:r>
              <a:rPr lang="en-US" altLang="ko-KR" sz="1400" dirty="0"/>
              <a:t>6</a:t>
            </a:r>
            <a:r>
              <a:rPr lang="ko-KR" altLang="en-US" sz="1400" dirty="0"/>
              <a:t>회</a:t>
            </a:r>
            <a:r>
              <a:rPr lang="en-US" altLang="ko-KR" sz="1400" dirty="0"/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/>
              <a:t>악티늄계열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(4n+3) : </a:t>
            </a:r>
            <a:r>
              <a:rPr lang="en-US" altLang="ko-KR" sz="1400" baseline="30000" dirty="0"/>
              <a:t>235</a:t>
            </a:r>
            <a:r>
              <a:rPr lang="en-US" altLang="ko-KR" sz="1400" dirty="0"/>
              <a:t>U </a:t>
            </a:r>
            <a:r>
              <a:rPr lang="ko-KR" altLang="en-US" sz="1400" dirty="0"/>
              <a:t>→ </a:t>
            </a:r>
            <a:r>
              <a:rPr lang="en-US" altLang="ko-KR" sz="1400" baseline="30000" dirty="0"/>
              <a:t>207</a:t>
            </a:r>
            <a:r>
              <a:rPr lang="en-US" altLang="ko-KR" sz="1400" dirty="0"/>
              <a:t>Pb [α- 7</a:t>
            </a:r>
            <a:r>
              <a:rPr lang="ko-KR" altLang="en-US" sz="1400" dirty="0"/>
              <a:t>회</a:t>
            </a:r>
            <a:r>
              <a:rPr lang="en-US" altLang="ko-KR" sz="1400" dirty="0"/>
              <a:t>, β</a:t>
            </a:r>
            <a:r>
              <a:rPr lang="en-US" altLang="ko-KR" sz="1400" baseline="30000" dirty="0"/>
              <a:t>-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- </a:t>
            </a:r>
            <a:r>
              <a:rPr lang="en-US" altLang="ko-KR" sz="1400" dirty="0"/>
              <a:t>4</a:t>
            </a:r>
            <a:r>
              <a:rPr lang="ko-KR" altLang="en-US" sz="1400" dirty="0"/>
              <a:t>회</a:t>
            </a:r>
            <a:r>
              <a:rPr lang="en-US" altLang="ko-KR" sz="1400" dirty="0"/>
              <a:t>]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853753"/>
            <a:ext cx="576064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/>
              <a:t>자연계에 </a:t>
            </a:r>
            <a:r>
              <a:rPr lang="ko-KR" altLang="en-US" sz="1200" b="1" dirty="0"/>
              <a:t>존재하며 비교적 긴 반감기 </a:t>
            </a:r>
            <a:r>
              <a:rPr lang="en-US" altLang="ko-KR" sz="1200" b="1" dirty="0"/>
              <a:t>(10</a:t>
            </a:r>
            <a:r>
              <a:rPr lang="en-US" altLang="ko-KR" sz="1200" b="1" baseline="30000" dirty="0"/>
              <a:t>8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년 이상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를 가지고 </a:t>
            </a:r>
            <a:r>
              <a:rPr lang="ko-KR" altLang="en-US" sz="1200" b="1" dirty="0" smtClean="0"/>
              <a:t>있음</a:t>
            </a:r>
            <a:endParaRPr lang="en-US" altLang="ko-KR" sz="1200" b="1" dirty="0"/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/>
              <a:t>계열붕괴도중 </a:t>
            </a:r>
            <a:r>
              <a:rPr lang="en-US" altLang="ko-KR" sz="1200" b="1" baseline="30000" dirty="0" smtClean="0"/>
              <a:t>222</a:t>
            </a:r>
            <a:r>
              <a:rPr lang="en-US" altLang="ko-KR" sz="1200" b="1" dirty="0" smtClean="0"/>
              <a:t>Rn </a:t>
            </a:r>
            <a:r>
              <a:rPr lang="ko-KR" altLang="en-US" sz="1200" b="1" dirty="0"/>
              <a:t>기체가 </a:t>
            </a:r>
            <a:r>
              <a:rPr lang="ko-KR" altLang="en-US" sz="1200" b="1" dirty="0" smtClean="0"/>
              <a:t>발</a:t>
            </a:r>
            <a:r>
              <a:rPr lang="ko-KR" altLang="en-US" sz="1200" b="1" dirty="0"/>
              <a:t>생</a:t>
            </a:r>
            <a:endParaRPr lang="en-US" altLang="ko-KR" sz="1200" b="1" dirty="0"/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err="1" smtClean="0"/>
              <a:t>최종핵종은</a:t>
            </a:r>
            <a:r>
              <a:rPr lang="ko-KR" altLang="en-US" sz="1200" b="1" dirty="0" smtClean="0"/>
              <a:t> </a:t>
            </a:r>
            <a:r>
              <a:rPr lang="en-US" altLang="ko-KR" sz="1200" b="1" baseline="30000" dirty="0"/>
              <a:t>82</a:t>
            </a:r>
            <a:r>
              <a:rPr lang="en-US" altLang="ko-KR" sz="1200" b="1" dirty="0"/>
              <a:t>Pb </a:t>
            </a:r>
            <a:endParaRPr lang="ko-KR" altLang="en-US" sz="1200" b="1" dirty="0"/>
          </a:p>
        </p:txBody>
      </p:sp>
      <p:sp>
        <p:nvSpPr>
          <p:cNvPr id="12" name="직사각형 11"/>
          <p:cNvSpPr/>
          <p:nvPr/>
        </p:nvSpPr>
        <p:spPr>
          <a:xfrm>
            <a:off x="5868144" y="5517232"/>
            <a:ext cx="2808312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ko-KR" sz="1600" dirty="0">
                <a:solidFill>
                  <a:prstClr val="white"/>
                </a:solidFill>
              </a:rPr>
              <a:t>3</a:t>
            </a:r>
            <a:r>
              <a:rPr lang="ko-KR" altLang="en-US" sz="1600" dirty="0">
                <a:solidFill>
                  <a:prstClr val="white"/>
                </a:solidFill>
              </a:rPr>
              <a:t>가지 계열의 공통점</a:t>
            </a:r>
            <a:endParaRPr lang="en-US" altLang="ko-K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>
                <a:solidFill>
                  <a:srgbClr val="0070C0"/>
                </a:solidFill>
              </a:rPr>
              <a:t>핵변환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9"/>
              <p:cNvSpPr/>
              <p:nvPr/>
            </p:nvSpPr>
            <p:spPr>
              <a:xfrm>
                <a:off x="634282" y="1340768"/>
                <a:ext cx="797016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ko-KR" altLang="en-US" sz="1600" dirty="0"/>
                  <a:t>계열붕괴 </a:t>
                </a:r>
                <a:r>
                  <a:rPr lang="ko-KR" altLang="en-US" sz="1600" dirty="0" smtClean="0"/>
                  <a:t>하지 않는 </a:t>
                </a:r>
                <a:r>
                  <a:rPr lang="ko-KR" altLang="en-US" sz="1600" dirty="0" err="1"/>
                  <a:t>자연방사성핵종</a:t>
                </a:r>
                <a:endParaRPr lang="ko-KR" altLang="en-US" sz="1600" dirty="0"/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/>
                  <a:t>지구연령에 해당하는 </a:t>
                </a:r>
                <a:r>
                  <a:rPr lang="en-US" altLang="ko-KR" sz="1600" dirty="0"/>
                  <a:t>10</a:t>
                </a:r>
                <a:r>
                  <a:rPr lang="en-US" altLang="ko-KR" sz="1600" baseline="30000" dirty="0"/>
                  <a:t>9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년 이상의 반감기를 가져 아직도 존재하는 </a:t>
                </a:r>
                <a:r>
                  <a:rPr lang="ko-KR" altLang="en-US" sz="1600" dirty="0" err="1" smtClean="0"/>
                  <a:t>핵종</a:t>
                </a:r>
                <a:endParaRPr lang="en-US" altLang="ko-KR" sz="1600" dirty="0"/>
              </a:p>
              <a:p>
                <a:pPr marL="1200150" lvl="2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ko-KR" sz="1600" dirty="0" smtClean="0"/>
                  <a:t>K-40 </a:t>
                </a:r>
                <a:r>
                  <a:rPr lang="en-US" altLang="ko-KR" sz="1600" dirty="0"/>
                  <a:t>(</a:t>
                </a:r>
                <a:r>
                  <a:rPr lang="ko-KR" altLang="en-US" sz="1600" dirty="0"/>
                  <a:t>반감기 </a:t>
                </a:r>
                <a:r>
                  <a:rPr lang="en-US" altLang="ko-KR" sz="1600" dirty="0"/>
                  <a:t>1.28 × 10</a:t>
                </a:r>
                <a:r>
                  <a:rPr lang="en-US" altLang="ko-KR" sz="1600" baseline="30000" dirty="0"/>
                  <a:t>9</a:t>
                </a:r>
                <a:r>
                  <a:rPr lang="en-US" altLang="ko-KR" sz="1600" dirty="0"/>
                  <a:t> y), </a:t>
                </a:r>
                <a:r>
                  <a:rPr lang="ko-KR" altLang="en-US" sz="1600" dirty="0"/>
                  <a:t>내부피폭의 주된 원인이 </a:t>
                </a:r>
                <a:r>
                  <a:rPr lang="ko-KR" altLang="en-US" sz="1600" dirty="0" smtClean="0"/>
                  <a:t>됨</a:t>
                </a:r>
                <a:endParaRPr lang="en-US" altLang="ko-KR" sz="1600" dirty="0"/>
              </a:p>
              <a:p>
                <a:pPr marL="1200150" lvl="2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ko-KR" sz="1600" dirty="0"/>
                  <a:t>Rb-97 (</a:t>
                </a:r>
                <a:r>
                  <a:rPr lang="ko-KR" altLang="en-US" sz="1600" dirty="0"/>
                  <a:t>반감기 </a:t>
                </a:r>
                <a:r>
                  <a:rPr lang="en-US" altLang="ko-KR" sz="1600" dirty="0"/>
                  <a:t>4.7 × 10</a:t>
                </a:r>
                <a:r>
                  <a:rPr lang="en-US" altLang="ko-KR" sz="1600" baseline="30000" dirty="0"/>
                  <a:t>10</a:t>
                </a:r>
                <a:r>
                  <a:rPr lang="en-US" altLang="ko-KR" sz="1600" dirty="0"/>
                  <a:t> y)</a:t>
                </a:r>
              </a:p>
              <a:p>
                <a:pPr marL="1200150" lvl="2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ko-KR" sz="1600" dirty="0"/>
                  <a:t>In-115, La-138, Nd-114, Sm-147, Lu-176, Re-187, </a:t>
                </a:r>
                <a:r>
                  <a:rPr lang="en-US" altLang="ko-KR" sz="1600" dirty="0" smtClean="0"/>
                  <a:t>Pt-190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ko-KR" altLang="en-US" sz="1600" dirty="0" smtClean="0"/>
                  <a:t>유도 </a:t>
                </a:r>
                <a:r>
                  <a:rPr lang="ko-KR" altLang="en-US" sz="1600" dirty="0"/>
                  <a:t>천연방사성 </a:t>
                </a:r>
                <a:r>
                  <a:rPr lang="ko-KR" altLang="en-US" sz="1600" dirty="0" err="1"/>
                  <a:t>핵종</a:t>
                </a:r>
                <a:endParaRPr lang="ko-KR" altLang="en-US" sz="1600" dirty="0"/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ko-KR" altLang="en-US" sz="1600" dirty="0" smtClean="0"/>
                  <a:t>우주선에 </a:t>
                </a:r>
                <a:r>
                  <a:rPr lang="ko-KR" altLang="en-US" sz="1600" dirty="0"/>
                  <a:t>의한 유도 방사능</a:t>
                </a:r>
              </a:p>
              <a:p>
                <a:pPr marL="1200150" lvl="2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ko-KR" sz="1600" dirty="0" smtClean="0"/>
                  <a:t>H-3,           N</a:t>
                </a:r>
                <a:r>
                  <a:rPr lang="en-US" altLang="ko-KR" sz="1600" baseline="30000" dirty="0" smtClean="0"/>
                  <a:t>14</a:t>
                </a:r>
                <a:r>
                  <a:rPr lang="en-US" altLang="ko-KR" sz="1600" dirty="0" smtClean="0"/>
                  <a:t> </a:t>
                </a:r>
                <a:r>
                  <a:rPr lang="en-US" altLang="ko-KR" sz="1600" dirty="0"/>
                  <a:t>(n.t) </a:t>
                </a:r>
                <a:r>
                  <a:rPr lang="en-US" altLang="ko-KR" sz="1600" dirty="0" smtClean="0"/>
                  <a:t>C</a:t>
                </a:r>
                <a:r>
                  <a:rPr lang="en-US" altLang="ko-KR" sz="1600" baseline="30000" dirty="0" smtClean="0"/>
                  <a:t>12</a:t>
                </a:r>
                <a:endParaRPr lang="en-US" altLang="ko-KR" sz="1600" baseline="30000" dirty="0"/>
              </a:p>
              <a:p>
                <a:pPr marL="1200150" lvl="2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ko-KR" sz="1600" dirty="0" smtClean="0"/>
                  <a:t>C-14,          N</a:t>
                </a:r>
                <a:r>
                  <a:rPr lang="en-US" altLang="ko-KR" sz="1600" baseline="30000" dirty="0" smtClean="0"/>
                  <a:t>14</a:t>
                </a:r>
                <a:r>
                  <a:rPr lang="en-US" altLang="ko-KR" sz="1600" dirty="0" smtClean="0"/>
                  <a:t>(n</a:t>
                </a:r>
                <a:r>
                  <a:rPr lang="en-US" altLang="ko-KR" sz="1600" dirty="0"/>
                  <a:t>, p) </a:t>
                </a:r>
                <a:r>
                  <a:rPr lang="en-US" altLang="ko-KR" sz="1600" dirty="0" smtClean="0"/>
                  <a:t>C</a:t>
                </a:r>
                <a:r>
                  <a:rPr lang="en-US" altLang="ko-KR" sz="1600" baseline="30000" dirty="0" smtClean="0"/>
                  <a:t>14</a:t>
                </a:r>
                <a:endParaRPr lang="en-US" altLang="ko-KR" sz="1600" baseline="30000" dirty="0"/>
              </a:p>
              <a:p>
                <a:pPr marL="1200150" lvl="2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ko-KR" sz="1600" dirty="0" smtClean="0"/>
                  <a:t>Be-7          </a:t>
                </a:r>
                <a:r>
                  <a:rPr lang="ko-KR" altLang="en-US" sz="1600" dirty="0" smtClean="0"/>
                  <a:t>우주선이 </a:t>
                </a:r>
                <a:r>
                  <a:rPr lang="ko-KR" altLang="en-US" sz="1600" dirty="0" err="1"/>
                  <a:t>대기중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O</a:t>
                </a:r>
                <a:r>
                  <a:rPr lang="en-US" altLang="ko-KR" sz="1600" baseline="-25000" dirty="0"/>
                  <a:t>2</a:t>
                </a:r>
                <a:r>
                  <a:rPr lang="en-US" altLang="ko-KR" sz="1600" dirty="0"/>
                  <a:t>, </a:t>
                </a:r>
                <a:r>
                  <a:rPr lang="en-US" altLang="ko-KR" sz="1600" dirty="0" smtClean="0"/>
                  <a:t>N</a:t>
                </a:r>
                <a:r>
                  <a:rPr lang="en-US" altLang="ko-KR" sz="1600" baseline="-25000" dirty="0"/>
                  <a:t>2</a:t>
                </a:r>
                <a:r>
                  <a:rPr lang="ko-KR" altLang="en-US" sz="1600" dirty="0" smtClean="0"/>
                  <a:t>에 </a:t>
                </a:r>
                <a:r>
                  <a:rPr lang="ko-KR" altLang="en-US" sz="1600" dirty="0"/>
                  <a:t>작용</a:t>
                </a:r>
              </a:p>
              <a:p>
                <a:pPr marL="1200150" lvl="2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ko-KR" sz="1600" dirty="0" smtClean="0"/>
                  <a:t>Cl-36,         Cl</a:t>
                </a:r>
                <a:r>
                  <a:rPr lang="en-US" altLang="ko-KR" sz="1600" baseline="30000" dirty="0" smtClean="0"/>
                  <a:t>35</a:t>
                </a:r>
                <a:r>
                  <a:rPr lang="en-US" altLang="ko-KR" sz="1600" dirty="0" smtClean="0"/>
                  <a:t> </a:t>
                </a:r>
                <a:r>
                  <a:rPr lang="en-US" altLang="ko-KR" sz="1600" dirty="0"/>
                  <a:t>(n,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1600" dirty="0"/>
                  <a:t>) Cl</a:t>
                </a:r>
                <a:r>
                  <a:rPr lang="en-US" altLang="ko-KR" sz="1600" baseline="30000" dirty="0"/>
                  <a:t>36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등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ko-KR" altLang="en-US" sz="1600" dirty="0" smtClean="0"/>
                  <a:t>천연 </a:t>
                </a:r>
                <a:r>
                  <a:rPr lang="ko-KR" altLang="en-US" sz="1600" dirty="0"/>
                  <a:t>핵분열 생성물 </a:t>
                </a:r>
                <a:r>
                  <a:rPr lang="en-US" altLang="ko-KR" sz="1600" baseline="30000" dirty="0"/>
                  <a:t>235</a:t>
                </a:r>
                <a:r>
                  <a:rPr lang="en-US" altLang="ko-KR" sz="1600" dirty="0"/>
                  <a:t>U, </a:t>
                </a:r>
                <a:r>
                  <a:rPr lang="en-US" altLang="ko-KR" sz="1600" baseline="30000" dirty="0"/>
                  <a:t>232</a:t>
                </a:r>
                <a:r>
                  <a:rPr lang="en-US" altLang="ko-KR" sz="1600" dirty="0"/>
                  <a:t>Th, </a:t>
                </a:r>
                <a:r>
                  <a:rPr lang="en-US" altLang="ko-KR" sz="1600" baseline="30000" dirty="0"/>
                  <a:t>232</a:t>
                </a:r>
                <a:r>
                  <a:rPr lang="en-US" altLang="ko-KR" sz="1600" dirty="0" smtClean="0"/>
                  <a:t>Th </a:t>
                </a:r>
                <a:r>
                  <a:rPr lang="ko-KR" altLang="en-US" sz="1600" dirty="0"/>
                  <a:t>의 </a:t>
                </a:r>
                <a:r>
                  <a:rPr lang="ko-KR" altLang="en-US" sz="1600" dirty="0" smtClean="0"/>
                  <a:t>핵분열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2" y="1340768"/>
                <a:ext cx="7970165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69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방사성핵종의</a:t>
            </a:r>
            <a:r>
              <a:rPr lang="ko-KR" altLang="en-US" dirty="0"/>
              <a:t> 반감기에 관련된 설명으로 옳은 것은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/>
              <a:t>① </a:t>
            </a:r>
            <a:r>
              <a:rPr lang="ko-KR" altLang="en-US" sz="1600" dirty="0"/>
              <a:t>방사성물질이 </a:t>
            </a:r>
            <a:r>
              <a:rPr lang="en-US" altLang="ko-KR" sz="1600" dirty="0"/>
              <a:t>1/e</a:t>
            </a:r>
            <a:r>
              <a:rPr lang="ko-KR" altLang="en-US" sz="1600" dirty="0"/>
              <a:t>로 감소하는 기간이다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② 붕괴상수에 반비례한다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  <a:endParaRPr lang="ko-KR" altLang="en-US" sz="1600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③ 평균수명의 </a:t>
            </a:r>
            <a:r>
              <a:rPr lang="en-US" altLang="ko-KR" sz="1600" dirty="0"/>
              <a:t>1.44</a:t>
            </a:r>
            <a:r>
              <a:rPr lang="ko-KR" altLang="en-US" sz="1600" dirty="0"/>
              <a:t>배이다</a:t>
            </a:r>
            <a:r>
              <a:rPr lang="en-US" altLang="ko-KR" sz="1600" dirty="0"/>
              <a:t>. 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④ 반감기의 </a:t>
            </a:r>
            <a:r>
              <a:rPr lang="en-US" altLang="ko-KR" sz="1600" dirty="0"/>
              <a:t>4</a:t>
            </a:r>
            <a:r>
              <a:rPr lang="ko-KR" altLang="en-US" sz="1600" dirty="0"/>
              <a:t>배 기간이 지나면 처음 양의 </a:t>
            </a:r>
            <a:r>
              <a:rPr lang="en-US" altLang="ko-KR" sz="1600" dirty="0"/>
              <a:t>1/32</a:t>
            </a:r>
            <a:r>
              <a:rPr lang="ko-KR" altLang="en-US" sz="1600" dirty="0"/>
              <a:t>가 남는다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⑤ </a:t>
            </a:r>
            <a:r>
              <a:rPr lang="ko-KR" altLang="en-US" sz="1600" dirty="0" err="1"/>
              <a:t>친핵종의</a:t>
            </a:r>
            <a:r>
              <a:rPr lang="ko-KR" altLang="en-US" sz="1600" dirty="0"/>
              <a:t> 반감기가 </a:t>
            </a:r>
            <a:r>
              <a:rPr lang="ko-KR" altLang="en-US" sz="1600" dirty="0" err="1"/>
              <a:t>낭핵종의</a:t>
            </a:r>
            <a:r>
              <a:rPr lang="ko-KR" altLang="en-US" sz="1600" dirty="0"/>
              <a:t> 반감기보다 짧을 때 방사평형이 성립한다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endParaRPr lang="en-US" altLang="ko-KR" sz="1600" dirty="0" smtClean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408161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556173"/>
                <a:ext cx="7992888" cy="1870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① 평균수명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방사성물질이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1/e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로 감소하는 기간이다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② 붕괴상수에 반비례한다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T</m:t>
                    </m:r>
                    <m:r>
                      <a:rPr lang="en-US" altLang="ko-KR" sz="14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0.693</m:t>
                        </m:r>
                      </m:num>
                      <m:den>
                        <m:r>
                          <a:rPr lang="ko-KR" altLang="en-US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 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③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평균수명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반감기의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1.44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배이다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 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④ 반감기의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4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배 기간이 지나면 처음 양의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1/16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이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남는다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>
                    <a:solidFill>
                      <a:srgbClr val="0070C0"/>
                    </a:solidFill>
                  </a:rPr>
                  <a:t>⑤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친핵종의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반감기가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낭핵종의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반감기보다 짧을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때에는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방사평형이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성립하지 않는다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56173"/>
                <a:ext cx="7992888" cy="1870640"/>
              </a:xfrm>
              <a:prstGeom prst="rect">
                <a:avLst/>
              </a:prstGeom>
              <a:blipFill rotWithShape="1"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5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08720"/>
            <a:ext cx="81369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err="1"/>
              <a:t>엑스</a:t>
            </a:r>
            <a:r>
              <a:rPr lang="ko-KR" altLang="en-US" dirty="0"/>
              <a:t>・감마선과 물질과의 상호작용에 사용되는 </a:t>
            </a:r>
            <a:r>
              <a:rPr lang="ko-KR" altLang="en-US" dirty="0" err="1"/>
              <a:t>감약계수에</a:t>
            </a:r>
            <a:r>
              <a:rPr lang="ko-KR" altLang="en-US" dirty="0"/>
              <a:t> 대한 설명으로 </a:t>
            </a:r>
            <a:r>
              <a:rPr lang="ko-KR" altLang="en-US" dirty="0" smtClean="0"/>
              <a:t>  옳지 </a:t>
            </a:r>
            <a:r>
              <a:rPr lang="ko-KR" altLang="en-US" dirty="0"/>
              <a:t>않은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① </a:t>
            </a:r>
            <a:r>
              <a:rPr lang="ko-KR" altLang="en-US" sz="1600" dirty="0" err="1"/>
              <a:t>질량감약계수는</a:t>
            </a:r>
            <a:r>
              <a:rPr lang="ko-KR" altLang="en-US" sz="1600" dirty="0"/>
              <a:t> 물질의 밀도와 관계가 없다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② </a:t>
            </a:r>
            <a:r>
              <a:rPr lang="ko-KR" altLang="en-US" sz="1600" dirty="0" err="1"/>
              <a:t>원자감약계수는</a:t>
            </a:r>
            <a:r>
              <a:rPr lang="ko-KR" altLang="en-US" sz="1600" dirty="0"/>
              <a:t> 흡수물질의 원자번호와 관계가 없다</a:t>
            </a:r>
            <a:r>
              <a:rPr lang="en-US" altLang="ko-KR" sz="1600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③ </a:t>
            </a:r>
            <a:r>
              <a:rPr lang="ko-KR" altLang="en-US" sz="1600" dirty="0" err="1"/>
              <a:t>전자감약계수는</a:t>
            </a:r>
            <a:r>
              <a:rPr lang="ko-KR" altLang="en-US" sz="1600" dirty="0"/>
              <a:t> 흡수물질의 원자번호에 반비례한다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④ </a:t>
            </a:r>
            <a:r>
              <a:rPr lang="ko-KR" altLang="en-US" sz="1600" dirty="0"/>
              <a:t>광전효과에 의한 </a:t>
            </a:r>
            <a:r>
              <a:rPr lang="ko-KR" altLang="en-US" sz="1600" dirty="0" err="1"/>
              <a:t>감약계수는</a:t>
            </a:r>
            <a:r>
              <a:rPr lang="ko-KR" altLang="en-US" sz="1600" dirty="0"/>
              <a:t> 광자 에너지의 </a:t>
            </a:r>
            <a:r>
              <a:rPr lang="en-US" altLang="ko-KR" sz="1600" dirty="0"/>
              <a:t>3</a:t>
            </a:r>
            <a:r>
              <a:rPr lang="ko-KR" altLang="en-US" sz="1600" dirty="0"/>
              <a:t>승에 반비례한다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⑤ </a:t>
            </a:r>
            <a:r>
              <a:rPr lang="ko-KR" altLang="en-US" sz="1600" dirty="0">
                <a:solidFill>
                  <a:srgbClr val="FF0000"/>
                </a:solidFill>
              </a:rPr>
              <a:t>전자쌍생성에 의한 </a:t>
            </a:r>
            <a:r>
              <a:rPr lang="ko-KR" altLang="en-US" sz="1600" dirty="0" err="1">
                <a:solidFill>
                  <a:srgbClr val="FF0000"/>
                </a:solidFill>
              </a:rPr>
              <a:t>질량감약계수는</a:t>
            </a:r>
            <a:r>
              <a:rPr lang="ko-KR" altLang="en-US" sz="1600" dirty="0">
                <a:solidFill>
                  <a:srgbClr val="FF0000"/>
                </a:solidFill>
              </a:rPr>
              <a:t> 광자의 에너지에 관계가 없다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  <a:endParaRPr lang="en-US" altLang="ko-KR" sz="1400" dirty="0" smtClean="0">
              <a:solidFill>
                <a:srgbClr val="FF0000"/>
              </a:solidFill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3666403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3790608"/>
                <a:ext cx="8496944" cy="2917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①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질량감약계수는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선흡수계수를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물질의 밀도로 나누어 물질의 종류와 관계 없이 흡수계수의 비교가 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 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가능하기 때문에 밀도와 관련 없는 값이 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②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원자감약계수는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흡수물질의 원자번호와 관계가 없다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ko-KR" altLang="en-US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ko-KR" altLang="en-US" sz="1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en-US" altLang="ko-KR" sz="1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altLang="ko-KR" sz="1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ko-KR" sz="1400" dirty="0" smtClean="0">
                    <a:solidFill>
                      <a:srgbClr val="0070C0"/>
                    </a:solidFill>
                  </a:rPr>
                  <a:t>) 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③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전자감약계수는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흡수물질의 원자번호에 반비례한다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ko-KR" altLang="en-US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ko-KR" altLang="en-US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altLang="ko-KR" sz="1400" dirty="0">
                    <a:solidFill>
                      <a:srgbClr val="0070C0"/>
                    </a:solidFill>
                  </a:rPr>
                  <a:t>) 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④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광전효과에 의한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감약계수는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광자 에너지의 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3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승에 반비례한다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.(</a:t>
                </a:r>
                <a:r>
                  <a:rPr lang="ko-KR" altLang="en-US" sz="1400" dirty="0" smtClean="0"/>
                  <a:t>발생확률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ko-KR" altLang="en-US" sz="1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ko-KR" sz="1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𝒑𝒉</m:t>
                        </m:r>
                      </m:sub>
                    </m:sSub>
                    <m:r>
                      <a:rPr lang="en-US" altLang="ko-KR" sz="1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𝒁</m:t>
                            </m:r>
                          </m:e>
                          <m:sup>
                            <m: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altLang="ko-KR" sz="1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1400" b="1" dirty="0" smtClean="0"/>
                  <a:t>)</a:t>
                </a:r>
                <a:endParaRPr lang="en-US" altLang="ko-KR" sz="1400" dirty="0">
                  <a:solidFill>
                    <a:srgbClr val="0070C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rgbClr val="0070C0"/>
                    </a:solidFill>
                  </a:rPr>
                  <a:t>⑤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전자쌍생성에 의한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질량감약계수는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광자의 에너지에 관계가 없다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</a:t>
                </a:r>
                <a:r>
                  <a:rPr lang="ko-KR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발생확률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𝑝𝑝</m:t>
                        </m:r>
                      </m:sub>
                    </m:sSub>
                    <m:r>
                      <a:rPr lang="en-US" altLang="ko-KR" sz="1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ko-KR" sz="1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ko-KR" sz="1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&gt;1.02</m:t>
                    </m:r>
                    <m:r>
                      <a:rPr lang="en-US" altLang="ko-KR" sz="1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  <m:r>
                      <a:rPr lang="en-US" altLang="ko-KR" sz="1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ko-KR" sz="1400" dirty="0">
                  <a:solidFill>
                    <a:srgbClr val="FF0000"/>
                  </a:solidFill>
                </a:endParaRPr>
              </a:p>
              <a:p>
                <a:pPr fontAlgn="base">
                  <a:lnSpc>
                    <a:spcPct val="150000"/>
                  </a:lnSpc>
                </a:pPr>
                <a:endParaRPr lang="en-US" altLang="ko-K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90608"/>
                <a:ext cx="8496944" cy="2917337"/>
              </a:xfrm>
              <a:prstGeom prst="rect">
                <a:avLst/>
              </a:prstGeom>
              <a:blipFill rotWithShape="1">
                <a:blip r:embed="rId2"/>
                <a:stretch>
                  <a:fillRect l="-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간접전리방사선의 종류로 올바른 것은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/>
              <a:t> 1) </a:t>
            </a:r>
            <a:r>
              <a:rPr lang="ko-KR" altLang="en-US" sz="1600" dirty="0"/>
              <a:t>알파선         </a:t>
            </a:r>
            <a:r>
              <a:rPr lang="en-US" altLang="ko-KR" sz="1600" dirty="0"/>
              <a:t>2) </a:t>
            </a:r>
            <a:r>
              <a:rPr lang="ko-KR" altLang="en-US" sz="1600" dirty="0"/>
              <a:t>베타선          </a:t>
            </a:r>
            <a:r>
              <a:rPr lang="en-US" altLang="ko-KR" sz="1600" dirty="0">
                <a:solidFill>
                  <a:srgbClr val="FF0000"/>
                </a:solidFill>
              </a:rPr>
              <a:t>3) </a:t>
            </a:r>
            <a:r>
              <a:rPr lang="ko-KR" altLang="en-US" sz="1600" dirty="0">
                <a:solidFill>
                  <a:srgbClr val="FF0000"/>
                </a:solidFill>
              </a:rPr>
              <a:t>감마선          </a:t>
            </a:r>
            <a:r>
              <a:rPr lang="en-US" altLang="ko-KR" sz="1600" dirty="0"/>
              <a:t>4) </a:t>
            </a:r>
            <a:r>
              <a:rPr lang="ko-KR" altLang="en-US" sz="1600" dirty="0"/>
              <a:t>전자선          </a:t>
            </a:r>
            <a:r>
              <a:rPr lang="en-US" altLang="ko-KR" sz="1600" dirty="0"/>
              <a:t>5) </a:t>
            </a:r>
            <a:r>
              <a:rPr lang="ko-KR" altLang="en-US" sz="1600" dirty="0"/>
              <a:t>양성자선</a:t>
            </a:r>
            <a:endParaRPr lang="en-US" altLang="ko-KR" sz="1400" dirty="0" smtClean="0"/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20886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전리방사선 중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하전입자는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직접전리방사선에 속하고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비하전입자와 광자</a:t>
            </a:r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전자파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는 간접전리방사선에 속한다</a:t>
            </a:r>
            <a:r>
              <a:rPr lang="en-US" altLang="ko-KR" sz="1400" dirty="0" smtClean="0">
                <a:solidFill>
                  <a:srgbClr val="0070C0"/>
                </a:solidFill>
              </a:rPr>
              <a:t>.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위 예제에서 감마선을 제외하면 모두 직접전리방사선이다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뒷장 참조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</a:rPr>
              <a:t>방사선이란</a:t>
            </a:r>
            <a:r>
              <a:rPr lang="en-US" altLang="ko-KR" b="1" dirty="0">
                <a:solidFill>
                  <a:schemeClr val="accent1"/>
                </a:solidFill>
              </a:rPr>
              <a:t>?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124422" y="5661248"/>
            <a:ext cx="4895850" cy="576262"/>
          </a:xfrm>
          <a:custGeom>
            <a:avLst/>
            <a:gdLst>
              <a:gd name="T0" fmla="*/ 0 w 860"/>
              <a:gd name="T1" fmla="*/ 161 h 188"/>
              <a:gd name="T2" fmla="*/ 82 w 860"/>
              <a:gd name="T3" fmla="*/ 22 h 188"/>
              <a:gd name="T4" fmla="*/ 139 w 860"/>
              <a:gd name="T5" fmla="*/ 29 h 188"/>
              <a:gd name="T6" fmla="*/ 234 w 860"/>
              <a:gd name="T7" fmla="*/ 161 h 188"/>
              <a:gd name="T8" fmla="*/ 297 w 860"/>
              <a:gd name="T9" fmla="*/ 67 h 188"/>
              <a:gd name="T10" fmla="*/ 327 w 860"/>
              <a:gd name="T11" fmla="*/ 21 h 188"/>
              <a:gd name="T12" fmla="*/ 386 w 860"/>
              <a:gd name="T13" fmla="*/ 35 h 188"/>
              <a:gd name="T14" fmla="*/ 430 w 860"/>
              <a:gd name="T15" fmla="*/ 86 h 188"/>
              <a:gd name="T16" fmla="*/ 506 w 860"/>
              <a:gd name="T17" fmla="*/ 174 h 188"/>
              <a:gd name="T18" fmla="*/ 544 w 860"/>
              <a:gd name="T19" fmla="*/ 168 h 188"/>
              <a:gd name="T20" fmla="*/ 595 w 860"/>
              <a:gd name="T21" fmla="*/ 92 h 188"/>
              <a:gd name="T22" fmla="*/ 633 w 860"/>
              <a:gd name="T23" fmla="*/ 22 h 188"/>
              <a:gd name="T24" fmla="*/ 683 w 860"/>
              <a:gd name="T25" fmla="*/ 54 h 188"/>
              <a:gd name="T26" fmla="*/ 728 w 860"/>
              <a:gd name="T27" fmla="*/ 98 h 188"/>
              <a:gd name="T28" fmla="*/ 766 w 860"/>
              <a:gd name="T29" fmla="*/ 136 h 188"/>
              <a:gd name="T30" fmla="*/ 803 w 860"/>
              <a:gd name="T31" fmla="*/ 149 h 188"/>
              <a:gd name="T32" fmla="*/ 848 w 860"/>
              <a:gd name="T33" fmla="*/ 155 h 188"/>
              <a:gd name="T34" fmla="*/ 860 w 860"/>
              <a:gd name="T35" fmla="*/ 15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0" h="188">
                <a:moveTo>
                  <a:pt x="0" y="161"/>
                </a:moveTo>
                <a:cubicBezTo>
                  <a:pt x="14" y="138"/>
                  <a:pt x="59" y="44"/>
                  <a:pt x="82" y="22"/>
                </a:cubicBezTo>
                <a:cubicBezTo>
                  <a:pt x="105" y="0"/>
                  <a:pt x="114" y="6"/>
                  <a:pt x="139" y="29"/>
                </a:cubicBezTo>
                <a:cubicBezTo>
                  <a:pt x="164" y="52"/>
                  <a:pt x="208" y="155"/>
                  <a:pt x="234" y="161"/>
                </a:cubicBezTo>
                <a:cubicBezTo>
                  <a:pt x="260" y="167"/>
                  <a:pt x="282" y="90"/>
                  <a:pt x="297" y="67"/>
                </a:cubicBezTo>
                <a:cubicBezTo>
                  <a:pt x="312" y="44"/>
                  <a:pt x="312" y="26"/>
                  <a:pt x="327" y="21"/>
                </a:cubicBezTo>
                <a:cubicBezTo>
                  <a:pt x="342" y="16"/>
                  <a:pt x="369" y="24"/>
                  <a:pt x="386" y="35"/>
                </a:cubicBezTo>
                <a:cubicBezTo>
                  <a:pt x="403" y="46"/>
                  <a:pt x="410" y="63"/>
                  <a:pt x="430" y="86"/>
                </a:cubicBezTo>
                <a:cubicBezTo>
                  <a:pt x="450" y="109"/>
                  <a:pt x="486" y="172"/>
                  <a:pt x="506" y="174"/>
                </a:cubicBezTo>
                <a:cubicBezTo>
                  <a:pt x="525" y="188"/>
                  <a:pt x="529" y="182"/>
                  <a:pt x="544" y="168"/>
                </a:cubicBezTo>
                <a:cubicBezTo>
                  <a:pt x="559" y="154"/>
                  <a:pt x="580" y="116"/>
                  <a:pt x="595" y="92"/>
                </a:cubicBezTo>
                <a:cubicBezTo>
                  <a:pt x="606" y="79"/>
                  <a:pt x="615" y="29"/>
                  <a:pt x="633" y="22"/>
                </a:cubicBezTo>
                <a:cubicBezTo>
                  <a:pt x="648" y="16"/>
                  <a:pt x="667" y="41"/>
                  <a:pt x="683" y="54"/>
                </a:cubicBezTo>
                <a:cubicBezTo>
                  <a:pt x="699" y="67"/>
                  <a:pt x="714" y="84"/>
                  <a:pt x="728" y="98"/>
                </a:cubicBezTo>
                <a:cubicBezTo>
                  <a:pt x="742" y="112"/>
                  <a:pt x="754" y="128"/>
                  <a:pt x="766" y="136"/>
                </a:cubicBezTo>
                <a:cubicBezTo>
                  <a:pt x="778" y="144"/>
                  <a:pt x="789" y="146"/>
                  <a:pt x="803" y="149"/>
                </a:cubicBezTo>
                <a:cubicBezTo>
                  <a:pt x="817" y="152"/>
                  <a:pt x="839" y="154"/>
                  <a:pt x="848" y="155"/>
                </a:cubicBezTo>
                <a:cubicBezTo>
                  <a:pt x="857" y="156"/>
                  <a:pt x="858" y="155"/>
                  <a:pt x="860" y="155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76344" y="4994012"/>
            <a:ext cx="3595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69900" indent="-469900">
              <a:spcBef>
                <a:spcPct val="50000"/>
              </a:spcBef>
              <a:buClrTx/>
              <a:buFontTx/>
              <a:buNone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에너지의 방출과 전파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1908175" y="1859583"/>
            <a:ext cx="1467068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908175" y="3731245"/>
            <a:ext cx="1723549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비전리방사선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920750" y="2796208"/>
            <a:ext cx="954107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1908175" y="4184253"/>
            <a:ext cx="607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가시광선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자외선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적외선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고주파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전파 등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…               </a:t>
            </a:r>
            <a:endParaRPr lang="en-US" altLang="ko-KR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7"/>
          <p:cNvSpPr>
            <a:spLocks noChangeArrowheads="1"/>
          </p:cNvSpPr>
          <p:nvPr/>
        </p:nvSpPr>
        <p:spPr bwMode="auto">
          <a:xfrm>
            <a:off x="4787900" y="1775445"/>
            <a:ext cx="3895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ko-KR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하전입자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: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알파선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,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베타선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,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양성자선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등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…</a:t>
            </a:r>
            <a:endParaRPr lang="en-US" altLang="ko-KR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4787900" y="2507283"/>
            <a:ext cx="1980029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간접전리방사선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4787900" y="1308720"/>
            <a:ext cx="1980029" cy="400110"/>
          </a:xfrm>
          <a:prstGeom prst="rect">
            <a:avLst/>
          </a:prstGeom>
          <a:solidFill>
            <a:srgbClr val="E0E2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Wingdings" pitchFamily="2" charset="2"/>
              </a:rPr>
              <a:t>직접전리방사선</a:t>
            </a:r>
            <a:endParaRPr lang="en-US" altLang="ko-K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4824413" y="2961308"/>
            <a:ext cx="370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9900" indent="-469900">
              <a:buFont typeface="Wingdings" pitchFamily="2" charset="2"/>
              <a:buNone/>
            </a:pP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광자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: X-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선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-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선</a:t>
            </a:r>
            <a:endParaRPr lang="en-US" altLang="ko-K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 marL="469900" indent="-469900">
              <a:buFont typeface="Wingdings" pitchFamily="2" charset="2"/>
              <a:buNone/>
            </a:pP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비하전입자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: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중성자선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endParaRPr lang="en-US" altLang="ko-KR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  <p:cxnSp>
        <p:nvCxnSpPr>
          <p:cNvPr id="15" name="AutoShape 61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284704" y="2172738"/>
            <a:ext cx="736570" cy="51037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62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285498" y="3308623"/>
            <a:ext cx="734982" cy="51037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63"/>
          <p:cNvCxnSpPr>
            <a:cxnSpLocks noChangeShapeType="1"/>
            <a:stCxn id="7" idx="0"/>
            <a:endCxn id="13" idx="1"/>
          </p:cNvCxnSpPr>
          <p:nvPr/>
        </p:nvCxnSpPr>
        <p:spPr bwMode="auto">
          <a:xfrm rot="5400000" flipH="1" flipV="1">
            <a:off x="3539400" y="611084"/>
            <a:ext cx="350808" cy="214619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64"/>
          <p:cNvCxnSpPr>
            <a:cxnSpLocks noChangeShapeType="1"/>
            <a:stCxn id="7" idx="2"/>
            <a:endCxn id="12" idx="1"/>
          </p:cNvCxnSpPr>
          <p:nvPr/>
        </p:nvCxnSpPr>
        <p:spPr bwMode="auto">
          <a:xfrm rot="16200000" flipH="1">
            <a:off x="3490982" y="1410419"/>
            <a:ext cx="447645" cy="2146191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82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673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문제</a:t>
            </a:r>
            <a:r>
              <a:rPr lang="en-US" altLang="ko-KR" dirty="0" smtClean="0">
                <a:solidFill>
                  <a:schemeClr val="accent2"/>
                </a:solidFill>
              </a:rPr>
              <a:t> 72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93252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운동에너지가 </a:t>
            </a:r>
            <a:r>
              <a:rPr lang="en-US" altLang="ko-KR" dirty="0"/>
              <a:t>100eV</a:t>
            </a:r>
            <a:r>
              <a:rPr lang="ko-KR" altLang="en-US" dirty="0"/>
              <a:t>인 전자선이 형성하는 </a:t>
            </a:r>
            <a:r>
              <a:rPr lang="ko-KR" altLang="en-US" dirty="0" err="1"/>
              <a:t>물질파의</a:t>
            </a:r>
            <a:r>
              <a:rPr lang="ko-KR" altLang="en-US" dirty="0"/>
              <a:t> 파장은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sz="1600" dirty="0" smtClean="0"/>
              <a:t>1</a:t>
            </a:r>
            <a:r>
              <a:rPr lang="en-US" altLang="ko-KR" sz="1600" dirty="0"/>
              <a:t>) 0.123Å        </a:t>
            </a:r>
            <a:r>
              <a:rPr lang="en-US" altLang="ko-KR" sz="1600" dirty="0">
                <a:solidFill>
                  <a:srgbClr val="FF0000"/>
                </a:solidFill>
              </a:rPr>
              <a:t>2) 1.23Å           </a:t>
            </a:r>
            <a:r>
              <a:rPr lang="en-US" altLang="ko-KR" sz="1600" dirty="0"/>
              <a:t>3) 10Å            4) 12.3Å          5) 100Å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241042" y="2060848"/>
            <a:ext cx="458167" cy="58162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55576" y="2208860"/>
                <a:ext cx="7992888" cy="332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드브로이파 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드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브로이는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빛이 파동성과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입자성을 모두 갖고 있다면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전자와 같은 물질들도 이러한 이중성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입자성과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파동성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을 보일 것이라고 가정하고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물질 입자인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전자가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파동성을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가진다면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 보어의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정상 상태 궤도는 수소 원자 내의 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정상파로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 설명될 수 있다고 제안하였다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그리고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전자와</a:t>
                </a:r>
                <a:endParaRPr lang="en-US" altLang="ko-KR" sz="14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같이 </a:t>
                </a:r>
                <a:r>
                  <a:rPr lang="ko-KR" altLang="en-US" sz="1400" dirty="0" err="1" smtClean="0">
                    <a:solidFill>
                      <a:srgbClr val="0070C0"/>
                    </a:solidFill>
                  </a:rPr>
                  <a:t>파동성을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지닌 물질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입자의 파동을 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‘</a:t>
                </a:r>
                <a:r>
                  <a:rPr lang="ko-KR" altLang="en-US" sz="1400" dirty="0" err="1">
                    <a:solidFill>
                      <a:srgbClr val="0070C0"/>
                    </a:solidFill>
                  </a:rPr>
                  <a:t>물질파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(material wave)</a:t>
                </a:r>
                <a:r>
                  <a:rPr lang="ko-KR" altLang="en-US" sz="1400" dirty="0">
                    <a:solidFill>
                      <a:srgbClr val="0070C0"/>
                    </a:solidFill>
                  </a:rPr>
                  <a:t>라고 명명하였다</a:t>
                </a:r>
                <a:r>
                  <a:rPr lang="en-US" altLang="ko-KR" sz="1400" dirty="0">
                    <a:solidFill>
                      <a:srgbClr val="0070C0"/>
                    </a:solidFill>
                  </a:rPr>
                  <a:t>. </a:t>
                </a:r>
                <a:br>
                  <a:rPr lang="en-US" altLang="ko-KR" sz="1400" dirty="0">
                    <a:solidFill>
                      <a:srgbClr val="0070C0"/>
                    </a:solidFill>
                  </a:rPr>
                </a:br>
                <a:endParaRPr lang="en-US" altLang="ko-KR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입자의 질량과 속도를 알 경우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𝑚𝑣</m:t>
                        </m:r>
                      </m:den>
                    </m:f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입자의 질량과 에너지를 알 경우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6.625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−34</m:t>
                            </m:r>
                          </m:sup>
                        </m:s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100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𝑒𝑉</m:t>
                            </m:r>
                            <m:r>
                              <a:rPr lang="en-US" altLang="ko-KR" sz="1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1.6×</m:t>
                            </m:r>
                            <m:sSup>
                              <m:sSupPr>
                                <m:ctrlP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−19</m:t>
                                </m:r>
                              </m:sup>
                            </m:sSup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𝐽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𝑒𝑉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×9.1×</m:t>
                            </m:r>
                            <m:sSup>
                              <m:sSupPr>
                                <m:ctrlP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−31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=1.23×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altLang="ko-KR" sz="1400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전자의</a:t>
                </a:r>
                <a:r>
                  <a:rPr lang="en-US" altLang="ko-KR" sz="1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0070C0"/>
                    </a:solidFill>
                  </a:rPr>
                  <a:t>경우 간편하게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12.4</m:t>
                        </m:r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𝑒𝑉</m:t>
                            </m:r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12.4 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</a:rPr>
                      <m:t>=1.24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1400" i="1">
                        <a:solidFill>
                          <a:srgbClr val="0070C0"/>
                        </a:solidFill>
                        <a:latin typeface="Cambria Math"/>
                      </a:rPr>
                      <m:t>Å</m:t>
                    </m:r>
                  </m:oMath>
                </a14:m>
                <a:endParaRPr lang="ko-KR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8860"/>
                <a:ext cx="7992888" cy="3325141"/>
              </a:xfrm>
              <a:prstGeom prst="rect">
                <a:avLst/>
              </a:prstGeom>
              <a:blipFill rotWithShape="1">
                <a:blip r:embed="rId2"/>
                <a:stretch>
                  <a:fillRect l="-229" r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15984</Words>
  <Application>Microsoft Office PowerPoint</Application>
  <PresentationFormat>화면 슬라이드 쇼(4:3)</PresentationFormat>
  <Paragraphs>1772</Paragraphs>
  <Slides>188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188</vt:i4>
      </vt:variant>
    </vt:vector>
  </HeadingPairs>
  <TitlesOfParts>
    <vt:vector size="189" baseType="lpstr">
      <vt:lpstr>Office 테마</vt:lpstr>
      <vt:lpstr>방사선물리학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알파(α) 붕괴</vt:lpstr>
      <vt:lpstr>PowerPoint 프레젠테이션</vt:lpstr>
      <vt:lpstr>PowerPoint 프레젠테이션</vt:lpstr>
      <vt:lpstr>원자 및 원자핵</vt:lpstr>
      <vt:lpstr>PowerPoint 프레젠테이션</vt:lpstr>
      <vt:lpstr>방사선이란?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원자 및 원자핵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광전효과(Photoelectric effect) </vt:lpstr>
      <vt:lpstr>광전효과(Photoelectric effect)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원자 및 원자핵</vt:lpstr>
      <vt:lpstr>PowerPoint 프레젠테이션</vt:lpstr>
      <vt:lpstr>PowerPoint 프레젠테이션</vt:lpstr>
      <vt:lpstr>PowerPoint 프레젠테이션</vt:lpstr>
      <vt:lpstr>원자 및 원자핵</vt:lpstr>
      <vt:lpstr>원자 및 원자핵</vt:lpstr>
      <vt:lpstr>PowerPoint 프레젠테이션</vt:lpstr>
      <vt:lpstr>PowerPoint 프레젠테이션</vt:lpstr>
      <vt:lpstr>PowerPoint 프레젠테이션</vt:lpstr>
      <vt:lpstr>알파(α) 붕괴</vt:lpstr>
      <vt:lpstr>베타(β^-) 붕괴</vt:lpstr>
      <vt:lpstr>베타(β^+) 붕괴</vt:lpstr>
      <vt:lpstr>궤도전자 포획 (EC, electron capture)</vt:lpstr>
      <vt:lpstr>γ 방출</vt:lpstr>
      <vt:lpstr>핵이성체 전이(IT, isomeric transition)</vt:lpstr>
      <vt:lpstr>PowerPoint 프레젠테이션</vt:lpstr>
      <vt:lpstr>PowerPoint 프레젠테이션</vt:lpstr>
      <vt:lpstr>하전입자와 물질과의 상호작용</vt:lpstr>
      <vt:lpstr>PowerPoint 프레젠테이션</vt:lpstr>
      <vt:lpstr>중성자와 물질과의 상호작용</vt:lpstr>
      <vt:lpstr>PowerPoint 프레젠테이션</vt:lpstr>
      <vt:lpstr>PowerPoint 프레젠테이션</vt:lpstr>
      <vt:lpstr>PowerPoint 프레젠테이션</vt:lpstr>
      <vt:lpstr>원자 및 원자핵</vt:lpstr>
      <vt:lpstr>PowerPoint 프레젠테이션</vt:lpstr>
      <vt:lpstr>원자 및 원자핵</vt:lpstr>
      <vt:lpstr>PowerPoint 프레젠테이션</vt:lpstr>
      <vt:lpstr>PowerPoint 프레젠테이션</vt:lpstr>
      <vt:lpstr>원자 및 원자핵</vt:lpstr>
      <vt:lpstr>PowerPoint 프레젠테이션</vt:lpstr>
      <vt:lpstr>특성 X-선</vt:lpstr>
      <vt:lpstr>PowerPoint 프레젠테이션</vt:lpstr>
      <vt:lpstr>베타(β^-) 붕괴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원자 및 원자핵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핵변환</vt:lpstr>
      <vt:lpstr>핵변환</vt:lpstr>
      <vt:lpstr>PowerPoint 프레젠테이션</vt:lpstr>
      <vt:lpstr>PowerPoint 프레젠테이션</vt:lpstr>
      <vt:lpstr>PowerPoint 프레젠테이션</vt:lpstr>
      <vt:lpstr>방사선이란?</vt:lpstr>
      <vt:lpstr>PowerPoint 프레젠테이션</vt:lpstr>
      <vt:lpstr>PowerPoint 프레젠테이션</vt:lpstr>
      <vt:lpstr>PowerPoint 프레젠테이션</vt:lpstr>
      <vt:lpstr>원자 및 원자핵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하전입자와 물질과의 상호작용</vt:lpstr>
      <vt:lpstr>하전입자와 물질과의 상호작용</vt:lpstr>
      <vt:lpstr>PowerPoint 프레젠테이션</vt:lpstr>
      <vt:lpstr>PowerPoint 프레젠테이션</vt:lpstr>
      <vt:lpstr>전자쌍생성(Pair production) </vt:lpstr>
      <vt:lpstr>전자쌍생성(Pair production) </vt:lpstr>
      <vt:lpstr>PowerPoint 프레젠테이션</vt:lpstr>
      <vt:lpstr>중성자와 물질과의 상호작용</vt:lpstr>
      <vt:lpstr>PowerPoint 프레젠테이션</vt:lpstr>
      <vt:lpstr>방사선의 이중성 </vt:lpstr>
      <vt:lpstr>PowerPoint 프레젠테이션</vt:lpstr>
      <vt:lpstr>PowerPoint 프레젠테이션</vt:lpstr>
      <vt:lpstr>원자 및 원자핵</vt:lpstr>
      <vt:lpstr>원자 및 원자핵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γ 방출</vt:lpstr>
      <vt:lpstr>PowerPoint 프레젠테이션</vt:lpstr>
      <vt:lpstr>PowerPoint 프레젠테이션</vt:lpstr>
      <vt:lpstr>광전효과(Photoelectric effect) </vt:lpstr>
      <vt:lpstr>광전효과(Photoelectric effect) </vt:lpstr>
      <vt:lpstr>PowerPoint 프레젠테이션</vt:lpstr>
      <vt:lpstr>PowerPoint 프레젠테이션</vt:lpstr>
      <vt:lpstr>PowerPoint 프레젠테이션</vt:lpstr>
      <vt:lpstr>원자 및 원자핵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광자와 물질과의 상호작용</vt:lpstr>
      <vt:lpstr>고전산란(Coherent scattering)</vt:lpstr>
      <vt:lpstr>광전효과(Photoelectric effect) </vt:lpstr>
      <vt:lpstr>광전효과(Photoelectric effect) </vt:lpstr>
      <vt:lpstr>광전효과(Photoelectric effect) </vt:lpstr>
      <vt:lpstr>광전효과(Photoelectric effect) </vt:lpstr>
      <vt:lpstr>콤프턴산란(Compton scattering) </vt:lpstr>
      <vt:lpstr>콤프턴산란(Compton scattering) </vt:lpstr>
      <vt:lpstr>콤프턴산란(Compton scattering) </vt:lpstr>
      <vt:lpstr>콤프턴산란(Compton scattering) </vt:lpstr>
      <vt:lpstr>전자쌍생성(Pair production) </vt:lpstr>
      <vt:lpstr>전자쌍생성(Pair production) </vt:lpstr>
      <vt:lpstr>전자쌍생성(Pair production) </vt:lpstr>
      <vt:lpstr>삼전자 생성(Triplet production)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핵변환</vt:lpstr>
      <vt:lpstr>PowerPoint 프레젠테이션</vt:lpstr>
      <vt:lpstr>PowerPoint 프레젠테이션</vt:lpstr>
      <vt:lpstr>원자 및 원자핵</vt:lpstr>
      <vt:lpstr>원자 및 원자핵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방사선물리학</dc:title>
  <dc:creator>admin</dc:creator>
  <cp:lastModifiedBy>admin</cp:lastModifiedBy>
  <cp:revision>24</cp:revision>
  <dcterms:created xsi:type="dcterms:W3CDTF">2014-07-29T01:23:30Z</dcterms:created>
  <dcterms:modified xsi:type="dcterms:W3CDTF">2014-12-15T00:57:17Z</dcterms:modified>
</cp:coreProperties>
</file>